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19" r:id="rId3"/>
    <p:sldId id="286" r:id="rId4"/>
    <p:sldId id="287" r:id="rId5"/>
    <p:sldId id="314" r:id="rId6"/>
    <p:sldId id="288" r:id="rId7"/>
    <p:sldId id="315" r:id="rId8"/>
    <p:sldId id="289" r:id="rId9"/>
    <p:sldId id="313" r:id="rId10"/>
    <p:sldId id="312" r:id="rId11"/>
    <p:sldId id="293" r:id="rId12"/>
    <p:sldId id="298" r:id="rId13"/>
    <p:sldId id="300" r:id="rId14"/>
    <p:sldId id="304" r:id="rId15"/>
    <p:sldId id="306" r:id="rId16"/>
    <p:sldId id="317" r:id="rId17"/>
    <p:sldId id="308" r:id="rId18"/>
    <p:sldId id="309" r:id="rId19"/>
    <p:sldId id="310" r:id="rId20"/>
    <p:sldId id="311" r:id="rId21"/>
    <p:sldId id="285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6F9-4EB6-4716-A541-B55204142B58}" type="datetimeFigureOut">
              <a:rPr lang="de-DE" smtClean="0"/>
              <a:t>03.10.2019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5F3A-7857-4AA7-ABF6-3C97E89F9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890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6F9-4EB6-4716-A541-B55204142B58}" type="datetimeFigureOut">
              <a:rPr lang="de-DE" smtClean="0"/>
              <a:t>03.10.2019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5F3A-7857-4AA7-ABF6-3C97E89F9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08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6F9-4EB6-4716-A541-B55204142B58}" type="datetimeFigureOut">
              <a:rPr lang="de-DE" smtClean="0"/>
              <a:t>03.10.2019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5F3A-7857-4AA7-ABF6-3C97E89F9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651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6F9-4EB6-4716-A541-B55204142B58}" type="datetimeFigureOut">
              <a:rPr lang="de-DE" smtClean="0"/>
              <a:t>03.10.2019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5F3A-7857-4AA7-ABF6-3C97E89F9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32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6F9-4EB6-4716-A541-B55204142B58}" type="datetimeFigureOut">
              <a:rPr lang="de-DE" smtClean="0"/>
              <a:t>03.10.2019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5F3A-7857-4AA7-ABF6-3C97E89F9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28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6F9-4EB6-4716-A541-B55204142B58}" type="datetimeFigureOut">
              <a:rPr lang="de-DE" smtClean="0"/>
              <a:t>03.10.2019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5F3A-7857-4AA7-ABF6-3C97E89F9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095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6F9-4EB6-4716-A541-B55204142B58}" type="datetimeFigureOut">
              <a:rPr lang="de-DE" smtClean="0"/>
              <a:t>03.10.2019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5F3A-7857-4AA7-ABF6-3C97E89F9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31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6F9-4EB6-4716-A541-B55204142B58}" type="datetimeFigureOut">
              <a:rPr lang="de-DE" smtClean="0"/>
              <a:t>03.10.2019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5F3A-7857-4AA7-ABF6-3C97E89F9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05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6F9-4EB6-4716-A541-B55204142B58}" type="datetimeFigureOut">
              <a:rPr lang="de-DE" smtClean="0"/>
              <a:t>03.10.2019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5F3A-7857-4AA7-ABF6-3C97E89F9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83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6F9-4EB6-4716-A541-B55204142B58}" type="datetimeFigureOut">
              <a:rPr lang="de-DE" smtClean="0"/>
              <a:t>03.10.2019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5F3A-7857-4AA7-ABF6-3C97E89F9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75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6F9-4EB6-4716-A541-B55204142B58}" type="datetimeFigureOut">
              <a:rPr lang="de-DE" smtClean="0"/>
              <a:t>03.10.2019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5F3A-7857-4AA7-ABF6-3C97E89F9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974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56F9-4EB6-4716-A541-B55204142B58}" type="datetimeFigureOut">
              <a:rPr lang="de-DE" smtClean="0"/>
              <a:t>03.10.2019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25F3A-7857-4AA7-ABF6-3C97E89F9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79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4178"/>
            <a:ext cx="9144000" cy="3189644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339752" y="566125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C00000"/>
                </a:solidFill>
              </a:rPr>
              <a:t>www.erasmus-artist.eu</a:t>
            </a:r>
          </a:p>
        </p:txBody>
      </p:sp>
      <p:pic>
        <p:nvPicPr>
          <p:cNvPr id="4" name="Picture 2" descr="http://www.erasmus-artist.eu/images/eu_flag_co_funded_pos_-rgb-_right.jpg?crc=3942257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340" y="0"/>
            <a:ext cx="4440660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367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Criteria</a:t>
            </a:r>
            <a:r>
              <a:rPr lang="de-DE" sz="4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40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de-DE" sz="4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40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selection</a:t>
            </a:r>
            <a:r>
              <a:rPr lang="de-DE" sz="4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de-DE" sz="40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To</a:t>
            </a:r>
            <a:r>
              <a:rPr lang="de-DE" sz="4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40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whom</a:t>
            </a:r>
            <a:r>
              <a:rPr lang="de-DE" sz="4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714500"/>
            <a:ext cx="8640762" cy="4321175"/>
          </a:xfrm>
        </p:spPr>
        <p:txBody>
          <a:bodyPr/>
          <a:lstStyle/>
          <a:p>
            <a:pPr marL="990600" lvl="1" indent="-533400" algn="ctr" eaLnBrk="1" hangingPunct="1">
              <a:spcAft>
                <a:spcPct val="35000"/>
              </a:spcAft>
              <a:buNone/>
            </a:pPr>
            <a:endParaRPr lang="de-DE" dirty="0" smtClean="0">
              <a:latin typeface="Arial Narrow" pitchFamily="34" charset="0"/>
            </a:endParaRPr>
          </a:p>
          <a:p>
            <a:pPr marL="990600" lvl="1" indent="-533400" algn="ctr">
              <a:spcAft>
                <a:spcPct val="35000"/>
              </a:spcAft>
              <a:buNone/>
            </a:pPr>
            <a:r>
              <a:rPr lang="de-DE" dirty="0" err="1">
                <a:latin typeface="Arial Narrow" pitchFamily="34" charset="0"/>
              </a:rPr>
              <a:t>Colleagues</a:t>
            </a:r>
            <a:r>
              <a:rPr lang="de-DE" dirty="0">
                <a:latin typeface="Arial Narrow" pitchFamily="34" charset="0"/>
              </a:rPr>
              <a:t> in </a:t>
            </a:r>
            <a:r>
              <a:rPr lang="de-DE" dirty="0" err="1">
                <a:latin typeface="Arial Narrow" pitchFamily="34" charset="0"/>
              </a:rPr>
              <a:t>one‘s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own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school</a:t>
            </a:r>
            <a:endParaRPr lang="de-DE" dirty="0">
              <a:latin typeface="Arial Narrow" pitchFamily="34" charset="0"/>
            </a:endParaRPr>
          </a:p>
          <a:p>
            <a:pPr marL="990600" lvl="1" indent="-533400" algn="ctr">
              <a:spcAft>
                <a:spcPct val="35000"/>
              </a:spcAft>
              <a:buNone/>
            </a:pPr>
            <a:r>
              <a:rPr lang="de-DE" dirty="0" err="1">
                <a:latin typeface="Arial Narrow" pitchFamily="34" charset="0"/>
              </a:rPr>
              <a:t>Teachers</a:t>
            </a:r>
            <a:r>
              <a:rPr lang="de-DE" dirty="0">
                <a:latin typeface="Arial Narrow" pitchFamily="34" charset="0"/>
              </a:rPr>
              <a:t> in </a:t>
            </a:r>
            <a:r>
              <a:rPr lang="de-DE" dirty="0" err="1">
                <a:latin typeface="Arial Narrow" pitchFamily="34" charset="0"/>
              </a:rPr>
              <a:t>the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region</a:t>
            </a:r>
            <a:r>
              <a:rPr lang="de-DE" dirty="0">
                <a:latin typeface="Arial Narrow" pitchFamily="34" charset="0"/>
              </a:rPr>
              <a:t>/</a:t>
            </a:r>
            <a:r>
              <a:rPr lang="de-DE" dirty="0" err="1">
                <a:latin typeface="Arial Narrow" pitchFamily="34" charset="0"/>
              </a:rPr>
              <a:t>country</a:t>
            </a:r>
            <a:endParaRPr lang="de-DE" dirty="0">
              <a:latin typeface="Arial Narrow" pitchFamily="34" charset="0"/>
            </a:endParaRPr>
          </a:p>
          <a:p>
            <a:pPr marL="990600" lvl="1" indent="-533400" algn="ctr">
              <a:spcAft>
                <a:spcPct val="35000"/>
              </a:spcAft>
              <a:buNone/>
            </a:pPr>
            <a:r>
              <a:rPr lang="de-DE" dirty="0">
                <a:latin typeface="Arial Narrow" pitchFamily="34" charset="0"/>
              </a:rPr>
              <a:t>National </a:t>
            </a:r>
            <a:r>
              <a:rPr lang="de-DE" dirty="0" err="1">
                <a:latin typeface="Arial Narrow" pitchFamily="34" charset="0"/>
              </a:rPr>
              <a:t>research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community</a:t>
            </a:r>
            <a:endParaRPr lang="de-DE" dirty="0">
              <a:latin typeface="Arial Narrow" pitchFamily="34" charset="0"/>
            </a:endParaRPr>
          </a:p>
          <a:p>
            <a:pPr marL="990600" lvl="1" indent="-533400" algn="ctr">
              <a:spcAft>
                <a:spcPct val="35000"/>
              </a:spcAft>
              <a:buNone/>
            </a:pPr>
            <a:r>
              <a:rPr lang="de-DE" dirty="0" smtClean="0">
                <a:latin typeface="Arial Narrow" pitchFamily="34" charset="0"/>
              </a:rPr>
              <a:t>International </a:t>
            </a:r>
            <a:r>
              <a:rPr lang="de-DE" dirty="0" err="1" smtClean="0">
                <a:latin typeface="Arial Narrow" pitchFamily="34" charset="0"/>
              </a:rPr>
              <a:t>community</a:t>
            </a:r>
            <a:endParaRPr lang="de-DE" dirty="0">
              <a:latin typeface="Arial Narrow" pitchFamily="34" charset="0"/>
            </a:endParaRPr>
          </a:p>
          <a:p>
            <a:pPr marL="990600" lvl="1" indent="-533400" algn="ctr" eaLnBrk="1" hangingPunct="1">
              <a:spcAft>
                <a:spcPct val="35000"/>
              </a:spcAft>
              <a:buNone/>
            </a:pPr>
            <a:endParaRPr lang="de-DE" dirty="0" smtClean="0">
              <a:latin typeface="Arial Narrow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24584" y="3143248"/>
            <a:ext cx="1794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dirty="0" smtClean="0"/>
              <a:t>Reputation</a:t>
            </a:r>
            <a:endParaRPr lang="de-DE" sz="2800" dirty="0"/>
          </a:p>
        </p:txBody>
      </p:sp>
      <p:sp>
        <p:nvSpPr>
          <p:cNvPr id="5" name="Textfeld 4"/>
          <p:cNvSpPr txBox="1"/>
          <p:nvPr/>
        </p:nvSpPr>
        <p:spPr>
          <a:xfrm>
            <a:off x="7359558" y="3130541"/>
            <a:ext cx="18075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dirty="0" err="1" smtClean="0"/>
              <a:t>Influence</a:t>
            </a:r>
            <a:r>
              <a:rPr lang="de-DE" sz="2800" dirty="0" smtClean="0"/>
              <a:t> </a:t>
            </a:r>
          </a:p>
          <a:p>
            <a:pPr algn="ctr"/>
            <a:r>
              <a:rPr lang="de-DE" sz="2800" dirty="0" smtClean="0"/>
              <a:t>on </a:t>
            </a:r>
            <a:r>
              <a:rPr lang="de-DE" sz="2800" dirty="0" err="1" smtClean="0"/>
              <a:t>practice</a:t>
            </a:r>
            <a:endParaRPr lang="de-DE" sz="2800" dirty="0"/>
          </a:p>
        </p:txBody>
      </p:sp>
      <p:sp>
        <p:nvSpPr>
          <p:cNvPr id="6" name="Gleichschenkliges Dreieck 5"/>
          <p:cNvSpPr/>
          <p:nvPr/>
        </p:nvSpPr>
        <p:spPr>
          <a:xfrm>
            <a:off x="1857356" y="2214554"/>
            <a:ext cx="785818" cy="27860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Gleichschenkliges Dreieck 6"/>
          <p:cNvSpPr/>
          <p:nvPr/>
        </p:nvSpPr>
        <p:spPr>
          <a:xfrm>
            <a:off x="6908505" y="2309146"/>
            <a:ext cx="714380" cy="2714644"/>
          </a:xfrm>
          <a:prstGeom prst="triangle">
            <a:avLst>
              <a:gd name="adj" fmla="val 51575"/>
            </a:avLst>
          </a:prstGeom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4139952" y="618701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C00000"/>
                </a:solidFill>
              </a:rPr>
              <a:t>www.erasmus-artist.eu</a:t>
            </a:r>
          </a:p>
        </p:txBody>
      </p:sp>
    </p:spTree>
    <p:extLst>
      <p:ext uri="{BB962C8B-B14F-4D97-AF65-F5344CB8AC3E}">
        <p14:creationId xmlns:p14="http://schemas.microsoft.com/office/powerpoint/2010/main" val="3007829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Criteria</a:t>
            </a:r>
            <a:r>
              <a:rPr lang="de-DE" sz="4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40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de-DE" sz="4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40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selection</a:t>
            </a:r>
            <a:r>
              <a:rPr lang="de-DE" sz="4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. </a:t>
            </a:r>
            <a:r>
              <a:rPr lang="de-DE" sz="40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Where</a:t>
            </a:r>
            <a:r>
              <a:rPr lang="de-DE" sz="4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714500"/>
            <a:ext cx="8640762" cy="4321175"/>
          </a:xfrm>
        </p:spPr>
        <p:txBody>
          <a:bodyPr/>
          <a:lstStyle/>
          <a:p>
            <a:pPr marL="990600" lvl="1" indent="-533400" algn="ctr" eaLnBrk="1" hangingPunct="1">
              <a:spcAft>
                <a:spcPct val="35000"/>
              </a:spcAft>
              <a:buNone/>
            </a:pPr>
            <a:endParaRPr lang="de-DE" dirty="0" smtClean="0">
              <a:latin typeface="Arial Narrow" pitchFamily="34" charset="0"/>
            </a:endParaRPr>
          </a:p>
          <a:p>
            <a:pPr marL="990600" lvl="1" indent="-533400" algn="ctr" eaLnBrk="1" hangingPunct="1">
              <a:spcAft>
                <a:spcPct val="35000"/>
              </a:spcAft>
              <a:buNone/>
            </a:pPr>
            <a:r>
              <a:rPr lang="de-DE" dirty="0" err="1" smtClean="0">
                <a:latin typeface="Arial Narrow" pitchFamily="34" charset="0"/>
              </a:rPr>
              <a:t>Self</a:t>
            </a:r>
            <a:r>
              <a:rPr lang="de-DE" dirty="0" smtClean="0">
                <a:latin typeface="Arial Narrow" pitchFamily="34" charset="0"/>
              </a:rPr>
              <a:t>-print, Internet</a:t>
            </a:r>
          </a:p>
          <a:p>
            <a:pPr marL="990600" lvl="1" indent="-533400" algn="ctr" eaLnBrk="1" hangingPunct="1">
              <a:spcAft>
                <a:spcPct val="35000"/>
              </a:spcAft>
              <a:buNone/>
            </a:pPr>
            <a:r>
              <a:rPr lang="de-DE" dirty="0" smtClean="0">
                <a:latin typeface="Arial Narrow" pitchFamily="34" charset="0"/>
              </a:rPr>
              <a:t>Newsletters</a:t>
            </a:r>
          </a:p>
          <a:p>
            <a:pPr marL="990600" lvl="1" indent="-533400" algn="ctr" eaLnBrk="1" hangingPunct="1">
              <a:spcAft>
                <a:spcPct val="35000"/>
              </a:spcAft>
              <a:buNone/>
            </a:pPr>
            <a:r>
              <a:rPr lang="de-DE" dirty="0" smtClean="0">
                <a:latin typeface="Arial Narrow" pitchFamily="34" charset="0"/>
              </a:rPr>
              <a:t>National </a:t>
            </a:r>
            <a:r>
              <a:rPr lang="de-DE" dirty="0" err="1" smtClean="0">
                <a:latin typeface="Arial Narrow" pitchFamily="34" charset="0"/>
              </a:rPr>
              <a:t>teacher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journal</a:t>
            </a:r>
            <a:r>
              <a:rPr lang="de-DE" dirty="0" smtClean="0">
                <a:latin typeface="Arial Narrow" pitchFamily="34" charset="0"/>
              </a:rPr>
              <a:t>, </a:t>
            </a:r>
            <a:r>
              <a:rPr lang="de-DE" dirty="0" err="1" smtClean="0">
                <a:latin typeface="Arial Narrow" pitchFamily="34" charset="0"/>
              </a:rPr>
              <a:t>book</a:t>
            </a:r>
            <a:endParaRPr lang="de-DE" dirty="0" smtClean="0">
              <a:latin typeface="Arial Narrow" pitchFamily="34" charset="0"/>
            </a:endParaRPr>
          </a:p>
          <a:p>
            <a:pPr marL="990600" lvl="1" indent="-533400" algn="ctr" eaLnBrk="1" hangingPunct="1">
              <a:spcAft>
                <a:spcPct val="35000"/>
              </a:spcAft>
              <a:buNone/>
            </a:pPr>
            <a:r>
              <a:rPr lang="de-DE" dirty="0" smtClean="0">
                <a:latin typeface="Arial Narrow" pitchFamily="34" charset="0"/>
              </a:rPr>
              <a:t>International </a:t>
            </a:r>
            <a:r>
              <a:rPr lang="de-DE" dirty="0" err="1" smtClean="0">
                <a:latin typeface="Arial Narrow" pitchFamily="34" charset="0"/>
              </a:rPr>
              <a:t>journal</a:t>
            </a:r>
            <a:r>
              <a:rPr lang="de-DE" dirty="0" smtClean="0">
                <a:latin typeface="Arial Narrow" pitchFamily="34" charset="0"/>
              </a:rPr>
              <a:t>, </a:t>
            </a:r>
            <a:r>
              <a:rPr lang="de-DE" dirty="0" err="1" smtClean="0">
                <a:latin typeface="Arial Narrow" pitchFamily="34" charset="0"/>
              </a:rPr>
              <a:t>book</a:t>
            </a:r>
            <a:endParaRPr lang="de-DE" dirty="0" smtClean="0">
              <a:latin typeface="Arial Narrow" pitchFamily="34" charset="0"/>
            </a:endParaRPr>
          </a:p>
          <a:p>
            <a:pPr marL="990600" lvl="1" indent="-533400" algn="ctr" eaLnBrk="1" hangingPunct="1">
              <a:spcAft>
                <a:spcPct val="35000"/>
              </a:spcAft>
              <a:buNone/>
            </a:pPr>
            <a:endParaRPr lang="de-DE" dirty="0" smtClean="0">
              <a:latin typeface="Arial Narrow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24584" y="3143248"/>
            <a:ext cx="1794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dirty="0" smtClean="0"/>
              <a:t>Reputation</a:t>
            </a:r>
            <a:endParaRPr lang="de-DE" sz="2800" dirty="0"/>
          </a:p>
        </p:txBody>
      </p:sp>
      <p:sp>
        <p:nvSpPr>
          <p:cNvPr id="5" name="Textfeld 4"/>
          <p:cNvSpPr txBox="1"/>
          <p:nvPr/>
        </p:nvSpPr>
        <p:spPr>
          <a:xfrm>
            <a:off x="7265695" y="3143248"/>
            <a:ext cx="18075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dirty="0" err="1" smtClean="0"/>
              <a:t>Influence</a:t>
            </a:r>
            <a:r>
              <a:rPr lang="de-DE" sz="2800" dirty="0" smtClean="0"/>
              <a:t> </a:t>
            </a:r>
          </a:p>
          <a:p>
            <a:pPr algn="ctr"/>
            <a:r>
              <a:rPr lang="de-DE" sz="2800" dirty="0" smtClean="0"/>
              <a:t>on </a:t>
            </a:r>
            <a:r>
              <a:rPr lang="de-DE" sz="2800" dirty="0" err="1" smtClean="0"/>
              <a:t>practice</a:t>
            </a:r>
            <a:endParaRPr lang="de-DE" sz="2800" dirty="0"/>
          </a:p>
        </p:txBody>
      </p:sp>
      <p:sp>
        <p:nvSpPr>
          <p:cNvPr id="6" name="Gleichschenkliges Dreieck 5"/>
          <p:cNvSpPr/>
          <p:nvPr/>
        </p:nvSpPr>
        <p:spPr>
          <a:xfrm>
            <a:off x="1857356" y="2214554"/>
            <a:ext cx="785818" cy="27860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Gleichschenkliges Dreieck 6"/>
          <p:cNvSpPr/>
          <p:nvPr/>
        </p:nvSpPr>
        <p:spPr>
          <a:xfrm>
            <a:off x="6715140" y="2285992"/>
            <a:ext cx="714380" cy="2714644"/>
          </a:xfrm>
          <a:prstGeom prst="triangle">
            <a:avLst>
              <a:gd name="adj" fmla="val 51575"/>
            </a:avLst>
          </a:prstGeom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4139952" y="618701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C00000"/>
                </a:solidFill>
              </a:rPr>
              <a:t>www.erasmus-artist.eu</a:t>
            </a:r>
          </a:p>
        </p:txBody>
      </p:sp>
    </p:spTree>
    <p:extLst>
      <p:ext uri="{BB962C8B-B14F-4D97-AF65-F5344CB8AC3E}">
        <p14:creationId xmlns:p14="http://schemas.microsoft.com/office/powerpoint/2010/main" val="2740424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/>
          <a:lstStyle/>
          <a:p>
            <a:pPr eaLnBrk="1" hangingPunct="1"/>
            <a:r>
              <a:rPr lang="de-DE" b="1" i="1" dirty="0" err="1" smtClean="0">
                <a:latin typeface="Arial Narrow" pitchFamily="34" charset="0"/>
              </a:rPr>
              <a:t>How</a:t>
            </a:r>
            <a:r>
              <a:rPr lang="de-DE" b="1" i="1" dirty="0" smtClean="0">
                <a:latin typeface="Arial Narrow" pitchFamily="34" charset="0"/>
              </a:rPr>
              <a:t> </a:t>
            </a:r>
            <a:r>
              <a:rPr lang="de-DE" b="1" i="1" dirty="0" err="1" smtClean="0">
                <a:latin typeface="Arial Narrow" pitchFamily="34" charset="0"/>
              </a:rPr>
              <a:t>to</a:t>
            </a:r>
            <a:r>
              <a:rPr lang="de-DE" b="1" i="1" dirty="0" smtClean="0">
                <a:latin typeface="Arial Narrow" pitchFamily="34" charset="0"/>
              </a:rPr>
              <a:t> </a:t>
            </a:r>
            <a:r>
              <a:rPr lang="de-DE" b="1" i="1" dirty="0" err="1" smtClean="0">
                <a:latin typeface="Arial Narrow" pitchFamily="34" charset="0"/>
              </a:rPr>
              <a:t>start</a:t>
            </a:r>
            <a:r>
              <a:rPr lang="de-DE" b="1" i="1" dirty="0" smtClean="0">
                <a:latin typeface="Arial Narrow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15724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894" y="764704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e-DE" sz="4000" b="1" dirty="0" err="1" smtClean="0">
                <a:solidFill>
                  <a:srgbClr val="C00000"/>
                </a:solidFill>
                <a:latin typeface="Arial Narrow" pitchFamily="34" charset="0"/>
              </a:rPr>
              <a:t>Selection</a:t>
            </a:r>
            <a:r>
              <a:rPr lang="de-DE" sz="4000" b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sz="4000" b="1" dirty="0" err="1" smtClean="0">
                <a:solidFill>
                  <a:srgbClr val="C00000"/>
                </a:solidFill>
                <a:latin typeface="Arial Narrow" pitchFamily="34" charset="0"/>
              </a:rPr>
              <a:t>of</a:t>
            </a:r>
            <a:r>
              <a:rPr lang="de-DE" sz="4000" b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sz="4000" b="1" dirty="0" err="1" smtClean="0">
                <a:solidFill>
                  <a:srgbClr val="C00000"/>
                </a:solidFill>
                <a:latin typeface="Arial Narrow" pitchFamily="34" charset="0"/>
              </a:rPr>
              <a:t>the</a:t>
            </a:r>
            <a:r>
              <a:rPr lang="de-DE" sz="4000" b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sz="4000" b="1" dirty="0" err="1" smtClean="0">
                <a:solidFill>
                  <a:srgbClr val="C00000"/>
                </a:solidFill>
                <a:latin typeface="Arial Narrow" pitchFamily="34" charset="0"/>
              </a:rPr>
              <a:t>publication</a:t>
            </a:r>
            <a:r>
              <a:rPr lang="de-DE" sz="4000" b="1" dirty="0" smtClean="0">
                <a:solidFill>
                  <a:srgbClr val="C00000"/>
                </a:solidFill>
                <a:latin typeface="Arial Narrow" pitchFamily="34" charset="0"/>
              </a:rPr>
              <a:t> type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571612"/>
            <a:ext cx="8640762" cy="4321175"/>
          </a:xfrm>
        </p:spPr>
        <p:txBody>
          <a:bodyPr/>
          <a:lstStyle/>
          <a:p>
            <a:pPr marL="990600" lvl="1" indent="-533400" eaLnBrk="1" hangingPunct="1">
              <a:spcAft>
                <a:spcPct val="35000"/>
              </a:spcAft>
              <a:buNone/>
            </a:pPr>
            <a:endParaRPr lang="de-DE" sz="2400" dirty="0" smtClean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400" dirty="0" err="1" smtClean="0">
                <a:latin typeface="Arial Narrow" pitchFamily="34" charset="0"/>
              </a:rPr>
              <a:t>Character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of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the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content</a:t>
            </a:r>
            <a:r>
              <a:rPr lang="de-DE" sz="2400" dirty="0" smtClean="0">
                <a:latin typeface="Arial Narrow" pitchFamily="34" charset="0"/>
              </a:rPr>
              <a:t> and </a:t>
            </a:r>
            <a:r>
              <a:rPr lang="de-DE" sz="2400" dirty="0" err="1" smtClean="0">
                <a:latin typeface="Arial Narrow" pitchFamily="34" charset="0"/>
              </a:rPr>
              <a:t>is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documentation</a:t>
            </a:r>
            <a:endParaRPr lang="de-DE" sz="2400" dirty="0" smtClean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400" dirty="0" err="1" smtClean="0">
                <a:latin typeface="Arial Narrow" pitchFamily="34" charset="0"/>
              </a:rPr>
              <a:t>Degree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of</a:t>
            </a:r>
            <a:r>
              <a:rPr lang="de-DE" sz="2400" dirty="0" smtClean="0">
                <a:latin typeface="Arial Narrow" pitchFamily="34" charset="0"/>
              </a:rPr>
              <a:t> formal </a:t>
            </a:r>
            <a:r>
              <a:rPr lang="de-DE" sz="2400" dirty="0" err="1" smtClean="0">
                <a:latin typeface="Arial Narrow" pitchFamily="34" charset="0"/>
              </a:rPr>
              <a:t>empirical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foundation</a:t>
            </a:r>
            <a:endParaRPr lang="de-DE" sz="2400" dirty="0" smtClean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400" dirty="0" smtClean="0">
                <a:latin typeface="Arial Narrow" pitchFamily="34" charset="0"/>
              </a:rPr>
              <a:t>Target </a:t>
            </a:r>
            <a:r>
              <a:rPr lang="de-DE" sz="2400" dirty="0" err="1" smtClean="0">
                <a:latin typeface="Arial Narrow" pitchFamily="34" charset="0"/>
              </a:rPr>
              <a:t>group</a:t>
            </a:r>
            <a:r>
              <a:rPr lang="de-DE" sz="2400" dirty="0" smtClean="0">
                <a:latin typeface="Arial Narrow" pitchFamily="34" charset="0"/>
              </a:rPr>
              <a:t> (</a:t>
            </a:r>
            <a:r>
              <a:rPr lang="de-DE" sz="2400" dirty="0" err="1" smtClean="0">
                <a:latin typeface="Arial Narrow" pitchFamily="34" charset="0"/>
              </a:rPr>
              <a:t>teachers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or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research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community</a:t>
            </a:r>
            <a:r>
              <a:rPr lang="de-DE" sz="2400" dirty="0" smtClean="0">
                <a:latin typeface="Arial Narrow" pitchFamily="34" charset="0"/>
              </a:rPr>
              <a:t>)</a:t>
            </a: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400" dirty="0" smtClean="0">
                <a:latin typeface="Arial Narrow" pitchFamily="34" charset="0"/>
              </a:rPr>
              <a:t>Intention</a:t>
            </a: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400" dirty="0" smtClean="0">
                <a:latin typeface="Arial Narrow" pitchFamily="34" charset="0"/>
              </a:rPr>
              <a:t>Time </a:t>
            </a:r>
            <a:r>
              <a:rPr lang="de-DE" sz="2400" dirty="0" err="1" smtClean="0">
                <a:latin typeface="Arial Narrow" pitchFamily="34" charset="0"/>
              </a:rPr>
              <a:t>dimension</a:t>
            </a:r>
            <a:endParaRPr lang="de-DE" sz="2400" dirty="0" smtClean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400" dirty="0" smtClean="0">
                <a:latin typeface="Arial Narrow" pitchFamily="34" charset="0"/>
              </a:rPr>
              <a:t>In </a:t>
            </a:r>
            <a:r>
              <a:rPr lang="de-DE" sz="2400" dirty="0" err="1" smtClean="0">
                <a:latin typeface="Arial Narrow" pitchFamily="34" charset="0"/>
              </a:rPr>
              <a:t>case</a:t>
            </a:r>
            <a:r>
              <a:rPr lang="de-DE" sz="2400" dirty="0" smtClean="0">
                <a:latin typeface="Arial Narrow" pitchFamily="34" charset="0"/>
              </a:rPr>
              <a:t>, </a:t>
            </a:r>
            <a:r>
              <a:rPr lang="de-DE" sz="2400" dirty="0" err="1" smtClean="0">
                <a:latin typeface="Arial Narrow" pitchFamily="34" charset="0"/>
              </a:rPr>
              <a:t>criteria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set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up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by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my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own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institution</a:t>
            </a:r>
            <a:endParaRPr lang="de-DE" sz="2400" dirty="0" smtClean="0">
              <a:latin typeface="Arial Narrow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139952" y="618701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C00000"/>
                </a:solidFill>
              </a:rPr>
              <a:t>www.erasmus-artist.eu</a:t>
            </a:r>
          </a:p>
        </p:txBody>
      </p:sp>
    </p:spTree>
    <p:extLst>
      <p:ext uri="{BB962C8B-B14F-4D97-AF65-F5344CB8AC3E}">
        <p14:creationId xmlns:p14="http://schemas.microsoft.com/office/powerpoint/2010/main" val="3790342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e-DE" sz="4000" b="1" dirty="0" err="1" smtClean="0">
                <a:solidFill>
                  <a:srgbClr val="C00000"/>
                </a:solidFill>
                <a:latin typeface="Arial Narrow" pitchFamily="34" charset="0"/>
              </a:rPr>
              <a:t>Preparation</a:t>
            </a:r>
            <a:r>
              <a:rPr lang="de-DE" sz="4000" b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sz="4000" b="1" dirty="0" err="1" smtClean="0">
                <a:solidFill>
                  <a:srgbClr val="C00000"/>
                </a:solidFill>
                <a:latin typeface="Arial Narrow" pitchFamily="34" charset="0"/>
              </a:rPr>
              <a:t>of</a:t>
            </a:r>
            <a:r>
              <a:rPr lang="de-DE" sz="4000" b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sz="4000" b="1" dirty="0" err="1" smtClean="0">
                <a:solidFill>
                  <a:srgbClr val="C00000"/>
                </a:solidFill>
                <a:latin typeface="Arial Narrow" pitchFamily="34" charset="0"/>
              </a:rPr>
              <a:t>the</a:t>
            </a:r>
            <a:r>
              <a:rPr lang="de-DE" sz="4000" b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sz="4000" b="1" dirty="0" err="1" smtClean="0">
                <a:solidFill>
                  <a:srgbClr val="C00000"/>
                </a:solidFill>
                <a:latin typeface="Arial Narrow" pitchFamily="34" charset="0"/>
              </a:rPr>
              <a:t>manuscript</a:t>
            </a:r>
            <a:endParaRPr lang="de-DE" sz="4000" b="1" dirty="0" smtClean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571612"/>
            <a:ext cx="8640762" cy="4521684"/>
          </a:xfrm>
        </p:spPr>
        <p:txBody>
          <a:bodyPr>
            <a:normAutofit/>
          </a:bodyPr>
          <a:lstStyle/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endParaRPr lang="de-DE" sz="2200" dirty="0" smtClean="0">
              <a:latin typeface="Arial Narrow" pitchFamily="34" charset="0"/>
            </a:endParaRPr>
          </a:p>
          <a:p>
            <a:pPr marL="990600" lvl="1" indent="-533400">
              <a:spcAft>
                <a:spcPct val="35000"/>
              </a:spcAft>
              <a:buFontTx/>
              <a:buChar char="-"/>
            </a:pPr>
            <a:r>
              <a:rPr lang="de-DE" sz="2200" dirty="0">
                <a:latin typeface="Arial Narrow" pitchFamily="34" charset="0"/>
              </a:rPr>
              <a:t>Read </a:t>
            </a:r>
            <a:r>
              <a:rPr lang="de-DE" sz="2200" dirty="0" err="1">
                <a:latin typeface="Arial Narrow" pitchFamily="34" charset="0"/>
              </a:rPr>
              <a:t>careful</a:t>
            </a:r>
            <a:r>
              <a:rPr lang="de-DE" sz="2200" dirty="0">
                <a:latin typeface="Arial Narrow" pitchFamily="34" charset="0"/>
              </a:rPr>
              <a:t> </a:t>
            </a:r>
            <a:r>
              <a:rPr lang="de-DE" sz="2200" dirty="0" err="1">
                <a:latin typeface="Arial Narrow" pitchFamily="34" charset="0"/>
              </a:rPr>
              <a:t>the</a:t>
            </a:r>
            <a:r>
              <a:rPr lang="de-DE" sz="2200" dirty="0">
                <a:latin typeface="Arial Narrow" pitchFamily="34" charset="0"/>
              </a:rPr>
              <a:t> </a:t>
            </a:r>
            <a:r>
              <a:rPr lang="de-DE" sz="2200" dirty="0" err="1">
                <a:latin typeface="Arial Narrow" pitchFamily="34" charset="0"/>
              </a:rPr>
              <a:t>instructions</a:t>
            </a:r>
            <a:r>
              <a:rPr lang="de-DE" sz="2200" dirty="0">
                <a:latin typeface="Arial Narrow" pitchFamily="34" charset="0"/>
              </a:rPr>
              <a:t> </a:t>
            </a:r>
            <a:r>
              <a:rPr lang="de-DE" sz="2200" dirty="0" err="1">
                <a:latin typeface="Arial Narrow" pitchFamily="34" charset="0"/>
              </a:rPr>
              <a:t>for</a:t>
            </a:r>
            <a:r>
              <a:rPr lang="de-DE" sz="2200" dirty="0">
                <a:latin typeface="Arial Narrow" pitchFamily="34" charset="0"/>
              </a:rPr>
              <a:t> </a:t>
            </a:r>
            <a:r>
              <a:rPr lang="de-DE" sz="2200" dirty="0" err="1">
                <a:latin typeface="Arial Narrow" pitchFamily="34" charset="0"/>
              </a:rPr>
              <a:t>authors</a:t>
            </a:r>
            <a:r>
              <a:rPr lang="de-DE" sz="2200" dirty="0">
                <a:latin typeface="Arial Narrow" pitchFamily="34" charset="0"/>
              </a:rPr>
              <a:t>, </a:t>
            </a:r>
            <a:r>
              <a:rPr lang="de-DE" sz="2200" dirty="0" err="1">
                <a:latin typeface="Arial Narrow" pitchFamily="34" charset="0"/>
              </a:rPr>
              <a:t>respect</a:t>
            </a:r>
            <a:r>
              <a:rPr lang="de-DE" sz="2200" dirty="0">
                <a:latin typeface="Arial Narrow" pitchFamily="34" charset="0"/>
              </a:rPr>
              <a:t> formal </a:t>
            </a:r>
            <a:r>
              <a:rPr lang="de-DE" sz="2200" dirty="0" err="1">
                <a:latin typeface="Arial Narrow" pitchFamily="34" charset="0"/>
              </a:rPr>
              <a:t>guidance</a:t>
            </a:r>
            <a:r>
              <a:rPr lang="de-DE" sz="2200" dirty="0">
                <a:latin typeface="Arial Narrow" pitchFamily="34" charset="0"/>
              </a:rPr>
              <a:t>, i.e. </a:t>
            </a:r>
            <a:r>
              <a:rPr lang="de-DE" sz="2200" dirty="0" err="1">
                <a:latin typeface="Arial Narrow" pitchFamily="34" charset="0"/>
              </a:rPr>
              <a:t>the</a:t>
            </a:r>
            <a:r>
              <a:rPr lang="de-DE" sz="2200" dirty="0">
                <a:latin typeface="Arial Narrow" pitchFamily="34" charset="0"/>
              </a:rPr>
              <a:t> </a:t>
            </a:r>
            <a:r>
              <a:rPr lang="de-DE" sz="2200" dirty="0" err="1">
                <a:latin typeface="Arial Narrow" pitchFamily="34" charset="0"/>
              </a:rPr>
              <a:t>way</a:t>
            </a:r>
            <a:r>
              <a:rPr lang="de-DE" sz="2200" dirty="0">
                <a:latin typeface="Arial Narrow" pitchFamily="34" charset="0"/>
              </a:rPr>
              <a:t> </a:t>
            </a:r>
            <a:r>
              <a:rPr lang="de-DE" sz="2200" dirty="0" err="1">
                <a:latin typeface="Arial Narrow" pitchFamily="34" charset="0"/>
              </a:rPr>
              <a:t>how</a:t>
            </a:r>
            <a:r>
              <a:rPr lang="de-DE" sz="2200" dirty="0">
                <a:latin typeface="Arial Narrow" pitchFamily="34" charset="0"/>
              </a:rPr>
              <a:t> </a:t>
            </a:r>
            <a:r>
              <a:rPr lang="de-DE" sz="2200" dirty="0" err="1">
                <a:latin typeface="Arial Narrow" pitchFamily="34" charset="0"/>
              </a:rPr>
              <a:t>to</a:t>
            </a:r>
            <a:r>
              <a:rPr lang="de-DE" sz="2200" dirty="0">
                <a:latin typeface="Arial Narrow" pitchFamily="34" charset="0"/>
              </a:rPr>
              <a:t> </a:t>
            </a:r>
            <a:r>
              <a:rPr lang="de-DE" sz="2200" dirty="0" err="1">
                <a:latin typeface="Arial Narrow" pitchFamily="34" charset="0"/>
              </a:rPr>
              <a:t>cite</a:t>
            </a:r>
            <a:r>
              <a:rPr lang="de-DE" sz="2200" dirty="0">
                <a:latin typeface="Arial Narrow" pitchFamily="34" charset="0"/>
              </a:rPr>
              <a:t>.</a:t>
            </a: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200" dirty="0" err="1" smtClean="0">
                <a:latin typeface="Arial Narrow" pitchFamily="34" charset="0"/>
              </a:rPr>
              <a:t>Learn</a:t>
            </a:r>
            <a:r>
              <a:rPr lang="de-DE" sz="2200" dirty="0" smtClean="0">
                <a:latin typeface="Arial Narrow" pitchFamily="34" charset="0"/>
              </a:rPr>
              <a:t> </a:t>
            </a:r>
            <a:r>
              <a:rPr lang="de-DE" sz="2200" dirty="0" err="1" smtClean="0">
                <a:latin typeface="Arial Narrow" pitchFamily="34" charset="0"/>
              </a:rPr>
              <a:t>from</a:t>
            </a:r>
            <a:r>
              <a:rPr lang="de-DE" sz="2200" dirty="0" smtClean="0">
                <a:latin typeface="Arial Narrow" pitchFamily="34" charset="0"/>
              </a:rPr>
              <a:t> </a:t>
            </a:r>
            <a:r>
              <a:rPr lang="de-DE" sz="2200" dirty="0" err="1" smtClean="0">
                <a:latin typeface="Arial Narrow" pitchFamily="34" charset="0"/>
              </a:rPr>
              <a:t>publications</a:t>
            </a:r>
            <a:r>
              <a:rPr lang="de-DE" sz="2200" dirty="0" smtClean="0">
                <a:latin typeface="Arial Narrow" pitchFamily="34" charset="0"/>
              </a:rPr>
              <a:t> of </a:t>
            </a:r>
            <a:r>
              <a:rPr lang="de-DE" sz="2200" dirty="0" err="1" smtClean="0">
                <a:latin typeface="Arial Narrow" pitchFamily="34" charset="0"/>
              </a:rPr>
              <a:t>the</a:t>
            </a:r>
            <a:r>
              <a:rPr lang="de-DE" sz="2200" dirty="0" smtClean="0">
                <a:latin typeface="Arial Narrow" pitchFamily="34" charset="0"/>
              </a:rPr>
              <a:t> same type.</a:t>
            </a: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200" dirty="0" err="1" smtClean="0">
                <a:latin typeface="Arial Narrow" pitchFamily="34" charset="0"/>
              </a:rPr>
              <a:t>Learn</a:t>
            </a:r>
            <a:r>
              <a:rPr lang="de-DE" sz="2200" dirty="0" smtClean="0">
                <a:latin typeface="Arial Narrow" pitchFamily="34" charset="0"/>
              </a:rPr>
              <a:t> </a:t>
            </a:r>
            <a:r>
              <a:rPr lang="de-DE" sz="2200" dirty="0" err="1" smtClean="0">
                <a:latin typeface="Arial Narrow" pitchFamily="34" charset="0"/>
              </a:rPr>
              <a:t>from</a:t>
            </a:r>
            <a:r>
              <a:rPr lang="de-DE" sz="2200" dirty="0" smtClean="0">
                <a:latin typeface="Arial Narrow" pitchFamily="34" charset="0"/>
              </a:rPr>
              <a:t> </a:t>
            </a:r>
            <a:r>
              <a:rPr lang="de-DE" sz="2200" dirty="0" err="1" smtClean="0">
                <a:latin typeface="Arial Narrow" pitchFamily="34" charset="0"/>
              </a:rPr>
              <a:t>previous</a:t>
            </a:r>
            <a:r>
              <a:rPr lang="de-DE" sz="2200" dirty="0" smtClean="0">
                <a:latin typeface="Arial Narrow" pitchFamily="34" charset="0"/>
              </a:rPr>
              <a:t> </a:t>
            </a:r>
            <a:r>
              <a:rPr lang="de-DE" sz="2200" dirty="0" err="1" smtClean="0">
                <a:latin typeface="Arial Narrow" pitchFamily="34" charset="0"/>
              </a:rPr>
              <a:t>articles</a:t>
            </a:r>
            <a:r>
              <a:rPr lang="de-DE" sz="2200" dirty="0" smtClean="0">
                <a:latin typeface="Arial Narrow" pitchFamily="34" charset="0"/>
              </a:rPr>
              <a:t> in </a:t>
            </a:r>
            <a:r>
              <a:rPr lang="de-DE" sz="2200" dirty="0" err="1" smtClean="0">
                <a:latin typeface="Arial Narrow" pitchFamily="34" charset="0"/>
              </a:rPr>
              <a:t>the</a:t>
            </a:r>
            <a:r>
              <a:rPr lang="de-DE" sz="2200" dirty="0" smtClean="0">
                <a:latin typeface="Arial Narrow" pitchFamily="34" charset="0"/>
              </a:rPr>
              <a:t> same </a:t>
            </a:r>
            <a:r>
              <a:rPr lang="de-DE" sz="2200" dirty="0" err="1" smtClean="0">
                <a:latin typeface="Arial Narrow" pitchFamily="34" charset="0"/>
              </a:rPr>
              <a:t>journal</a:t>
            </a:r>
            <a:r>
              <a:rPr lang="de-DE" sz="2200" dirty="0" smtClean="0">
                <a:latin typeface="Arial Narrow" pitchFamily="34" charset="0"/>
              </a:rPr>
              <a:t> </a:t>
            </a:r>
            <a:r>
              <a:rPr lang="de-DE" sz="2200" dirty="0" err="1" smtClean="0">
                <a:latin typeface="Arial Narrow" pitchFamily="34" charset="0"/>
              </a:rPr>
              <a:t>or</a:t>
            </a:r>
            <a:r>
              <a:rPr lang="de-DE" sz="2200" dirty="0" smtClean="0">
                <a:latin typeface="Arial Narrow" pitchFamily="34" charset="0"/>
              </a:rPr>
              <a:t> </a:t>
            </a:r>
            <a:r>
              <a:rPr lang="de-DE" sz="2200" dirty="0" err="1" smtClean="0">
                <a:latin typeface="Arial Narrow" pitchFamily="34" charset="0"/>
              </a:rPr>
              <a:t>publication</a:t>
            </a:r>
            <a:r>
              <a:rPr lang="de-DE" sz="2200" dirty="0" smtClean="0">
                <a:latin typeface="Arial Narrow" pitchFamily="34" charset="0"/>
              </a:rPr>
              <a:t> type, e.g. </a:t>
            </a:r>
            <a:r>
              <a:rPr lang="de-DE" sz="2200" dirty="0" err="1" smtClean="0">
                <a:latin typeface="Arial Narrow" pitchFamily="34" charset="0"/>
              </a:rPr>
              <a:t>length</a:t>
            </a:r>
            <a:r>
              <a:rPr lang="de-DE" sz="2200" dirty="0" smtClean="0">
                <a:latin typeface="Arial Narrow" pitchFamily="34" charset="0"/>
              </a:rPr>
              <a:t>, </a:t>
            </a:r>
            <a:r>
              <a:rPr lang="de-DE" sz="2200" dirty="0" err="1" smtClean="0">
                <a:latin typeface="Arial Narrow" pitchFamily="34" charset="0"/>
              </a:rPr>
              <a:t>structure</a:t>
            </a:r>
            <a:r>
              <a:rPr lang="de-DE" sz="2200" dirty="0" smtClean="0">
                <a:latin typeface="Arial Narrow" pitchFamily="34" charset="0"/>
              </a:rPr>
              <a:t>, </a:t>
            </a:r>
            <a:r>
              <a:rPr lang="de-DE" sz="2200" dirty="0" err="1" smtClean="0">
                <a:latin typeface="Arial Narrow" pitchFamily="34" charset="0"/>
              </a:rPr>
              <a:t>referencing</a:t>
            </a:r>
            <a:r>
              <a:rPr lang="de-DE" sz="2200" dirty="0" smtClean="0">
                <a:latin typeface="Arial Narrow" pitchFamily="34" charset="0"/>
              </a:rPr>
              <a:t>, </a:t>
            </a:r>
            <a:r>
              <a:rPr lang="de-DE" sz="2200" dirty="0" err="1" smtClean="0">
                <a:latin typeface="Arial Narrow" pitchFamily="34" charset="0"/>
              </a:rPr>
              <a:t>language</a:t>
            </a:r>
            <a:r>
              <a:rPr lang="de-DE" sz="2200" dirty="0" smtClean="0">
                <a:latin typeface="Arial Narrow" pitchFamily="34" charset="0"/>
              </a:rPr>
              <a:t> </a:t>
            </a:r>
            <a:r>
              <a:rPr lang="de-DE" sz="2200" dirty="0" err="1" smtClean="0">
                <a:latin typeface="Arial Narrow" pitchFamily="34" charset="0"/>
              </a:rPr>
              <a:t>used</a:t>
            </a:r>
            <a:r>
              <a:rPr lang="de-DE" sz="2200" dirty="0" smtClean="0">
                <a:latin typeface="Arial Narrow" pitchFamily="34" charset="0"/>
              </a:rPr>
              <a:t>, ….</a:t>
            </a: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200" dirty="0" smtClean="0">
                <a:latin typeface="Arial Narrow" pitchFamily="34" charset="0"/>
              </a:rPr>
              <a:t>Think </a:t>
            </a:r>
            <a:r>
              <a:rPr lang="de-DE" sz="2200" dirty="0" err="1" smtClean="0">
                <a:latin typeface="Arial Narrow" pitchFamily="34" charset="0"/>
              </a:rPr>
              <a:t>about</a:t>
            </a:r>
            <a:r>
              <a:rPr lang="de-DE" sz="2200" dirty="0" smtClean="0">
                <a:latin typeface="Arial Narrow" pitchFamily="34" charset="0"/>
              </a:rPr>
              <a:t> </a:t>
            </a:r>
            <a:r>
              <a:rPr lang="de-DE" sz="2200" dirty="0" err="1" smtClean="0">
                <a:latin typeface="Arial Narrow" pitchFamily="34" charset="0"/>
              </a:rPr>
              <a:t>the</a:t>
            </a:r>
            <a:r>
              <a:rPr lang="de-DE" sz="2200" dirty="0" smtClean="0">
                <a:latin typeface="Arial Narrow" pitchFamily="34" charset="0"/>
              </a:rPr>
              <a:t> </a:t>
            </a:r>
            <a:r>
              <a:rPr lang="de-DE" sz="2200" dirty="0" err="1" smtClean="0">
                <a:latin typeface="Arial Narrow" pitchFamily="34" charset="0"/>
              </a:rPr>
              <a:t>use</a:t>
            </a:r>
            <a:r>
              <a:rPr lang="de-DE" sz="2200" dirty="0" smtClean="0">
                <a:latin typeface="Arial Narrow" pitchFamily="34" charset="0"/>
              </a:rPr>
              <a:t> of </a:t>
            </a:r>
            <a:r>
              <a:rPr lang="de-DE" sz="2200" dirty="0" err="1" smtClean="0">
                <a:latin typeface="Arial Narrow" pitchFamily="34" charset="0"/>
              </a:rPr>
              <a:t>figures</a:t>
            </a:r>
            <a:r>
              <a:rPr lang="de-DE" sz="2200" dirty="0" smtClean="0">
                <a:latin typeface="Arial Narrow" pitchFamily="34" charset="0"/>
              </a:rPr>
              <a:t>, </a:t>
            </a:r>
            <a:r>
              <a:rPr lang="de-DE" sz="2200" dirty="0" err="1" smtClean="0">
                <a:latin typeface="Arial Narrow" pitchFamily="34" charset="0"/>
              </a:rPr>
              <a:t>tables</a:t>
            </a:r>
            <a:r>
              <a:rPr lang="de-DE" sz="2200" dirty="0" smtClean="0">
                <a:latin typeface="Arial Narrow" pitchFamily="34" charset="0"/>
              </a:rPr>
              <a:t>, </a:t>
            </a:r>
            <a:r>
              <a:rPr lang="de-DE" sz="2200" dirty="0" err="1" smtClean="0">
                <a:latin typeface="Arial Narrow" pitchFamily="34" charset="0"/>
              </a:rPr>
              <a:t>sketches</a:t>
            </a:r>
            <a:r>
              <a:rPr lang="de-DE" sz="2200" dirty="0" smtClean="0">
                <a:latin typeface="Arial Narrow" pitchFamily="34" charset="0"/>
              </a:rPr>
              <a:t>. Visual material </a:t>
            </a:r>
            <a:r>
              <a:rPr lang="de-DE" sz="2200" dirty="0" err="1" smtClean="0">
                <a:latin typeface="Arial Narrow" pitchFamily="34" charset="0"/>
              </a:rPr>
              <a:t>is</a:t>
            </a:r>
            <a:r>
              <a:rPr lang="de-DE" sz="2200" dirty="0" smtClean="0">
                <a:latin typeface="Arial Narrow" pitchFamily="34" charset="0"/>
              </a:rPr>
              <a:t> </a:t>
            </a:r>
            <a:r>
              <a:rPr lang="de-DE" sz="2200" dirty="0" err="1" smtClean="0">
                <a:latin typeface="Arial Narrow" pitchFamily="34" charset="0"/>
              </a:rPr>
              <a:t>generally</a:t>
            </a:r>
            <a:r>
              <a:rPr lang="de-DE" sz="2200" dirty="0" smtClean="0">
                <a:latin typeface="Arial Narrow" pitchFamily="34" charset="0"/>
              </a:rPr>
              <a:t> </a:t>
            </a:r>
            <a:r>
              <a:rPr lang="de-DE" sz="2200" dirty="0" err="1" smtClean="0">
                <a:latin typeface="Arial Narrow" pitchFamily="34" charset="0"/>
              </a:rPr>
              <a:t>appreciated</a:t>
            </a:r>
            <a:r>
              <a:rPr lang="de-DE" sz="2200" dirty="0" smtClean="0">
                <a:latin typeface="Arial Narrow" pitchFamily="34" charset="0"/>
              </a:rPr>
              <a:t>.</a:t>
            </a: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200" dirty="0" smtClean="0">
                <a:latin typeface="Arial Narrow" pitchFamily="34" charset="0"/>
              </a:rPr>
              <a:t>In </a:t>
            </a:r>
            <a:r>
              <a:rPr lang="de-DE" sz="2200" dirty="0" err="1" smtClean="0">
                <a:latin typeface="Arial Narrow" pitchFamily="34" charset="0"/>
              </a:rPr>
              <a:t>some</a:t>
            </a:r>
            <a:r>
              <a:rPr lang="de-DE" sz="2200" dirty="0" smtClean="0">
                <a:latin typeface="Arial Narrow" pitchFamily="34" charset="0"/>
              </a:rPr>
              <a:t> </a:t>
            </a:r>
            <a:r>
              <a:rPr lang="de-DE" sz="2200" dirty="0" err="1" smtClean="0">
                <a:latin typeface="Arial Narrow" pitchFamily="34" charset="0"/>
              </a:rPr>
              <a:t>journals</a:t>
            </a:r>
            <a:r>
              <a:rPr lang="de-DE" sz="2200" dirty="0" smtClean="0">
                <a:latin typeface="Arial Narrow" pitchFamily="34" charset="0"/>
              </a:rPr>
              <a:t> and in </a:t>
            </a:r>
            <a:r>
              <a:rPr lang="de-DE" sz="2200" dirty="0" err="1" smtClean="0">
                <a:latin typeface="Arial Narrow" pitchFamily="34" charset="0"/>
              </a:rPr>
              <a:t>most</a:t>
            </a:r>
            <a:r>
              <a:rPr lang="de-DE" sz="2200" dirty="0" smtClean="0">
                <a:latin typeface="Arial Narrow" pitchFamily="34" charset="0"/>
              </a:rPr>
              <a:t> </a:t>
            </a:r>
            <a:r>
              <a:rPr lang="de-DE" sz="2200" dirty="0" err="1" smtClean="0">
                <a:latin typeface="Arial Narrow" pitchFamily="34" charset="0"/>
              </a:rPr>
              <a:t>book</a:t>
            </a:r>
            <a:r>
              <a:rPr lang="de-DE" sz="2200" dirty="0" smtClean="0">
                <a:latin typeface="Arial Narrow" pitchFamily="34" charset="0"/>
              </a:rPr>
              <a:t> </a:t>
            </a:r>
            <a:r>
              <a:rPr lang="de-DE" sz="2200" dirty="0" err="1" smtClean="0">
                <a:latin typeface="Arial Narrow" pitchFamily="34" charset="0"/>
              </a:rPr>
              <a:t>projects</a:t>
            </a:r>
            <a:r>
              <a:rPr lang="de-DE" sz="2200" dirty="0" smtClean="0">
                <a:latin typeface="Arial Narrow" pitchFamily="34" charset="0"/>
              </a:rPr>
              <a:t> </a:t>
            </a:r>
            <a:r>
              <a:rPr lang="de-DE" sz="2200" dirty="0" err="1" smtClean="0">
                <a:latin typeface="Arial Narrow" pitchFamily="34" charset="0"/>
              </a:rPr>
              <a:t>one</a:t>
            </a:r>
            <a:r>
              <a:rPr lang="de-DE" sz="2200" dirty="0" smtClean="0">
                <a:latin typeface="Arial Narrow" pitchFamily="34" charset="0"/>
              </a:rPr>
              <a:t> </a:t>
            </a:r>
            <a:r>
              <a:rPr lang="de-DE" sz="2200" dirty="0" err="1" smtClean="0">
                <a:latin typeface="Arial Narrow" pitchFamily="34" charset="0"/>
              </a:rPr>
              <a:t>can</a:t>
            </a:r>
            <a:r>
              <a:rPr lang="de-DE" sz="2200" dirty="0" smtClean="0">
                <a:latin typeface="Arial Narrow" pitchFamily="34" charset="0"/>
              </a:rPr>
              <a:t> </a:t>
            </a:r>
            <a:r>
              <a:rPr lang="de-DE" sz="2200" dirty="0" err="1" smtClean="0">
                <a:latin typeface="Arial Narrow" pitchFamily="34" charset="0"/>
              </a:rPr>
              <a:t>ask</a:t>
            </a:r>
            <a:r>
              <a:rPr lang="de-DE" sz="2200" dirty="0" smtClean="0">
                <a:latin typeface="Arial Narrow" pitchFamily="34" charset="0"/>
              </a:rPr>
              <a:t> </a:t>
            </a:r>
            <a:r>
              <a:rPr lang="de-DE" sz="2200" dirty="0" err="1" smtClean="0">
                <a:latin typeface="Arial Narrow" pitchFamily="34" charset="0"/>
              </a:rPr>
              <a:t>the</a:t>
            </a:r>
            <a:r>
              <a:rPr lang="de-DE" sz="2200" dirty="0" smtClean="0">
                <a:latin typeface="Arial Narrow" pitchFamily="34" charset="0"/>
              </a:rPr>
              <a:t> </a:t>
            </a:r>
            <a:r>
              <a:rPr lang="de-DE" sz="2200" dirty="0" err="1" smtClean="0">
                <a:latin typeface="Arial Narrow" pitchFamily="34" charset="0"/>
              </a:rPr>
              <a:t>editors</a:t>
            </a:r>
            <a:r>
              <a:rPr lang="de-DE" sz="2200" dirty="0" smtClean="0">
                <a:latin typeface="Arial Narrow" pitchFamily="34" charset="0"/>
              </a:rPr>
              <a:t> </a:t>
            </a:r>
            <a:r>
              <a:rPr lang="de-DE" sz="2200" dirty="0" err="1" smtClean="0">
                <a:latin typeface="Arial Narrow" pitchFamily="34" charset="0"/>
              </a:rPr>
              <a:t>whether</a:t>
            </a:r>
            <a:r>
              <a:rPr lang="de-DE" sz="2200" dirty="0" smtClean="0">
                <a:latin typeface="Arial Narrow" pitchFamily="34" charset="0"/>
              </a:rPr>
              <a:t> a </a:t>
            </a:r>
            <a:r>
              <a:rPr lang="de-DE" sz="2200" dirty="0" err="1" smtClean="0">
                <a:latin typeface="Arial Narrow" pitchFamily="34" charset="0"/>
              </a:rPr>
              <a:t>certain</a:t>
            </a:r>
            <a:r>
              <a:rPr lang="de-DE" sz="2200" dirty="0" smtClean="0">
                <a:latin typeface="Arial Narrow" pitchFamily="34" charset="0"/>
              </a:rPr>
              <a:t> </a:t>
            </a:r>
            <a:r>
              <a:rPr lang="de-DE" sz="2200" dirty="0" err="1" smtClean="0">
                <a:latin typeface="Arial Narrow" pitchFamily="34" charset="0"/>
              </a:rPr>
              <a:t>idea</a:t>
            </a:r>
            <a:r>
              <a:rPr lang="de-DE" sz="2200" dirty="0" smtClean="0">
                <a:latin typeface="Arial Narrow" pitchFamily="34" charset="0"/>
              </a:rPr>
              <a:t> </a:t>
            </a:r>
            <a:r>
              <a:rPr lang="de-DE" sz="2200" dirty="0" err="1" smtClean="0">
                <a:latin typeface="Arial Narrow" pitchFamily="34" charset="0"/>
              </a:rPr>
              <a:t>would</a:t>
            </a:r>
            <a:r>
              <a:rPr lang="de-DE" sz="2200" dirty="0" smtClean="0">
                <a:latin typeface="Arial Narrow" pitchFamily="34" charset="0"/>
              </a:rPr>
              <a:t> fit.</a:t>
            </a: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endParaRPr lang="de-DE" sz="2200" dirty="0" smtClean="0">
              <a:latin typeface="Arial Narrow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139952" y="618701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C00000"/>
                </a:solidFill>
              </a:rPr>
              <a:t>www.erasmus-artist.eu</a:t>
            </a:r>
          </a:p>
        </p:txBody>
      </p:sp>
    </p:spTree>
    <p:extLst>
      <p:ext uri="{BB962C8B-B14F-4D97-AF65-F5344CB8AC3E}">
        <p14:creationId xmlns:p14="http://schemas.microsoft.com/office/powerpoint/2010/main" val="1604759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e-DE" sz="4000" b="1" dirty="0" err="1" smtClean="0">
                <a:solidFill>
                  <a:srgbClr val="C00000"/>
                </a:solidFill>
                <a:latin typeface="Arial Narrow" pitchFamily="34" charset="0"/>
              </a:rPr>
              <a:t>Respect</a:t>
            </a:r>
            <a:r>
              <a:rPr lang="de-DE" sz="4000" b="1" i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sz="4000" b="1" dirty="0" err="1" smtClean="0">
                <a:solidFill>
                  <a:srgbClr val="C00000"/>
                </a:solidFill>
                <a:latin typeface="Arial Narrow" pitchFamily="34" charset="0"/>
              </a:rPr>
              <a:t>common</a:t>
            </a:r>
            <a:r>
              <a:rPr lang="de-DE" sz="4000" b="1" i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sz="4000" b="1" dirty="0" err="1" smtClean="0">
                <a:solidFill>
                  <a:srgbClr val="C00000"/>
                </a:solidFill>
                <a:latin typeface="Arial Narrow" pitchFamily="34" charset="0"/>
              </a:rPr>
              <a:t>practices</a:t>
            </a:r>
            <a:endParaRPr lang="de-DE" sz="4000" b="1" dirty="0" smtClean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285860"/>
            <a:ext cx="8640762" cy="4321175"/>
          </a:xfrm>
        </p:spPr>
        <p:txBody>
          <a:bodyPr>
            <a:normAutofit fontScale="92500" lnSpcReduction="10000"/>
          </a:bodyPr>
          <a:lstStyle/>
          <a:p>
            <a:pPr marL="990600" lvl="1" indent="-533400" eaLnBrk="1" hangingPunct="1">
              <a:spcAft>
                <a:spcPct val="35000"/>
              </a:spcAft>
              <a:buNone/>
            </a:pPr>
            <a:endParaRPr lang="de-DE" sz="2400" dirty="0" smtClean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400" dirty="0" smtClean="0">
                <a:latin typeface="Arial Narrow" pitchFamily="34" charset="0"/>
              </a:rPr>
              <a:t>Traditional </a:t>
            </a:r>
            <a:r>
              <a:rPr lang="de-DE" sz="2400" dirty="0" err="1" smtClean="0">
                <a:latin typeface="Arial Narrow" pitchFamily="34" charset="0"/>
              </a:rPr>
              <a:t>structure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of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most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research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papers</a:t>
            </a:r>
            <a:endParaRPr lang="de-DE" sz="2400" dirty="0" smtClean="0">
              <a:latin typeface="Arial Narrow" pitchFamily="34" charset="0"/>
            </a:endParaRPr>
          </a:p>
          <a:p>
            <a:pPr marL="1390650" lvl="2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000" dirty="0" smtClean="0">
                <a:latin typeface="Arial Narrow" pitchFamily="34" charset="0"/>
              </a:rPr>
              <a:t>Abstract</a:t>
            </a:r>
          </a:p>
          <a:p>
            <a:pPr marL="1390650" lvl="2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000" dirty="0" err="1" smtClean="0">
                <a:latin typeface="Arial Narrow" pitchFamily="34" charset="0"/>
              </a:rPr>
              <a:t>Introduction</a:t>
            </a:r>
            <a:endParaRPr lang="de-DE" sz="2000" dirty="0" smtClean="0">
              <a:latin typeface="Arial Narrow" pitchFamily="34" charset="0"/>
            </a:endParaRPr>
          </a:p>
          <a:p>
            <a:pPr marL="1390650" lvl="2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000" dirty="0" err="1" smtClean="0">
                <a:latin typeface="Arial Narrow" pitchFamily="34" charset="0"/>
              </a:rPr>
              <a:t>Theoretical</a:t>
            </a:r>
            <a:r>
              <a:rPr lang="de-DE" sz="2000" dirty="0" smtClean="0">
                <a:latin typeface="Arial Narrow" pitchFamily="34" charset="0"/>
              </a:rPr>
              <a:t> </a:t>
            </a:r>
            <a:r>
              <a:rPr lang="de-DE" sz="2000" dirty="0" err="1" smtClean="0">
                <a:latin typeface="Arial Narrow" pitchFamily="34" charset="0"/>
              </a:rPr>
              <a:t>framework</a:t>
            </a:r>
            <a:endParaRPr lang="de-DE" sz="2000" dirty="0" smtClean="0">
              <a:latin typeface="Arial Narrow" pitchFamily="34" charset="0"/>
            </a:endParaRPr>
          </a:p>
          <a:p>
            <a:pPr marL="1390650" lvl="2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000" dirty="0" smtClean="0">
                <a:latin typeface="Arial Narrow" pitchFamily="34" charset="0"/>
              </a:rPr>
              <a:t>Research </a:t>
            </a:r>
            <a:r>
              <a:rPr lang="de-DE" sz="2000" dirty="0" err="1" smtClean="0">
                <a:latin typeface="Arial Narrow" pitchFamily="34" charset="0"/>
              </a:rPr>
              <a:t>question</a:t>
            </a:r>
            <a:endParaRPr lang="de-DE" sz="2000" dirty="0" smtClean="0">
              <a:latin typeface="Arial Narrow" pitchFamily="34" charset="0"/>
            </a:endParaRPr>
          </a:p>
          <a:p>
            <a:pPr marL="1390650" lvl="2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000" dirty="0" err="1" smtClean="0">
                <a:latin typeface="Arial Narrow" pitchFamily="34" charset="0"/>
              </a:rPr>
              <a:t>Method</a:t>
            </a:r>
            <a:r>
              <a:rPr lang="de-DE" sz="2000" dirty="0" smtClean="0">
                <a:latin typeface="Arial Narrow" pitchFamily="34" charset="0"/>
              </a:rPr>
              <a:t> and sample, in </a:t>
            </a:r>
            <a:r>
              <a:rPr lang="de-DE" sz="2000" dirty="0" err="1" smtClean="0">
                <a:latin typeface="Arial Narrow" pitchFamily="34" charset="0"/>
              </a:rPr>
              <a:t>case</a:t>
            </a:r>
            <a:r>
              <a:rPr lang="de-DE" sz="2000" dirty="0" smtClean="0">
                <a:latin typeface="Arial Narrow" pitchFamily="34" charset="0"/>
              </a:rPr>
              <a:t> </a:t>
            </a:r>
            <a:r>
              <a:rPr lang="de-DE" sz="2000" dirty="0" err="1" smtClean="0">
                <a:latin typeface="Arial Narrow" pitchFamily="34" charset="0"/>
              </a:rPr>
              <a:t>intervention</a:t>
            </a:r>
            <a:endParaRPr lang="de-DE" sz="2000" dirty="0" smtClean="0">
              <a:latin typeface="Arial Narrow" pitchFamily="34" charset="0"/>
            </a:endParaRPr>
          </a:p>
          <a:p>
            <a:pPr marL="1390650" lvl="2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000" dirty="0" err="1" smtClean="0">
                <a:latin typeface="Arial Narrow" pitchFamily="34" charset="0"/>
              </a:rPr>
              <a:t>Findings</a:t>
            </a:r>
            <a:endParaRPr lang="de-DE" sz="2000" dirty="0" smtClean="0">
              <a:latin typeface="Arial Narrow" pitchFamily="34" charset="0"/>
            </a:endParaRPr>
          </a:p>
          <a:p>
            <a:pPr marL="1390650" lvl="2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000" dirty="0" err="1" smtClean="0">
                <a:latin typeface="Arial Narrow" pitchFamily="34" charset="0"/>
              </a:rPr>
              <a:t>Discussion</a:t>
            </a:r>
            <a:endParaRPr lang="de-DE" sz="2000" dirty="0" smtClean="0">
              <a:latin typeface="Arial Narrow" pitchFamily="34" charset="0"/>
            </a:endParaRPr>
          </a:p>
          <a:p>
            <a:pPr marL="1390650" lvl="2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000" dirty="0" err="1" smtClean="0">
                <a:latin typeface="Arial Narrow" pitchFamily="34" charset="0"/>
              </a:rPr>
              <a:t>Conclusion</a:t>
            </a:r>
            <a:r>
              <a:rPr lang="de-DE" sz="2000" dirty="0" smtClean="0">
                <a:latin typeface="Arial Narrow" pitchFamily="34" charset="0"/>
              </a:rPr>
              <a:t> </a:t>
            </a:r>
            <a:r>
              <a:rPr lang="de-DE" sz="2000" dirty="0" err="1" smtClean="0">
                <a:latin typeface="Arial Narrow" pitchFamily="34" charset="0"/>
              </a:rPr>
              <a:t>and</a:t>
            </a:r>
            <a:r>
              <a:rPr lang="de-DE" sz="2000" dirty="0" smtClean="0">
                <a:latin typeface="Arial Narrow" pitchFamily="34" charset="0"/>
              </a:rPr>
              <a:t> </a:t>
            </a:r>
            <a:r>
              <a:rPr lang="de-DE" sz="2000" dirty="0" err="1" smtClean="0">
                <a:latin typeface="Arial Narrow" pitchFamily="34" charset="0"/>
              </a:rPr>
              <a:t>implications</a:t>
            </a:r>
            <a:endParaRPr lang="de-DE" sz="2000" dirty="0" smtClean="0">
              <a:latin typeface="Arial Narrow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139952" y="618701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C00000"/>
                </a:solidFill>
              </a:rPr>
              <a:t>www.erasmus-artist.eu</a:t>
            </a:r>
          </a:p>
        </p:txBody>
      </p:sp>
    </p:spTree>
    <p:extLst>
      <p:ext uri="{BB962C8B-B14F-4D97-AF65-F5344CB8AC3E}">
        <p14:creationId xmlns:p14="http://schemas.microsoft.com/office/powerpoint/2010/main" val="2444354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/>
          <a:lstStyle/>
          <a:p>
            <a:pPr eaLnBrk="1" hangingPunct="1"/>
            <a:r>
              <a:rPr lang="de-DE" b="1" i="1" dirty="0" smtClean="0">
                <a:latin typeface="Arial Narrow" pitchFamily="34" charset="0"/>
              </a:rPr>
              <a:t>Tipps?</a:t>
            </a:r>
          </a:p>
        </p:txBody>
      </p:sp>
    </p:spTree>
    <p:extLst>
      <p:ext uri="{BB962C8B-B14F-4D97-AF65-F5344CB8AC3E}">
        <p14:creationId xmlns:p14="http://schemas.microsoft.com/office/powerpoint/2010/main" val="3281840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e-DE" sz="4000" b="1" dirty="0" smtClean="0">
                <a:solidFill>
                  <a:srgbClr val="C00000"/>
                </a:solidFill>
                <a:latin typeface="Arial Narrow" pitchFamily="34" charset="0"/>
              </a:rPr>
              <a:t>Tipps: </a:t>
            </a:r>
            <a:r>
              <a:rPr lang="de-DE" sz="4000" b="1" dirty="0" err="1" smtClean="0">
                <a:solidFill>
                  <a:srgbClr val="C00000"/>
                </a:solidFill>
                <a:latin typeface="Arial Narrow" pitchFamily="34" charset="0"/>
              </a:rPr>
              <a:t>Citations</a:t>
            </a:r>
            <a:endParaRPr lang="de-DE" sz="4000" b="1" dirty="0" smtClean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571612"/>
            <a:ext cx="8640762" cy="4321175"/>
          </a:xfrm>
        </p:spPr>
        <p:txBody>
          <a:bodyPr>
            <a:noAutofit/>
          </a:bodyPr>
          <a:lstStyle/>
          <a:p>
            <a:pPr marL="1390650" lvl="2" indent="-533400" eaLnBrk="1" hangingPunct="1">
              <a:spcAft>
                <a:spcPct val="35000"/>
              </a:spcAft>
              <a:buFontTx/>
              <a:buChar char="-"/>
            </a:pPr>
            <a:r>
              <a:rPr lang="de-DE" dirty="0" err="1" smtClean="0">
                <a:latin typeface="Arial Narrow" pitchFamily="34" charset="0"/>
              </a:rPr>
              <a:t>Better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cite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one‘s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more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than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one‘s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less</a:t>
            </a:r>
            <a:r>
              <a:rPr lang="de-DE" dirty="0" smtClean="0">
                <a:latin typeface="Arial Narrow" pitchFamily="34" charset="0"/>
              </a:rPr>
              <a:t>, check </a:t>
            </a:r>
            <a:r>
              <a:rPr lang="de-DE" dirty="0" err="1" smtClean="0">
                <a:latin typeface="Arial Narrow" pitchFamily="34" charset="0"/>
              </a:rPr>
              <a:t>how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many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citations</a:t>
            </a:r>
            <a:r>
              <a:rPr lang="de-DE" dirty="0" smtClean="0">
                <a:latin typeface="Arial Narrow" pitchFamily="34" charset="0"/>
              </a:rPr>
              <a:t> a </a:t>
            </a:r>
            <a:r>
              <a:rPr lang="de-DE" dirty="0" err="1" smtClean="0">
                <a:latin typeface="Arial Narrow" pitchFamily="34" charset="0"/>
              </a:rPr>
              <a:t>paper</a:t>
            </a:r>
            <a:r>
              <a:rPr lang="de-DE" dirty="0" smtClean="0">
                <a:latin typeface="Arial Narrow" pitchFamily="34" charset="0"/>
              </a:rPr>
              <a:t> in </a:t>
            </a:r>
            <a:r>
              <a:rPr lang="de-DE" dirty="0" err="1" smtClean="0">
                <a:latin typeface="Arial Narrow" pitchFamily="34" charset="0"/>
              </a:rPr>
              <a:t>the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publication</a:t>
            </a:r>
            <a:r>
              <a:rPr lang="de-DE" dirty="0" smtClean="0">
                <a:latin typeface="Arial Narrow" pitchFamily="34" charset="0"/>
              </a:rPr>
              <a:t> medium </a:t>
            </a:r>
            <a:r>
              <a:rPr lang="de-DE" dirty="0" err="1" smtClean="0">
                <a:latin typeface="Arial Narrow" pitchFamily="34" charset="0"/>
              </a:rPr>
              <a:t>generally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has</a:t>
            </a:r>
            <a:r>
              <a:rPr lang="de-DE" dirty="0" smtClean="0">
                <a:latin typeface="Arial Narrow" pitchFamily="34" charset="0"/>
              </a:rPr>
              <a:t>.</a:t>
            </a:r>
            <a:endParaRPr lang="de-DE" dirty="0">
              <a:latin typeface="Arial Narrow" pitchFamily="34" charset="0"/>
            </a:endParaRPr>
          </a:p>
          <a:p>
            <a:pPr marL="1390650" lvl="2" indent="-533400" eaLnBrk="1" hangingPunct="1">
              <a:spcAft>
                <a:spcPct val="35000"/>
              </a:spcAft>
              <a:buFontTx/>
              <a:buChar char="-"/>
            </a:pPr>
            <a:r>
              <a:rPr lang="de-DE" dirty="0" err="1" smtClean="0">
                <a:latin typeface="Arial Narrow" pitchFamily="34" charset="0"/>
              </a:rPr>
              <a:t>Use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references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to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own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work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well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dosed</a:t>
            </a:r>
            <a:r>
              <a:rPr lang="de-DE" dirty="0" smtClean="0">
                <a:latin typeface="Arial Narrow" pitchFamily="34" charset="0"/>
              </a:rPr>
              <a:t> (in international </a:t>
            </a:r>
            <a:r>
              <a:rPr lang="de-DE" dirty="0" err="1" smtClean="0">
                <a:latin typeface="Arial Narrow" pitchFamily="34" charset="0"/>
              </a:rPr>
              <a:t>publications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use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own</a:t>
            </a:r>
            <a:r>
              <a:rPr lang="de-DE" dirty="0" smtClean="0">
                <a:latin typeface="Arial Narrow" pitchFamily="34" charset="0"/>
              </a:rPr>
              <a:t> non-English </a:t>
            </a:r>
            <a:r>
              <a:rPr lang="de-DE" dirty="0" err="1" smtClean="0">
                <a:latin typeface="Arial Narrow" pitchFamily="34" charset="0"/>
              </a:rPr>
              <a:t>references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very</a:t>
            </a:r>
            <a:r>
              <a:rPr lang="de-DE" dirty="0" smtClean="0">
                <a:latin typeface="Arial Narrow" pitchFamily="34" charset="0"/>
              </a:rPr>
              <a:t> limited).</a:t>
            </a:r>
            <a:endParaRPr lang="de-DE" dirty="0">
              <a:latin typeface="Arial Narrow" pitchFamily="34" charset="0"/>
            </a:endParaRPr>
          </a:p>
          <a:p>
            <a:pPr marL="1390650" lvl="2" indent="-533400">
              <a:spcAft>
                <a:spcPct val="35000"/>
              </a:spcAft>
              <a:buFontTx/>
              <a:buChar char="-"/>
            </a:pPr>
            <a:r>
              <a:rPr lang="de-DE" dirty="0" smtClean="0">
                <a:latin typeface="Arial Narrow" pitchFamily="34" charset="0"/>
              </a:rPr>
              <a:t>In </a:t>
            </a:r>
            <a:r>
              <a:rPr lang="de-DE" dirty="0">
                <a:latin typeface="Arial Narrow" pitchFamily="34" charset="0"/>
              </a:rPr>
              <a:t>international </a:t>
            </a:r>
            <a:r>
              <a:rPr lang="de-DE" dirty="0" err="1">
                <a:latin typeface="Arial Narrow" pitchFamily="34" charset="0"/>
              </a:rPr>
              <a:t>publications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use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smtClean="0">
                <a:latin typeface="Arial Narrow" pitchFamily="34" charset="0"/>
              </a:rPr>
              <a:t>non-English </a:t>
            </a:r>
            <a:r>
              <a:rPr lang="de-DE" dirty="0" err="1">
                <a:latin typeface="Arial Narrow" pitchFamily="34" charset="0"/>
              </a:rPr>
              <a:t>references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very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well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dosed</a:t>
            </a:r>
            <a:r>
              <a:rPr lang="de-DE" dirty="0" smtClean="0">
                <a:latin typeface="Arial Narrow" pitchFamily="34" charset="0"/>
              </a:rPr>
              <a:t>. </a:t>
            </a:r>
          </a:p>
          <a:p>
            <a:pPr marL="1390650" lvl="2" indent="-533400">
              <a:spcAft>
                <a:spcPct val="35000"/>
              </a:spcAft>
              <a:buFontTx/>
              <a:buChar char="-"/>
            </a:pPr>
            <a:r>
              <a:rPr lang="de-DE" dirty="0" smtClean="0">
                <a:latin typeface="Arial Narrow" pitchFamily="34" charset="0"/>
              </a:rPr>
              <a:t>Check </a:t>
            </a:r>
            <a:r>
              <a:rPr lang="de-DE" dirty="0" err="1" smtClean="0">
                <a:latin typeface="Arial Narrow" pitchFamily="34" charset="0"/>
              </a:rPr>
              <a:t>the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corresponding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journal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carefully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for</a:t>
            </a:r>
            <a:r>
              <a:rPr lang="de-DE" dirty="0" smtClean="0">
                <a:latin typeface="Arial Narrow" pitchFamily="34" charset="0"/>
              </a:rPr>
              <a:t> all relevant </a:t>
            </a:r>
            <a:r>
              <a:rPr lang="de-DE" dirty="0" err="1" smtClean="0">
                <a:latin typeface="Arial Narrow" pitchFamily="34" charset="0"/>
              </a:rPr>
              <a:t>prior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publications</a:t>
            </a:r>
            <a:r>
              <a:rPr lang="de-DE" dirty="0" smtClean="0">
                <a:latin typeface="Arial Narrow" pitchFamily="34" charset="0"/>
              </a:rPr>
              <a:t> and </a:t>
            </a:r>
            <a:r>
              <a:rPr lang="de-DE" dirty="0" err="1" smtClean="0">
                <a:latin typeface="Arial Narrow" pitchFamily="34" charset="0"/>
              </a:rPr>
              <a:t>refer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to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them</a:t>
            </a:r>
            <a:r>
              <a:rPr lang="de-DE" dirty="0" smtClean="0">
                <a:latin typeface="Arial Narrow" pitchFamily="34" charset="0"/>
              </a:rPr>
              <a:t>.</a:t>
            </a:r>
            <a:endParaRPr lang="de-DE" dirty="0">
              <a:latin typeface="Arial Narrow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267744" y="5517232"/>
            <a:ext cx="536076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de-DE" sz="2000" b="1" dirty="0" smtClean="0">
                <a:solidFill>
                  <a:srgbClr val="C00000"/>
                </a:solidFill>
                <a:latin typeface="Arial Narrow" pitchFamily="34" charset="0"/>
              </a:rPr>
              <a:t>This </a:t>
            </a:r>
            <a:r>
              <a:rPr lang="de-DE" sz="2000" b="1" dirty="0" err="1" smtClean="0">
                <a:solidFill>
                  <a:srgbClr val="C00000"/>
                </a:solidFill>
                <a:latin typeface="Arial Narrow" pitchFamily="34" charset="0"/>
              </a:rPr>
              <a:t>is</a:t>
            </a:r>
            <a:r>
              <a:rPr lang="de-DE" sz="2000" b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sz="2000" b="1" dirty="0" err="1" smtClean="0">
                <a:solidFill>
                  <a:srgbClr val="C00000"/>
                </a:solidFill>
                <a:latin typeface="Arial Narrow" pitchFamily="34" charset="0"/>
              </a:rPr>
              <a:t>bit</a:t>
            </a:r>
            <a:r>
              <a:rPr lang="de-DE" sz="2000" b="1" dirty="0" smtClean="0">
                <a:solidFill>
                  <a:srgbClr val="C00000"/>
                </a:solidFill>
                <a:latin typeface="Arial Narrow" pitchFamily="34" charset="0"/>
              </a:rPr>
              <a:t> like a </a:t>
            </a:r>
            <a:r>
              <a:rPr lang="de-DE" sz="2000" b="1" dirty="0" err="1" smtClean="0">
                <a:solidFill>
                  <a:srgbClr val="C00000"/>
                </a:solidFill>
                <a:latin typeface="Arial Narrow" pitchFamily="34" charset="0"/>
              </a:rPr>
              <a:t>game</a:t>
            </a:r>
            <a:r>
              <a:rPr lang="de-DE" sz="2000" b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sz="2000" b="1" dirty="0" err="1" smtClean="0">
                <a:solidFill>
                  <a:srgbClr val="C00000"/>
                </a:solidFill>
                <a:latin typeface="Arial Narrow" pitchFamily="34" charset="0"/>
              </a:rPr>
              <a:t>where</a:t>
            </a:r>
            <a:r>
              <a:rPr lang="de-DE" sz="2000" b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sz="2000" b="1" dirty="0" err="1" smtClean="0">
                <a:solidFill>
                  <a:srgbClr val="C00000"/>
                </a:solidFill>
                <a:latin typeface="Arial Narrow" pitchFamily="34" charset="0"/>
              </a:rPr>
              <a:t>you</a:t>
            </a:r>
            <a:r>
              <a:rPr lang="de-DE" sz="2000" b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sz="2000" b="1" dirty="0" err="1" smtClean="0">
                <a:solidFill>
                  <a:srgbClr val="C00000"/>
                </a:solidFill>
                <a:latin typeface="Arial Narrow" pitchFamily="34" charset="0"/>
              </a:rPr>
              <a:t>can</a:t>
            </a:r>
            <a:r>
              <a:rPr lang="de-DE" sz="2000" b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sz="2000" b="1" dirty="0" err="1" smtClean="0">
                <a:solidFill>
                  <a:srgbClr val="C00000"/>
                </a:solidFill>
                <a:latin typeface="Arial Narrow" pitchFamily="34" charset="0"/>
              </a:rPr>
              <a:t>learn</a:t>
            </a:r>
            <a:r>
              <a:rPr lang="de-DE" sz="2000" b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sz="2000" b="1" dirty="0" err="1" smtClean="0">
                <a:solidFill>
                  <a:srgbClr val="C00000"/>
                </a:solidFill>
                <a:latin typeface="Arial Narrow" pitchFamily="34" charset="0"/>
              </a:rPr>
              <a:t>the</a:t>
            </a:r>
            <a:r>
              <a:rPr lang="de-DE" sz="2000" b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sz="2000" b="1" dirty="0" err="1" smtClean="0">
                <a:solidFill>
                  <a:srgbClr val="C00000"/>
                </a:solidFill>
                <a:latin typeface="Arial Narrow" pitchFamily="34" charset="0"/>
              </a:rPr>
              <a:t>rules</a:t>
            </a:r>
            <a:endParaRPr lang="de-DE" sz="20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marL="0" lvl="2"/>
            <a:r>
              <a:rPr lang="de-DE" sz="2000" b="1" dirty="0" err="1" smtClean="0">
                <a:solidFill>
                  <a:srgbClr val="C00000"/>
                </a:solidFill>
                <a:latin typeface="Arial Narrow" pitchFamily="34" charset="0"/>
              </a:rPr>
              <a:t>from</a:t>
            </a:r>
            <a:r>
              <a:rPr lang="de-DE" sz="2000" b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sz="2000" b="1" dirty="0" err="1" smtClean="0">
                <a:solidFill>
                  <a:srgbClr val="C00000"/>
                </a:solidFill>
                <a:latin typeface="Arial Narrow" pitchFamily="34" charset="0"/>
              </a:rPr>
              <a:t>experienced</a:t>
            </a:r>
            <a:r>
              <a:rPr lang="de-DE" sz="2000" b="1" dirty="0" smtClean="0">
                <a:solidFill>
                  <a:srgbClr val="C00000"/>
                </a:solidFill>
                <a:latin typeface="Arial Narrow" pitchFamily="34" charset="0"/>
              </a:rPr>
              <a:t> and </a:t>
            </a:r>
            <a:r>
              <a:rPr lang="de-DE" sz="2000" b="1" dirty="0" err="1" smtClean="0">
                <a:solidFill>
                  <a:srgbClr val="C00000"/>
                </a:solidFill>
                <a:latin typeface="Arial Narrow" pitchFamily="34" charset="0"/>
              </a:rPr>
              <a:t>successful</a:t>
            </a:r>
            <a:r>
              <a:rPr lang="de-DE" sz="2000" b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sz="2000" b="1" dirty="0" err="1" smtClean="0">
                <a:solidFill>
                  <a:srgbClr val="C00000"/>
                </a:solidFill>
                <a:latin typeface="Arial Narrow" pitchFamily="34" charset="0"/>
              </a:rPr>
              <a:t>authors</a:t>
            </a:r>
            <a:r>
              <a:rPr lang="de-DE" sz="2000" b="1" dirty="0" smtClean="0">
                <a:solidFill>
                  <a:srgbClr val="C00000"/>
                </a:solidFill>
                <a:latin typeface="Arial Narrow" pitchFamily="34" charset="0"/>
              </a:rPr>
              <a:t>.</a:t>
            </a:r>
          </a:p>
          <a:p>
            <a:endParaRPr lang="de-DE" b="1" dirty="0">
              <a:solidFill>
                <a:srgbClr val="FF0000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4139952" y="618701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C00000"/>
                </a:solidFill>
              </a:rPr>
              <a:t>www.erasmus-artist.eu</a:t>
            </a:r>
          </a:p>
        </p:txBody>
      </p:sp>
    </p:spTree>
    <p:extLst>
      <p:ext uri="{BB962C8B-B14F-4D97-AF65-F5344CB8AC3E}">
        <p14:creationId xmlns:p14="http://schemas.microsoft.com/office/powerpoint/2010/main" val="4252518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e-DE" sz="4000" b="1" dirty="0" smtClean="0">
                <a:solidFill>
                  <a:srgbClr val="C00000"/>
                </a:solidFill>
                <a:latin typeface="Arial Narrow" pitchFamily="34" charset="0"/>
              </a:rPr>
              <a:t>Tipps: First </a:t>
            </a:r>
            <a:r>
              <a:rPr lang="de-DE" sz="4000" b="1" dirty="0" err="1" smtClean="0">
                <a:solidFill>
                  <a:srgbClr val="C00000"/>
                </a:solidFill>
                <a:latin typeface="Arial Narrow" pitchFamily="34" charset="0"/>
              </a:rPr>
              <a:t>approaches</a:t>
            </a:r>
            <a:endParaRPr lang="de-DE" sz="4000" b="1" dirty="0" smtClean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628800"/>
            <a:ext cx="8640762" cy="4968552"/>
          </a:xfrm>
        </p:spPr>
        <p:txBody>
          <a:bodyPr>
            <a:normAutofit lnSpcReduction="10000"/>
          </a:bodyPr>
          <a:lstStyle/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400" dirty="0" smtClean="0">
                <a:latin typeface="Arial Narrow" pitchFamily="34" charset="0"/>
              </a:rPr>
              <a:t>Start </a:t>
            </a:r>
            <a:r>
              <a:rPr lang="de-DE" sz="2400" dirty="0" err="1" smtClean="0">
                <a:latin typeface="Arial Narrow" pitchFamily="34" charset="0"/>
              </a:rPr>
              <a:t>small</a:t>
            </a:r>
            <a:r>
              <a:rPr lang="de-DE" sz="2400" dirty="0" smtClean="0">
                <a:latin typeface="Arial Narrow" pitchFamily="34" charset="0"/>
              </a:rPr>
              <a:t>: National </a:t>
            </a:r>
            <a:r>
              <a:rPr lang="de-DE" sz="2400" dirty="0" err="1" smtClean="0">
                <a:latin typeface="Arial Narrow" pitchFamily="34" charset="0"/>
              </a:rPr>
              <a:t>publications</a:t>
            </a:r>
            <a:r>
              <a:rPr lang="de-DE" sz="2400" dirty="0" smtClean="0">
                <a:latin typeface="Arial Narrow" pitchFamily="34" charset="0"/>
              </a:rPr>
              <a:t>, </a:t>
            </a:r>
            <a:r>
              <a:rPr lang="de-DE" sz="2400" dirty="0" err="1" smtClean="0">
                <a:latin typeface="Arial Narrow" pitchFamily="34" charset="0"/>
              </a:rPr>
              <a:t>conference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papers</a:t>
            </a:r>
            <a:r>
              <a:rPr lang="de-DE" sz="2400" dirty="0" smtClean="0">
                <a:latin typeface="Arial Narrow" pitchFamily="34" charset="0"/>
              </a:rPr>
              <a:t>, </a:t>
            </a:r>
            <a:r>
              <a:rPr lang="de-DE" sz="2400" dirty="0" err="1" smtClean="0">
                <a:latin typeface="Arial Narrow" pitchFamily="34" charset="0"/>
              </a:rPr>
              <a:t>teacher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journals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can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help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to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gain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experience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with</a:t>
            </a:r>
            <a:r>
              <a:rPr lang="de-DE" sz="2400" dirty="0" smtClean="0">
                <a:latin typeface="Arial Narrow" pitchFamily="34" charset="0"/>
              </a:rPr>
              <a:t> a </a:t>
            </a:r>
            <a:r>
              <a:rPr lang="de-DE" sz="2400" dirty="0" err="1" smtClean="0">
                <a:latin typeface="Arial Narrow" pitchFamily="34" charset="0"/>
              </a:rPr>
              <a:t>higher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chance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of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success</a:t>
            </a:r>
            <a:r>
              <a:rPr lang="de-DE" sz="2400" dirty="0" smtClean="0">
                <a:latin typeface="Arial Narrow" pitchFamily="34" charset="0"/>
              </a:rPr>
              <a:t>. </a:t>
            </a: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400" dirty="0" err="1" smtClean="0">
                <a:latin typeface="Arial Narrow" pitchFamily="34" charset="0"/>
              </a:rPr>
              <a:t>Reflect</a:t>
            </a:r>
            <a:r>
              <a:rPr lang="de-DE" sz="2400" dirty="0" smtClean="0">
                <a:latin typeface="Arial Narrow" pitchFamily="34" charset="0"/>
              </a:rPr>
              <a:t> and </a:t>
            </a:r>
            <a:r>
              <a:rPr lang="de-DE" sz="2400" dirty="0" err="1" smtClean="0">
                <a:latin typeface="Arial Narrow" pitchFamily="34" charset="0"/>
              </a:rPr>
              <a:t>discuss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experiences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with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experienced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colleagues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or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advisors</a:t>
            </a:r>
            <a:r>
              <a:rPr lang="de-DE" sz="2400" dirty="0" smtClean="0">
                <a:latin typeface="Arial Narrow" pitchFamily="34" charset="0"/>
              </a:rPr>
              <a:t>. </a:t>
            </a: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400" dirty="0" smtClean="0">
                <a:latin typeface="Arial Narrow" pitchFamily="34" charset="0"/>
              </a:rPr>
              <a:t>Break down </a:t>
            </a:r>
            <a:r>
              <a:rPr lang="de-DE" sz="2400" dirty="0" err="1" smtClean="0">
                <a:latin typeface="Arial Narrow" pitchFamily="34" charset="0"/>
              </a:rPr>
              <a:t>complex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projects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into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smaller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units</a:t>
            </a:r>
            <a:r>
              <a:rPr lang="de-DE" sz="2400" dirty="0" smtClean="0">
                <a:latin typeface="Arial Narrow" pitchFamily="34" charset="0"/>
              </a:rPr>
              <a:t>. </a:t>
            </a:r>
            <a:r>
              <a:rPr lang="de-DE" sz="2400" dirty="0" err="1" smtClean="0">
                <a:latin typeface="Arial Narrow" pitchFamily="34" charset="0"/>
              </a:rPr>
              <a:t>Sometimes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it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is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easier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to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publish</a:t>
            </a:r>
            <a:r>
              <a:rPr lang="de-DE" sz="2400" dirty="0" smtClean="0">
                <a:latin typeface="Arial Narrow" pitchFamily="34" charset="0"/>
              </a:rPr>
              <a:t> a </a:t>
            </a:r>
            <a:r>
              <a:rPr lang="de-DE" sz="2400" dirty="0" err="1" smtClean="0">
                <a:latin typeface="Arial Narrow" pitchFamily="34" charset="0"/>
              </a:rPr>
              <a:t>project</a:t>
            </a:r>
            <a:r>
              <a:rPr lang="de-DE" sz="2400" dirty="0" smtClean="0">
                <a:latin typeface="Arial Narrow" pitchFamily="34" charset="0"/>
              </a:rPr>
              <a:t> in different </a:t>
            </a:r>
            <a:r>
              <a:rPr lang="de-DE" sz="2400" dirty="0" err="1" smtClean="0">
                <a:latin typeface="Arial Narrow" pitchFamily="34" charset="0"/>
              </a:rPr>
              <a:t>units</a:t>
            </a:r>
            <a:r>
              <a:rPr lang="de-DE" sz="2400" dirty="0" smtClean="0">
                <a:latin typeface="Arial Narrow" pitchFamily="34" charset="0"/>
              </a:rPr>
              <a:t>.</a:t>
            </a: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400" dirty="0" smtClean="0">
                <a:latin typeface="Arial Narrow" pitchFamily="34" charset="0"/>
              </a:rPr>
              <a:t>Keep brave. A </a:t>
            </a:r>
            <a:r>
              <a:rPr lang="de-DE" sz="2400" dirty="0" err="1" smtClean="0">
                <a:latin typeface="Arial Narrow" pitchFamily="34" charset="0"/>
              </a:rPr>
              <a:t>rejection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does</a:t>
            </a:r>
            <a:r>
              <a:rPr lang="de-DE" sz="2400" dirty="0" smtClean="0">
                <a:latin typeface="Arial Narrow" pitchFamily="34" charset="0"/>
              </a:rPr>
              <a:t> not </a:t>
            </a:r>
            <a:r>
              <a:rPr lang="de-DE" sz="2400" dirty="0" err="1" smtClean="0">
                <a:latin typeface="Arial Narrow" pitchFamily="34" charset="0"/>
              </a:rPr>
              <a:t>mean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that</a:t>
            </a:r>
            <a:r>
              <a:rPr lang="de-DE" sz="2400" dirty="0" smtClean="0">
                <a:latin typeface="Arial Narrow" pitchFamily="34" charset="0"/>
              </a:rPr>
              <a:t> a </a:t>
            </a:r>
            <a:r>
              <a:rPr lang="de-DE" sz="2400" dirty="0" err="1" smtClean="0">
                <a:latin typeface="Arial Narrow" pitchFamily="34" charset="0"/>
              </a:rPr>
              <a:t>paper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cannot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be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published</a:t>
            </a:r>
            <a:r>
              <a:rPr lang="de-DE" sz="2400" dirty="0" smtClean="0">
                <a:latin typeface="Arial Narrow" pitchFamily="34" charset="0"/>
              </a:rPr>
              <a:t> – </a:t>
            </a:r>
            <a:r>
              <a:rPr lang="de-DE" sz="2400" dirty="0" err="1" smtClean="0">
                <a:latin typeface="Arial Narrow" pitchFamily="34" charset="0"/>
              </a:rPr>
              <a:t>it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only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says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that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it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cannot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be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published</a:t>
            </a:r>
            <a:r>
              <a:rPr lang="de-DE" sz="2400" dirty="0" smtClean="0">
                <a:latin typeface="Arial Narrow" pitchFamily="34" charset="0"/>
              </a:rPr>
              <a:t> in a </a:t>
            </a:r>
            <a:r>
              <a:rPr lang="de-DE" sz="2400" dirty="0" err="1" smtClean="0">
                <a:latin typeface="Arial Narrow" pitchFamily="34" charset="0"/>
              </a:rPr>
              <a:t>certain</a:t>
            </a:r>
            <a:r>
              <a:rPr lang="de-DE" sz="2400" dirty="0" smtClean="0">
                <a:latin typeface="Arial Narrow" pitchFamily="34" charset="0"/>
              </a:rPr>
              <a:t> medium in </a:t>
            </a:r>
            <a:r>
              <a:rPr lang="de-DE" sz="2400" dirty="0" err="1" smtClean="0">
                <a:latin typeface="Arial Narrow" pitchFamily="34" charset="0"/>
              </a:rPr>
              <a:t>its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current</a:t>
            </a:r>
            <a:r>
              <a:rPr lang="de-DE" sz="2400" dirty="0" smtClean="0">
                <a:latin typeface="Arial Narrow" pitchFamily="34" charset="0"/>
              </a:rPr>
              <a:t> form.</a:t>
            </a: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400" dirty="0" err="1" smtClean="0">
                <a:latin typeface="Arial Narrow" pitchFamily="34" charset="0"/>
              </a:rPr>
              <a:t>Learn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from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editors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feedback</a:t>
            </a:r>
            <a:r>
              <a:rPr lang="de-DE" sz="2400" dirty="0" smtClean="0">
                <a:latin typeface="Arial Narrow" pitchFamily="34" charset="0"/>
              </a:rPr>
              <a:t> and in </a:t>
            </a:r>
            <a:r>
              <a:rPr lang="de-DE" sz="2400" dirty="0" err="1" smtClean="0">
                <a:latin typeface="Arial Narrow" pitchFamily="34" charset="0"/>
              </a:rPr>
              <a:t>case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go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somewhere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else</a:t>
            </a:r>
            <a:r>
              <a:rPr lang="de-DE" sz="2400" dirty="0" smtClean="0">
                <a:latin typeface="Arial Narrow" pitchFamily="34" charset="0"/>
              </a:rPr>
              <a:t>.</a:t>
            </a: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endParaRPr lang="de-DE" sz="2400" dirty="0" smtClean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endParaRPr lang="de-DE" sz="2400" dirty="0" smtClean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endParaRPr lang="de-DE" sz="2400" dirty="0" smtClean="0">
              <a:latin typeface="Arial Narrow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139952" y="618701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C00000"/>
                </a:solidFill>
              </a:rPr>
              <a:t>www.erasmus-artist.eu</a:t>
            </a:r>
          </a:p>
        </p:txBody>
      </p:sp>
    </p:spTree>
    <p:extLst>
      <p:ext uri="{BB962C8B-B14F-4D97-AF65-F5344CB8AC3E}">
        <p14:creationId xmlns:p14="http://schemas.microsoft.com/office/powerpoint/2010/main" val="2713402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e-DE" sz="4000" b="1" dirty="0" smtClean="0">
                <a:solidFill>
                  <a:srgbClr val="C00000"/>
                </a:solidFill>
                <a:latin typeface="Arial Narrow" pitchFamily="34" charset="0"/>
              </a:rPr>
              <a:t>Tipps: Journals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772121"/>
            <a:ext cx="8640762" cy="4321175"/>
          </a:xfrm>
        </p:spPr>
        <p:txBody>
          <a:bodyPr/>
          <a:lstStyle/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400" dirty="0" smtClean="0">
                <a:latin typeface="Arial Narrow" pitchFamily="34" charset="0"/>
              </a:rPr>
              <a:t>New </a:t>
            </a:r>
            <a:r>
              <a:rPr lang="de-DE" sz="2400" dirty="0" err="1" smtClean="0">
                <a:latin typeface="Arial Narrow" pitchFamily="34" charset="0"/>
              </a:rPr>
              <a:t>journals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are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generally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more</a:t>
            </a:r>
            <a:r>
              <a:rPr lang="de-DE" sz="2400" dirty="0" smtClean="0">
                <a:latin typeface="Arial Narrow" pitchFamily="34" charset="0"/>
              </a:rPr>
              <a:t> tolerant, </a:t>
            </a:r>
            <a:r>
              <a:rPr lang="de-DE" sz="2400" dirty="0" err="1" smtClean="0">
                <a:latin typeface="Arial Narrow" pitchFamily="34" charset="0"/>
              </a:rPr>
              <a:t>they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need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your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manuscript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to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develop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their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recognition</a:t>
            </a:r>
            <a:r>
              <a:rPr lang="de-DE" sz="2400" dirty="0" smtClean="0">
                <a:latin typeface="Arial Narrow" pitchFamily="34" charset="0"/>
              </a:rPr>
              <a:t>.</a:t>
            </a:r>
          </a:p>
          <a:p>
            <a:pPr marL="990600" lvl="1" indent="-533400">
              <a:spcAft>
                <a:spcPct val="35000"/>
              </a:spcAft>
              <a:buFontTx/>
              <a:buChar char="-"/>
            </a:pPr>
            <a:r>
              <a:rPr lang="de-DE" sz="2400" dirty="0" err="1" smtClean="0">
                <a:latin typeface="Arial Narrow" pitchFamily="34" charset="0"/>
              </a:rPr>
              <a:t>Theme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issues</a:t>
            </a:r>
            <a:r>
              <a:rPr lang="de-DE" sz="2400" dirty="0" smtClean="0">
                <a:latin typeface="Arial Narrow" pitchFamily="34" charset="0"/>
              </a:rPr>
              <a:t> and </a:t>
            </a:r>
            <a:r>
              <a:rPr lang="de-DE" sz="2400" dirty="0" err="1" smtClean="0">
                <a:latin typeface="Arial Narrow" pitchFamily="34" charset="0"/>
              </a:rPr>
              <a:t>theme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issues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editors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might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be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more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interested</a:t>
            </a:r>
            <a:r>
              <a:rPr lang="de-DE" sz="2400" dirty="0" smtClean="0">
                <a:latin typeface="Arial Narrow" pitchFamily="34" charset="0"/>
              </a:rPr>
              <a:t> in </a:t>
            </a:r>
            <a:r>
              <a:rPr lang="de-DE" sz="2400" dirty="0" err="1" smtClean="0">
                <a:latin typeface="Arial Narrow" pitchFamily="34" charset="0"/>
              </a:rPr>
              <a:t>your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>
                <a:latin typeface="Arial Narrow" pitchFamily="34" charset="0"/>
              </a:rPr>
              <a:t>research</a:t>
            </a:r>
            <a:r>
              <a:rPr lang="de-DE" sz="2400" dirty="0">
                <a:latin typeface="Arial Narrow" pitchFamily="34" charset="0"/>
              </a:rPr>
              <a:t>, </a:t>
            </a:r>
            <a:r>
              <a:rPr lang="de-DE" sz="2400" dirty="0" err="1">
                <a:latin typeface="Arial Narrow" pitchFamily="34" charset="0"/>
              </a:rPr>
              <a:t>than</a:t>
            </a:r>
            <a:r>
              <a:rPr lang="de-DE" sz="2400" dirty="0">
                <a:latin typeface="Arial Narrow" pitchFamily="34" charset="0"/>
              </a:rPr>
              <a:t> </a:t>
            </a:r>
            <a:r>
              <a:rPr lang="de-DE" sz="2400" dirty="0" err="1">
                <a:latin typeface="Arial Narrow" pitchFamily="34" charset="0"/>
              </a:rPr>
              <a:t>editors</a:t>
            </a:r>
            <a:r>
              <a:rPr lang="de-DE" sz="2400" dirty="0">
                <a:latin typeface="Arial Narrow" pitchFamily="34" charset="0"/>
              </a:rPr>
              <a:t> in </a:t>
            </a:r>
            <a:r>
              <a:rPr lang="de-DE" sz="2400" dirty="0" err="1" smtClean="0">
                <a:latin typeface="Arial Narrow" pitchFamily="34" charset="0"/>
              </a:rPr>
              <a:t>general</a:t>
            </a:r>
            <a:r>
              <a:rPr lang="de-DE" sz="2400" dirty="0" smtClean="0">
                <a:latin typeface="Arial Narrow" pitchFamily="34" charset="0"/>
              </a:rPr>
              <a:t>, </a:t>
            </a:r>
            <a:r>
              <a:rPr lang="de-DE" sz="2400" dirty="0" err="1" smtClean="0">
                <a:latin typeface="Arial Narrow" pitchFamily="34" charset="0"/>
              </a:rPr>
              <a:t>since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they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might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wait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for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your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contribution</a:t>
            </a:r>
            <a:r>
              <a:rPr lang="de-DE" sz="2400" dirty="0" smtClean="0">
                <a:latin typeface="Arial Narrow" pitchFamily="34" charset="0"/>
              </a:rPr>
              <a:t>.</a:t>
            </a: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400" dirty="0" smtClean="0">
                <a:latin typeface="Arial Narrow" pitchFamily="34" charset="0"/>
              </a:rPr>
              <a:t>Look </a:t>
            </a:r>
            <a:r>
              <a:rPr lang="de-DE" sz="2400" dirty="0" err="1" smtClean="0">
                <a:latin typeface="Arial Narrow" pitchFamily="34" charset="0"/>
              </a:rPr>
              <a:t>whether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there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are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journals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with</a:t>
            </a:r>
            <a:r>
              <a:rPr lang="de-DE" sz="2400" dirty="0" smtClean="0">
                <a:latin typeface="Arial Narrow" pitchFamily="34" charset="0"/>
              </a:rPr>
              <a:t> a </a:t>
            </a:r>
            <a:r>
              <a:rPr lang="de-DE" sz="2400" dirty="0" err="1" smtClean="0">
                <a:latin typeface="Arial Narrow" pitchFamily="34" charset="0"/>
              </a:rPr>
              <a:t>natinal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or</a:t>
            </a:r>
            <a:r>
              <a:rPr lang="de-DE" sz="2400" dirty="0" smtClean="0">
                <a:latin typeface="Arial Narrow" pitchFamily="34" charset="0"/>
              </a:rPr>
              <a:t> regional </a:t>
            </a:r>
            <a:r>
              <a:rPr lang="de-DE" sz="2400" dirty="0" err="1" smtClean="0">
                <a:latin typeface="Arial Narrow" pitchFamily="34" charset="0"/>
              </a:rPr>
              <a:t>focus</a:t>
            </a:r>
            <a:r>
              <a:rPr lang="de-DE" sz="2400" dirty="0" smtClean="0">
                <a:latin typeface="Arial Narrow" pitchFamily="34" charset="0"/>
              </a:rPr>
              <a:t>, </a:t>
            </a:r>
            <a:r>
              <a:rPr lang="de-DE" sz="2400" dirty="0" err="1" smtClean="0">
                <a:latin typeface="Arial Narrow" pitchFamily="34" charset="0"/>
              </a:rPr>
              <a:t>make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clear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your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focus</a:t>
            </a:r>
            <a:r>
              <a:rPr lang="de-DE" sz="2400" dirty="0" smtClean="0">
                <a:latin typeface="Arial Narrow" pitchFamily="34" charset="0"/>
              </a:rPr>
              <a:t> and </a:t>
            </a:r>
            <a:r>
              <a:rPr lang="de-DE" sz="2400" dirty="0" err="1" smtClean="0">
                <a:latin typeface="Arial Narrow" pitchFamily="34" charset="0"/>
              </a:rPr>
              <a:t>why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it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fits</a:t>
            </a:r>
            <a:r>
              <a:rPr lang="de-DE" sz="2400" dirty="0" smtClean="0">
                <a:latin typeface="Arial Narrow" pitchFamily="34" charset="0"/>
              </a:rPr>
              <a:t>.</a:t>
            </a: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endParaRPr lang="de-DE" sz="2400" dirty="0" smtClean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endParaRPr lang="de-DE" sz="2400" dirty="0" smtClean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endParaRPr lang="de-DE" sz="2400" dirty="0" smtClean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endParaRPr lang="de-DE" sz="2400" dirty="0" smtClean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endParaRPr lang="de-DE" sz="2400" dirty="0" smtClean="0">
              <a:latin typeface="Arial Narrow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139952" y="618701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C00000"/>
                </a:solidFill>
              </a:rPr>
              <a:t>www.erasmus-artist.eu</a:t>
            </a:r>
          </a:p>
        </p:txBody>
      </p:sp>
    </p:spTree>
    <p:extLst>
      <p:ext uri="{BB962C8B-B14F-4D97-AF65-F5344CB8AC3E}">
        <p14:creationId xmlns:p14="http://schemas.microsoft.com/office/powerpoint/2010/main" val="305436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04461" y="1341783"/>
            <a:ext cx="720229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This project has been funded with support from the European Commission. </a:t>
            </a:r>
            <a:endParaRPr lang="en-US" i="1" dirty="0" smtClean="0"/>
          </a:p>
          <a:p>
            <a:r>
              <a:rPr lang="en-US" i="1" smtClean="0"/>
              <a:t>This </a:t>
            </a:r>
            <a:r>
              <a:rPr lang="en-US" i="1"/>
              <a:t>publication [communication] reflects </a:t>
            </a:r>
            <a:r>
              <a:rPr lang="en-US" i="1" dirty="0"/>
              <a:t>the views only of the author, </a:t>
            </a:r>
            <a:endParaRPr lang="en-US" i="1" dirty="0" smtClean="0"/>
          </a:p>
          <a:p>
            <a:r>
              <a:rPr lang="en-US" i="1" dirty="0" smtClean="0"/>
              <a:t>and </a:t>
            </a:r>
            <a:r>
              <a:rPr lang="en-US" i="1" dirty="0"/>
              <a:t>the Commission cannot be held responsible for any use which may be </a:t>
            </a:r>
            <a:endParaRPr lang="en-US" i="1" dirty="0" smtClean="0"/>
          </a:p>
          <a:p>
            <a:r>
              <a:rPr lang="en-US" i="1" dirty="0" smtClean="0"/>
              <a:t>made </a:t>
            </a:r>
            <a:r>
              <a:rPr lang="en-US" i="1" dirty="0"/>
              <a:t>of the information contained therein.</a:t>
            </a:r>
            <a:endParaRPr lang="de-DE" dirty="0"/>
          </a:p>
          <a:p>
            <a:endParaRPr lang="de-DE" dirty="0"/>
          </a:p>
        </p:txBody>
      </p:sp>
      <p:pic>
        <p:nvPicPr>
          <p:cNvPr id="3" name="Picture 2" descr="http://www.erasmus-artist.eu/images/eu_flag_co_funded_pos_-rgb-_right.jpg?crc=3942257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288" y="5347252"/>
            <a:ext cx="4440660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194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01824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e-DE" sz="4000" b="1" dirty="0" smtClean="0">
                <a:solidFill>
                  <a:srgbClr val="C00000"/>
                </a:solidFill>
                <a:latin typeface="Arial Narrow" pitchFamily="34" charset="0"/>
              </a:rPr>
              <a:t>Tipps: </a:t>
            </a:r>
            <a:r>
              <a:rPr lang="de-DE" sz="4000" b="1" dirty="0" err="1" smtClean="0">
                <a:solidFill>
                  <a:srgbClr val="C00000"/>
                </a:solidFill>
                <a:latin typeface="Arial Narrow" pitchFamily="34" charset="0"/>
              </a:rPr>
              <a:t>Formalia</a:t>
            </a:r>
            <a:endParaRPr lang="de-DE" sz="4000" b="1" dirty="0" smtClean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772121"/>
            <a:ext cx="8640762" cy="4321175"/>
          </a:xfrm>
        </p:spPr>
        <p:txBody>
          <a:bodyPr>
            <a:normAutofit/>
          </a:bodyPr>
          <a:lstStyle/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400" dirty="0" smtClean="0">
                <a:latin typeface="Arial Narrow" pitchFamily="34" charset="0"/>
              </a:rPr>
              <a:t>Work </a:t>
            </a:r>
            <a:r>
              <a:rPr lang="de-DE" sz="2400" dirty="0" err="1" smtClean="0">
                <a:latin typeface="Arial Narrow" pitchFamily="34" charset="0"/>
              </a:rPr>
              <a:t>carefully</a:t>
            </a:r>
            <a:r>
              <a:rPr lang="de-DE" sz="2400" dirty="0" smtClean="0">
                <a:latin typeface="Arial Narrow" pitchFamily="34" charset="0"/>
              </a:rPr>
              <a:t>: </a:t>
            </a:r>
            <a:r>
              <a:rPr lang="de-DE" sz="2400" dirty="0" err="1" smtClean="0">
                <a:latin typeface="Arial Narrow" pitchFamily="34" charset="0"/>
              </a:rPr>
              <a:t>Any</a:t>
            </a:r>
            <a:r>
              <a:rPr lang="de-DE" sz="2400" dirty="0" smtClean="0">
                <a:latin typeface="Arial Narrow" pitchFamily="34" charset="0"/>
              </a:rPr>
              <a:t> formal </a:t>
            </a:r>
            <a:r>
              <a:rPr lang="de-DE" sz="2400" dirty="0" err="1" smtClean="0">
                <a:latin typeface="Arial Narrow" pitchFamily="34" charset="0"/>
              </a:rPr>
              <a:t>issues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or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neglection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to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necessary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works</a:t>
            </a:r>
            <a:r>
              <a:rPr lang="de-DE" sz="2400" dirty="0" smtClean="0">
                <a:latin typeface="Arial Narrow" pitchFamily="34" charset="0"/>
              </a:rPr>
              <a:t> will </a:t>
            </a:r>
            <a:r>
              <a:rPr lang="de-DE" sz="2400" dirty="0" err="1" smtClean="0">
                <a:latin typeface="Arial Narrow" pitchFamily="34" charset="0"/>
              </a:rPr>
              <a:t>be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identified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by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reviewers</a:t>
            </a:r>
            <a:r>
              <a:rPr lang="de-DE" sz="2400" dirty="0" smtClean="0">
                <a:latin typeface="Arial Narrow" pitchFamily="34" charset="0"/>
              </a:rPr>
              <a:t> and </a:t>
            </a:r>
            <a:r>
              <a:rPr lang="de-DE" sz="2400" dirty="0" err="1" smtClean="0">
                <a:latin typeface="Arial Narrow" pitchFamily="34" charset="0"/>
              </a:rPr>
              <a:t>editors</a:t>
            </a:r>
            <a:r>
              <a:rPr lang="de-DE" sz="2400" dirty="0" smtClean="0">
                <a:latin typeface="Arial Narrow" pitchFamily="34" charset="0"/>
              </a:rPr>
              <a:t>. </a:t>
            </a:r>
          </a:p>
          <a:p>
            <a:pPr marL="990600" lvl="1" indent="-533400">
              <a:spcAft>
                <a:spcPct val="35000"/>
              </a:spcAft>
              <a:buFontTx/>
              <a:buChar char="-"/>
            </a:pPr>
            <a:r>
              <a:rPr lang="de-DE" sz="2400" dirty="0" smtClean="0">
                <a:latin typeface="Arial Narrow" pitchFamily="34" charset="0"/>
              </a:rPr>
              <a:t>Take care </a:t>
            </a:r>
            <a:r>
              <a:rPr lang="de-DE" sz="2400" dirty="0" err="1" smtClean="0">
                <a:latin typeface="Arial Narrow" pitchFamily="34" charset="0"/>
              </a:rPr>
              <a:t>that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the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language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quality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is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well</a:t>
            </a:r>
            <a:r>
              <a:rPr lang="de-DE" sz="2400" dirty="0" smtClean="0">
                <a:latin typeface="Arial Narrow" pitchFamily="34" charset="0"/>
              </a:rPr>
              <a:t>: </a:t>
            </a:r>
            <a:r>
              <a:rPr lang="de-DE" sz="2400" dirty="0" err="1" smtClean="0">
                <a:latin typeface="Arial Narrow" pitchFamily="34" charset="0"/>
              </a:rPr>
              <a:t>Any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reviewer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or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editor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identifying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problems</a:t>
            </a:r>
            <a:r>
              <a:rPr lang="de-DE" sz="2400" dirty="0" smtClean="0">
                <a:latin typeface="Arial Narrow" pitchFamily="34" charset="0"/>
              </a:rPr>
              <a:t> in </a:t>
            </a:r>
            <a:r>
              <a:rPr lang="de-DE" sz="2400" dirty="0" err="1" smtClean="0">
                <a:latin typeface="Arial Narrow" pitchFamily="34" charset="0"/>
              </a:rPr>
              <a:t>language</a:t>
            </a:r>
            <a:r>
              <a:rPr lang="de-DE" sz="2400" dirty="0" smtClean="0">
                <a:latin typeface="Arial Narrow" pitchFamily="34" charset="0"/>
              </a:rPr>
              <a:t> will </a:t>
            </a:r>
            <a:r>
              <a:rPr lang="de-DE" sz="2400" dirty="0" err="1" smtClean="0">
                <a:latin typeface="Arial Narrow" pitchFamily="34" charset="0"/>
              </a:rPr>
              <a:t>look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more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critical</a:t>
            </a:r>
            <a:r>
              <a:rPr lang="de-DE" sz="2400" dirty="0" smtClean="0">
                <a:latin typeface="Arial Narrow" pitchFamily="34" charset="0"/>
              </a:rPr>
              <a:t> also on </a:t>
            </a:r>
            <a:r>
              <a:rPr lang="de-DE" sz="2400" dirty="0" err="1" smtClean="0">
                <a:latin typeface="Arial Narrow" pitchFamily="34" charset="0"/>
              </a:rPr>
              <a:t>the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content</a:t>
            </a:r>
            <a:r>
              <a:rPr lang="de-DE" sz="2400" dirty="0" smtClean="0">
                <a:latin typeface="Arial Narrow" pitchFamily="34" charset="0"/>
              </a:rPr>
              <a:t>.</a:t>
            </a: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sz="2400" dirty="0" err="1" smtClean="0">
                <a:latin typeface="Arial Narrow" pitchFamily="34" charset="0"/>
              </a:rPr>
              <a:t>Ask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friends</a:t>
            </a:r>
            <a:r>
              <a:rPr lang="de-DE" sz="2400" dirty="0" smtClean="0">
                <a:latin typeface="Arial Narrow" pitchFamily="34" charset="0"/>
              </a:rPr>
              <a:t>: </a:t>
            </a:r>
            <a:r>
              <a:rPr lang="de-DE" sz="2400" dirty="0" err="1" smtClean="0">
                <a:latin typeface="Arial Narrow" pitchFamily="34" charset="0"/>
              </a:rPr>
              <a:t>You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can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ask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friends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to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review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your</a:t>
            </a:r>
            <a:r>
              <a:rPr lang="de-DE" sz="2400" dirty="0" smtClean="0">
                <a:latin typeface="Arial Narrow" pitchFamily="34" charset="0"/>
              </a:rPr>
              <a:t> MS </a:t>
            </a:r>
            <a:r>
              <a:rPr lang="de-DE" sz="2400" dirty="0" err="1" smtClean="0">
                <a:latin typeface="Arial Narrow" pitchFamily="34" charset="0"/>
              </a:rPr>
              <a:t>before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it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goes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into</a:t>
            </a:r>
            <a:r>
              <a:rPr lang="de-DE" sz="2400" dirty="0" smtClean="0">
                <a:latin typeface="Arial Narrow" pitchFamily="34" charset="0"/>
              </a:rPr>
              <a:t> formal </a:t>
            </a:r>
            <a:r>
              <a:rPr lang="de-DE" sz="2400" dirty="0" err="1" smtClean="0">
                <a:latin typeface="Arial Narrow" pitchFamily="34" charset="0"/>
              </a:rPr>
              <a:t>review</a:t>
            </a:r>
            <a:r>
              <a:rPr lang="de-DE" sz="2400" dirty="0" smtClean="0">
                <a:latin typeface="Arial Narrow" pitchFamily="34" charset="0"/>
              </a:rPr>
              <a:t>. </a:t>
            </a:r>
            <a:r>
              <a:rPr lang="de-DE" sz="2400" dirty="0" err="1" smtClean="0">
                <a:latin typeface="Arial Narrow" pitchFamily="34" charset="0"/>
              </a:rPr>
              <a:t>Maybe</a:t>
            </a:r>
            <a:r>
              <a:rPr lang="de-DE" sz="2400" dirty="0" smtClean="0">
                <a:latin typeface="Arial Narrow" pitchFamily="34" charset="0"/>
              </a:rPr>
              <a:t> a </a:t>
            </a:r>
            <a:r>
              <a:rPr lang="de-DE" sz="2400" dirty="0" err="1" smtClean="0">
                <a:latin typeface="Arial Narrow" pitchFamily="34" charset="0"/>
              </a:rPr>
              <a:t>friend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can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identify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any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shortcomings</a:t>
            </a:r>
            <a:r>
              <a:rPr lang="de-DE" sz="2400" dirty="0" smtClean="0">
                <a:latin typeface="Arial Narrow" pitchFamily="34" charset="0"/>
              </a:rPr>
              <a:t> in a MS </a:t>
            </a:r>
            <a:r>
              <a:rPr lang="de-DE" sz="2400" dirty="0" err="1" smtClean="0">
                <a:latin typeface="Arial Narrow" pitchFamily="34" charset="0"/>
              </a:rPr>
              <a:t>before</a:t>
            </a:r>
            <a:r>
              <a:rPr lang="de-DE" sz="2400" dirty="0" smtClean="0">
                <a:latin typeface="Arial Narrow" pitchFamily="34" charset="0"/>
              </a:rPr>
              <a:t> </a:t>
            </a:r>
            <a:r>
              <a:rPr lang="de-DE" sz="2400" dirty="0" err="1" smtClean="0">
                <a:latin typeface="Arial Narrow" pitchFamily="34" charset="0"/>
              </a:rPr>
              <a:t>submission</a:t>
            </a:r>
            <a:r>
              <a:rPr lang="de-DE" sz="2400" dirty="0" smtClean="0">
                <a:latin typeface="Arial Narrow" pitchFamily="34" charset="0"/>
              </a:rPr>
              <a:t>.</a:t>
            </a: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endParaRPr lang="de-DE" sz="2400" dirty="0" smtClean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endParaRPr lang="de-DE" sz="2400" dirty="0" smtClean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endParaRPr lang="de-DE" sz="2400" dirty="0" smtClean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endParaRPr lang="de-DE" sz="2400" dirty="0" smtClean="0">
              <a:latin typeface="Arial Narrow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139952" y="618701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C00000"/>
                </a:solidFill>
              </a:rPr>
              <a:t>www.erasmus-artist.eu</a:t>
            </a:r>
          </a:p>
        </p:txBody>
      </p:sp>
    </p:spTree>
    <p:extLst>
      <p:ext uri="{BB962C8B-B14F-4D97-AF65-F5344CB8AC3E}">
        <p14:creationId xmlns:p14="http://schemas.microsoft.com/office/powerpoint/2010/main" val="2240383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>
                <a:solidFill>
                  <a:srgbClr val="C00000"/>
                </a:solidFill>
                <a:latin typeface="+mn-lt"/>
              </a:rPr>
              <a:t>ARISE</a:t>
            </a:r>
            <a:endParaRPr lang="de-DE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3102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dirty="0" smtClean="0"/>
              <a:t>ARISE (Action Research </a:t>
            </a:r>
            <a:r>
              <a:rPr lang="de-DE" dirty="0" err="1" smtClean="0"/>
              <a:t>and</a:t>
            </a:r>
            <a:r>
              <a:rPr lang="de-DE" dirty="0" smtClean="0"/>
              <a:t> Innovation in Science Education) </a:t>
            </a:r>
            <a:r>
              <a:rPr lang="de-DE" dirty="0" err="1" smtClean="0"/>
              <a:t>is</a:t>
            </a:r>
            <a:r>
              <a:rPr lang="de-DE" dirty="0" smtClean="0"/>
              <a:t> an online </a:t>
            </a:r>
            <a:r>
              <a:rPr lang="de-DE" dirty="0" err="1" smtClean="0"/>
              <a:t>free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journal</a:t>
            </a:r>
            <a:r>
              <a:rPr lang="de-DE" dirty="0" smtClean="0"/>
              <a:t> </a:t>
            </a:r>
            <a:r>
              <a:rPr lang="de-DE" dirty="0" err="1" smtClean="0"/>
              <a:t>aiming</a:t>
            </a:r>
            <a:r>
              <a:rPr lang="de-DE" dirty="0" smtClean="0"/>
              <a:t> at </a:t>
            </a:r>
            <a:r>
              <a:rPr lang="de-DE" dirty="0" err="1" smtClean="0"/>
              <a:t>teacher</a:t>
            </a:r>
            <a:r>
              <a:rPr lang="de-DE" dirty="0" smtClean="0"/>
              <a:t> </a:t>
            </a:r>
            <a:r>
              <a:rPr lang="de-DE" dirty="0" err="1" smtClean="0"/>
              <a:t>research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scale</a:t>
            </a:r>
            <a:r>
              <a:rPr lang="de-DE" dirty="0" smtClean="0"/>
              <a:t> </a:t>
            </a:r>
            <a:r>
              <a:rPr lang="de-DE" dirty="0" err="1" smtClean="0"/>
              <a:t>curriculum</a:t>
            </a:r>
            <a:r>
              <a:rPr lang="de-DE" dirty="0" smtClean="0"/>
              <a:t> </a:t>
            </a:r>
            <a:r>
              <a:rPr lang="de-DE" dirty="0" err="1" smtClean="0"/>
              <a:t>devlopment</a:t>
            </a:r>
            <a:r>
              <a:rPr lang="de-DE" dirty="0" smtClean="0"/>
              <a:t> </a:t>
            </a:r>
            <a:r>
              <a:rPr lang="de-DE" dirty="0" err="1" smtClean="0"/>
              <a:t>studies</a:t>
            </a:r>
            <a:r>
              <a:rPr lang="de-DE" dirty="0" smtClean="0"/>
              <a:t> (</a:t>
            </a:r>
            <a:r>
              <a:rPr lang="de-DE" dirty="0" err="1" smtClean="0"/>
              <a:t>evidence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)</a:t>
            </a:r>
          </a:p>
          <a:p>
            <a:pPr marL="0" indent="0" algn="ctr">
              <a:buNone/>
            </a:pPr>
            <a:r>
              <a:rPr lang="de-DE" b="1" dirty="0" smtClean="0">
                <a:solidFill>
                  <a:srgbClr val="C00000"/>
                </a:solidFill>
              </a:rPr>
              <a:t>www.arisejournal.com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988840"/>
            <a:ext cx="2301047" cy="3212976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139952" y="6187008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</a:rPr>
              <a:t>www.erasmus-artist.eu</a:t>
            </a:r>
            <a:endParaRPr lang="de-DE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32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AT" sz="4400" b="1" dirty="0" err="1" smtClean="0"/>
              <a:t>Preparing</a:t>
            </a:r>
            <a:r>
              <a:rPr lang="de-AT" sz="4400" b="1" dirty="0" smtClean="0"/>
              <a:t> an Action Research</a:t>
            </a:r>
            <a:r>
              <a:rPr lang="de-DE" sz="4400" b="1" dirty="0" smtClean="0"/>
              <a:t> </a:t>
            </a:r>
            <a:r>
              <a:rPr lang="de-DE" sz="4400" b="1" dirty="0" err="1" smtClean="0"/>
              <a:t>publication</a:t>
            </a:r>
            <a:endParaRPr lang="de-DE" sz="4400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Ingo </a:t>
            </a:r>
            <a:r>
              <a:rPr lang="de-DE" dirty="0" smtClean="0"/>
              <a:t>Eilks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111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164" y="1517753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de-DE" dirty="0" smtClean="0"/>
          </a:p>
          <a:p>
            <a:pPr lvl="0"/>
            <a:endParaRPr lang="de-DE" dirty="0"/>
          </a:p>
          <a:p>
            <a:pPr lvl="0"/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publications</a:t>
            </a:r>
            <a:r>
              <a:rPr lang="de-DE" dirty="0" smtClean="0"/>
              <a:t> in </a:t>
            </a:r>
            <a:r>
              <a:rPr lang="de-DE" dirty="0" err="1" smtClean="0"/>
              <a:t>science</a:t>
            </a:r>
            <a:r>
              <a:rPr lang="de-DE" dirty="0" smtClean="0"/>
              <a:t> </a:t>
            </a:r>
            <a:r>
              <a:rPr lang="de-DE" dirty="0" err="1" smtClean="0"/>
              <a:t>education</a:t>
            </a:r>
            <a:endParaRPr lang="de-DE" dirty="0" smtClean="0"/>
          </a:p>
          <a:p>
            <a:pPr lvl="0"/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select</a:t>
            </a:r>
            <a:r>
              <a:rPr lang="de-DE" dirty="0" smtClean="0"/>
              <a:t> a </a:t>
            </a:r>
            <a:r>
              <a:rPr lang="de-DE" dirty="0" err="1" smtClean="0"/>
              <a:t>publication</a:t>
            </a:r>
            <a:r>
              <a:rPr lang="de-DE" dirty="0" smtClean="0"/>
              <a:t> type</a:t>
            </a:r>
          </a:p>
          <a:p>
            <a:pPr lvl="0"/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endParaRPr lang="de-DE" dirty="0" smtClean="0"/>
          </a:p>
          <a:p>
            <a:pPr lvl="0"/>
            <a:r>
              <a:rPr lang="de-DE" dirty="0" smtClean="0"/>
              <a:t>Tipps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starting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write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139952" y="618701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C00000"/>
                </a:solidFill>
              </a:rPr>
              <a:t>www.erasmus-artist.eu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1"/>
            <a:ext cx="7696200" cy="567813"/>
          </a:xfrm>
        </p:spPr>
        <p:txBody>
          <a:bodyPr>
            <a:noAutofit/>
          </a:bodyPr>
          <a:lstStyle/>
          <a:p>
            <a:pPr algn="ctr" eaLnBrk="1" hangingPunct="1"/>
            <a:r>
              <a:rPr lang="de-DE" altLang="de-DE" sz="4000" b="1" dirty="0" err="1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Overview</a:t>
            </a:r>
            <a:endParaRPr lang="de-DE" altLang="de-DE" sz="40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4818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643182"/>
            <a:ext cx="8229600" cy="1505898"/>
          </a:xfrm>
        </p:spPr>
        <p:txBody>
          <a:bodyPr>
            <a:normAutofit/>
          </a:bodyPr>
          <a:lstStyle/>
          <a:p>
            <a:pPr eaLnBrk="1" hangingPunct="1"/>
            <a:r>
              <a:rPr lang="de-DE" b="1" i="1" dirty="0" err="1" smtClean="0">
                <a:latin typeface="Arial Narrow" pitchFamily="34" charset="0"/>
              </a:rPr>
              <a:t>Types</a:t>
            </a:r>
            <a:r>
              <a:rPr lang="de-DE" b="1" i="1" dirty="0" smtClean="0">
                <a:latin typeface="Arial Narrow" pitchFamily="34" charset="0"/>
              </a:rPr>
              <a:t> </a:t>
            </a:r>
            <a:r>
              <a:rPr lang="de-DE" b="1" i="1" dirty="0" err="1" smtClean="0">
                <a:latin typeface="Arial Narrow" pitchFamily="34" charset="0"/>
              </a:rPr>
              <a:t>of</a:t>
            </a:r>
            <a:r>
              <a:rPr lang="de-DE" b="1" i="1" dirty="0" smtClean="0">
                <a:latin typeface="Arial Narrow" pitchFamily="34" charset="0"/>
              </a:rPr>
              <a:t> </a:t>
            </a:r>
            <a:r>
              <a:rPr lang="de-DE" b="1" i="1" dirty="0" err="1" smtClean="0">
                <a:latin typeface="Arial Narrow" pitchFamily="34" charset="0"/>
              </a:rPr>
              <a:t>publications</a:t>
            </a:r>
            <a:r>
              <a:rPr lang="de-DE" b="1" i="1" dirty="0" smtClean="0">
                <a:latin typeface="Arial Narrow" pitchFamily="34" charset="0"/>
              </a:rPr>
              <a:t> in </a:t>
            </a:r>
            <a:r>
              <a:rPr lang="de-DE" b="1" i="1" dirty="0" err="1" smtClean="0">
                <a:latin typeface="Arial Narrow" pitchFamily="34" charset="0"/>
              </a:rPr>
              <a:t>science</a:t>
            </a:r>
            <a:r>
              <a:rPr lang="de-DE" b="1" i="1" dirty="0" smtClean="0">
                <a:latin typeface="Arial Narrow" pitchFamily="34" charset="0"/>
              </a:rPr>
              <a:t> </a:t>
            </a:r>
            <a:r>
              <a:rPr lang="de-DE" b="1" i="1" dirty="0" err="1" smtClean="0">
                <a:latin typeface="Arial Narrow" pitchFamily="34" charset="0"/>
              </a:rPr>
              <a:t>education</a:t>
            </a:r>
            <a:endParaRPr lang="de-DE" b="1" i="1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000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e-DE" sz="40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Types</a:t>
            </a:r>
            <a:r>
              <a:rPr lang="de-DE" sz="4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40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of</a:t>
            </a:r>
            <a:r>
              <a:rPr lang="de-DE" sz="4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40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publications</a:t>
            </a:r>
            <a:endParaRPr lang="de-DE" sz="40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988145"/>
            <a:ext cx="8640762" cy="4681215"/>
          </a:xfrm>
        </p:spPr>
        <p:txBody>
          <a:bodyPr>
            <a:normAutofit fontScale="92500" lnSpcReduction="10000"/>
          </a:bodyPr>
          <a:lstStyle/>
          <a:p>
            <a:pPr marL="990600" lvl="1" indent="-533400">
              <a:spcAft>
                <a:spcPct val="35000"/>
              </a:spcAft>
              <a:buFontTx/>
              <a:buChar char="-"/>
            </a:pPr>
            <a:r>
              <a:rPr lang="de-DE" dirty="0" err="1">
                <a:latin typeface="Arial Narrow" pitchFamily="34" charset="0"/>
              </a:rPr>
              <a:t>Articles</a:t>
            </a:r>
            <a:r>
              <a:rPr lang="de-DE" dirty="0">
                <a:latin typeface="Arial Narrow" pitchFamily="34" charset="0"/>
              </a:rPr>
              <a:t> in </a:t>
            </a:r>
            <a:r>
              <a:rPr lang="de-DE" dirty="0" smtClean="0">
                <a:latin typeface="Arial Narrow" pitchFamily="34" charset="0"/>
              </a:rPr>
              <a:t>international </a:t>
            </a:r>
            <a:r>
              <a:rPr lang="de-DE" dirty="0" err="1" smtClean="0">
                <a:latin typeface="Arial Narrow" pitchFamily="34" charset="0"/>
              </a:rPr>
              <a:t>journals</a:t>
            </a:r>
            <a:endParaRPr lang="de-DE" dirty="0">
              <a:latin typeface="Arial Narrow" pitchFamily="34" charset="0"/>
            </a:endParaRPr>
          </a:p>
          <a:p>
            <a:pPr marL="990600" lvl="1" indent="-533400">
              <a:spcAft>
                <a:spcPct val="35000"/>
              </a:spcAft>
              <a:buFontTx/>
              <a:buChar char="-"/>
            </a:pPr>
            <a:r>
              <a:rPr lang="de-DE" dirty="0" err="1">
                <a:latin typeface="Arial Narrow" pitchFamily="34" charset="0"/>
              </a:rPr>
              <a:t>Articles</a:t>
            </a:r>
            <a:r>
              <a:rPr lang="de-DE" dirty="0">
                <a:latin typeface="Arial Narrow" pitchFamily="34" charset="0"/>
              </a:rPr>
              <a:t> in </a:t>
            </a:r>
            <a:r>
              <a:rPr lang="de-DE" dirty="0" smtClean="0">
                <a:latin typeface="Arial Narrow" pitchFamily="34" charset="0"/>
              </a:rPr>
              <a:t>national (</a:t>
            </a:r>
            <a:r>
              <a:rPr lang="de-DE" dirty="0" err="1" smtClean="0">
                <a:latin typeface="Arial Narrow" pitchFamily="34" charset="0"/>
              </a:rPr>
              <a:t>teacher</a:t>
            </a:r>
            <a:r>
              <a:rPr lang="de-DE" dirty="0" smtClean="0">
                <a:latin typeface="Arial Narrow" pitchFamily="34" charset="0"/>
              </a:rPr>
              <a:t>) </a:t>
            </a:r>
            <a:r>
              <a:rPr lang="de-DE" dirty="0" err="1" smtClean="0">
                <a:latin typeface="Arial Narrow" pitchFamily="34" charset="0"/>
              </a:rPr>
              <a:t>journals</a:t>
            </a:r>
            <a:endParaRPr lang="de-DE" dirty="0">
              <a:latin typeface="Arial Narrow" pitchFamily="34" charset="0"/>
            </a:endParaRPr>
          </a:p>
          <a:p>
            <a:pPr marL="990600" lvl="1" indent="-533400">
              <a:spcAft>
                <a:spcPct val="35000"/>
              </a:spcAft>
              <a:buFontTx/>
              <a:buChar char="-"/>
            </a:pPr>
            <a:r>
              <a:rPr lang="de-DE" dirty="0">
                <a:latin typeface="Arial Narrow" pitchFamily="34" charset="0"/>
              </a:rPr>
              <a:t>Chapter in </a:t>
            </a:r>
            <a:r>
              <a:rPr lang="de-DE" dirty="0" err="1" smtClean="0">
                <a:latin typeface="Arial Narrow" pitchFamily="34" charset="0"/>
              </a:rPr>
              <a:t>books</a:t>
            </a:r>
            <a:r>
              <a:rPr lang="de-DE" dirty="0" smtClean="0">
                <a:latin typeface="Arial Narrow" pitchFamily="34" charset="0"/>
              </a:rPr>
              <a:t> (national </a:t>
            </a:r>
            <a:r>
              <a:rPr lang="de-DE" dirty="0" err="1" smtClean="0">
                <a:latin typeface="Arial Narrow" pitchFamily="34" charset="0"/>
              </a:rPr>
              <a:t>or</a:t>
            </a:r>
            <a:r>
              <a:rPr lang="de-DE" dirty="0" smtClean="0">
                <a:latin typeface="Arial Narrow" pitchFamily="34" charset="0"/>
              </a:rPr>
              <a:t> international)</a:t>
            </a:r>
            <a:endParaRPr lang="de-DE" dirty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dirty="0" smtClean="0">
                <a:latin typeface="Arial Narrow" pitchFamily="34" charset="0"/>
              </a:rPr>
              <a:t>Monograph</a:t>
            </a:r>
            <a:endParaRPr lang="de-DE" dirty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dirty="0" smtClean="0">
                <a:latin typeface="Arial Narrow" pitchFamily="34" charset="0"/>
              </a:rPr>
              <a:t>Teaching </a:t>
            </a:r>
            <a:r>
              <a:rPr lang="de-DE" dirty="0" err="1" smtClean="0">
                <a:latin typeface="Arial Narrow" pitchFamily="34" charset="0"/>
              </a:rPr>
              <a:t>materials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collections</a:t>
            </a:r>
            <a:endParaRPr lang="de-DE" dirty="0" smtClean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dirty="0" err="1" smtClean="0">
                <a:latin typeface="Arial Narrow" pitchFamily="34" charset="0"/>
              </a:rPr>
              <a:t>Self</a:t>
            </a:r>
            <a:r>
              <a:rPr lang="de-DE" dirty="0" smtClean="0">
                <a:latin typeface="Arial Narrow" pitchFamily="34" charset="0"/>
              </a:rPr>
              <a:t>-prints</a:t>
            </a: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dirty="0" smtClean="0">
                <a:latin typeface="Arial Narrow" pitchFamily="34" charset="0"/>
              </a:rPr>
              <a:t>Internet</a:t>
            </a:r>
          </a:p>
          <a:p>
            <a:pPr marL="990600" lvl="1" indent="-533400" eaLnBrk="1" hangingPunct="1">
              <a:spcAft>
                <a:spcPct val="35000"/>
              </a:spcAft>
              <a:buNone/>
            </a:pPr>
            <a:r>
              <a:rPr lang="de-DE" dirty="0" smtClean="0">
                <a:latin typeface="Arial Narrow" pitchFamily="34" charset="0"/>
              </a:rPr>
              <a:t>		</a:t>
            </a:r>
            <a:endParaRPr lang="de-DE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139952" y="618701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C00000"/>
                </a:solidFill>
              </a:rPr>
              <a:t>www.erasmus-artist.eu</a:t>
            </a:r>
          </a:p>
        </p:txBody>
      </p:sp>
    </p:spTree>
    <p:extLst>
      <p:ext uri="{BB962C8B-B14F-4D97-AF65-F5344CB8AC3E}">
        <p14:creationId xmlns:p14="http://schemas.microsoft.com/office/powerpoint/2010/main" val="27338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643182"/>
            <a:ext cx="8229600" cy="1505898"/>
          </a:xfrm>
        </p:spPr>
        <p:txBody>
          <a:bodyPr>
            <a:normAutofit/>
          </a:bodyPr>
          <a:lstStyle/>
          <a:p>
            <a:pPr eaLnBrk="1" hangingPunct="1"/>
            <a:r>
              <a:rPr lang="de-DE" b="1" i="1" dirty="0" err="1" smtClean="0">
                <a:latin typeface="Arial Narrow" pitchFamily="34" charset="0"/>
              </a:rPr>
              <a:t>How</a:t>
            </a:r>
            <a:r>
              <a:rPr lang="de-DE" b="1" i="1" dirty="0" smtClean="0">
                <a:latin typeface="Arial Narrow" pitchFamily="34" charset="0"/>
              </a:rPr>
              <a:t> </a:t>
            </a:r>
            <a:r>
              <a:rPr lang="de-DE" b="1" i="1" dirty="0" err="1" smtClean="0">
                <a:latin typeface="Arial Narrow" pitchFamily="34" charset="0"/>
              </a:rPr>
              <a:t>to</a:t>
            </a:r>
            <a:r>
              <a:rPr lang="de-DE" b="1" i="1" dirty="0" smtClean="0">
                <a:latin typeface="Arial Narrow" pitchFamily="34" charset="0"/>
              </a:rPr>
              <a:t> </a:t>
            </a:r>
            <a:r>
              <a:rPr lang="de-DE" b="1" i="1" dirty="0" err="1" smtClean="0">
                <a:latin typeface="Arial Narrow" pitchFamily="34" charset="0"/>
              </a:rPr>
              <a:t>select</a:t>
            </a:r>
            <a:r>
              <a:rPr lang="de-DE" b="1" i="1" dirty="0" smtClean="0">
                <a:latin typeface="Arial Narrow" pitchFamily="34" charset="0"/>
              </a:rPr>
              <a:t> a </a:t>
            </a:r>
            <a:r>
              <a:rPr lang="de-DE" b="1" i="1" dirty="0" err="1" smtClean="0">
                <a:latin typeface="Arial Narrow" pitchFamily="34" charset="0"/>
              </a:rPr>
              <a:t>publication</a:t>
            </a:r>
            <a:r>
              <a:rPr lang="de-DE" b="1" i="1" dirty="0" smtClean="0">
                <a:latin typeface="Arial Narrow" pitchFamily="34" charset="0"/>
              </a:rPr>
              <a:t> type</a:t>
            </a:r>
          </a:p>
        </p:txBody>
      </p:sp>
    </p:spTree>
    <p:extLst>
      <p:ext uri="{BB962C8B-B14F-4D97-AF65-F5344CB8AC3E}">
        <p14:creationId xmlns:p14="http://schemas.microsoft.com/office/powerpoint/2010/main" val="193757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01824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Criteria</a:t>
            </a:r>
            <a:r>
              <a:rPr lang="de-DE" sz="4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40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de-DE" sz="4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40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selection</a:t>
            </a:r>
            <a:r>
              <a:rPr lang="de-DE" sz="4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de-DE" sz="40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Why</a:t>
            </a:r>
            <a:r>
              <a:rPr lang="de-DE" sz="4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844129"/>
            <a:ext cx="8640762" cy="4321175"/>
          </a:xfrm>
        </p:spPr>
        <p:txBody>
          <a:bodyPr/>
          <a:lstStyle/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dirty="0" smtClean="0">
                <a:latin typeface="Arial Narrow" pitchFamily="34" charset="0"/>
              </a:rPr>
              <a:t>Focus (</a:t>
            </a:r>
            <a:r>
              <a:rPr lang="de-DE" dirty="0" err="1" smtClean="0">
                <a:latin typeface="Arial Narrow" pitchFamily="34" charset="0"/>
              </a:rPr>
              <a:t>research</a:t>
            </a:r>
            <a:r>
              <a:rPr lang="de-DE" dirty="0" smtClean="0">
                <a:latin typeface="Arial Narrow" pitchFamily="34" charset="0"/>
              </a:rPr>
              <a:t>/</a:t>
            </a:r>
            <a:r>
              <a:rPr lang="de-DE" dirty="0" err="1" smtClean="0">
                <a:latin typeface="Arial Narrow" pitchFamily="34" charset="0"/>
              </a:rPr>
              <a:t>practice</a:t>
            </a:r>
            <a:r>
              <a:rPr lang="de-DE" dirty="0" smtClean="0">
                <a:latin typeface="Arial Narrow" pitchFamily="34" charset="0"/>
              </a:rPr>
              <a:t>)</a:t>
            </a:r>
            <a:endParaRPr lang="de-DE" dirty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dirty="0" err="1" smtClean="0">
                <a:latin typeface="Arial Narrow" pitchFamily="34" charset="0"/>
              </a:rPr>
              <a:t>Availability</a:t>
            </a:r>
            <a:r>
              <a:rPr lang="de-DE" dirty="0" smtClean="0">
                <a:latin typeface="Arial Narrow" pitchFamily="34" charset="0"/>
              </a:rPr>
              <a:t> (</a:t>
            </a:r>
            <a:r>
              <a:rPr lang="de-DE" dirty="0" err="1" smtClean="0">
                <a:latin typeface="Arial Narrow" pitchFamily="34" charset="0"/>
              </a:rPr>
              <a:t>access</a:t>
            </a:r>
            <a:r>
              <a:rPr lang="de-DE" dirty="0" smtClean="0">
                <a:latin typeface="Arial Narrow" pitchFamily="34" charset="0"/>
              </a:rPr>
              <a:t>, </a:t>
            </a:r>
            <a:r>
              <a:rPr lang="de-DE" dirty="0" err="1" smtClean="0">
                <a:latin typeface="Arial Narrow" pitchFamily="34" charset="0"/>
              </a:rPr>
              <a:t>spread</a:t>
            </a:r>
            <a:r>
              <a:rPr lang="de-DE" dirty="0" smtClean="0">
                <a:latin typeface="Arial Narrow" pitchFamily="34" charset="0"/>
              </a:rPr>
              <a:t>, </a:t>
            </a:r>
            <a:r>
              <a:rPr lang="de-DE" dirty="0" err="1" smtClean="0">
                <a:latin typeface="Arial Narrow" pitchFamily="34" charset="0"/>
              </a:rPr>
              <a:t>acknowledgment</a:t>
            </a:r>
            <a:r>
              <a:rPr lang="de-DE" dirty="0" smtClean="0">
                <a:latin typeface="Arial Narrow" pitchFamily="34" charset="0"/>
              </a:rPr>
              <a:t>, </a:t>
            </a:r>
            <a:r>
              <a:rPr lang="de-DE" dirty="0">
                <a:latin typeface="Arial Narrow" pitchFamily="34" charset="0"/>
              </a:rPr>
              <a:t>…)</a:t>
            </a: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dirty="0" smtClean="0">
                <a:latin typeface="Arial Narrow" pitchFamily="34" charset="0"/>
              </a:rPr>
              <a:t>Reputation</a:t>
            </a: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dirty="0" smtClean="0">
                <a:latin typeface="Arial Narrow" pitchFamily="34" charset="0"/>
              </a:rPr>
              <a:t>Formal </a:t>
            </a:r>
            <a:r>
              <a:rPr lang="de-DE" dirty="0" err="1" smtClean="0">
                <a:latin typeface="Arial Narrow" pitchFamily="34" charset="0"/>
              </a:rPr>
              <a:t>quality</a:t>
            </a:r>
            <a:endParaRPr lang="de-DE" dirty="0" smtClean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endParaRPr lang="de-DE" dirty="0" smtClean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None/>
            </a:pPr>
            <a:r>
              <a:rPr lang="de-DE" dirty="0" err="1" smtClean="0">
                <a:solidFill>
                  <a:srgbClr val="C00000"/>
                </a:solidFill>
                <a:latin typeface="Arial Narrow" pitchFamily="34" charset="0"/>
              </a:rPr>
              <a:t>What</a:t>
            </a:r>
            <a:r>
              <a:rPr lang="de-DE" dirty="0" smtClean="0">
                <a:solidFill>
                  <a:srgbClr val="C00000"/>
                </a:solidFill>
                <a:latin typeface="Arial Narrow" pitchFamily="34" charset="0"/>
              </a:rPr>
              <a:t> do I </a:t>
            </a:r>
            <a:r>
              <a:rPr lang="de-DE" dirty="0" err="1" smtClean="0">
                <a:solidFill>
                  <a:srgbClr val="C00000"/>
                </a:solidFill>
                <a:latin typeface="Arial Narrow" pitchFamily="34" charset="0"/>
              </a:rPr>
              <a:t>want</a:t>
            </a:r>
            <a:r>
              <a:rPr lang="de-DE" dirty="0" smtClean="0">
                <a:solidFill>
                  <a:srgbClr val="C00000"/>
                </a:solidFill>
                <a:latin typeface="Arial Narrow" pitchFamily="34" charset="0"/>
              </a:rPr>
              <a:t>? </a:t>
            </a:r>
            <a:r>
              <a:rPr lang="de-DE" dirty="0" err="1" smtClean="0">
                <a:solidFill>
                  <a:srgbClr val="C00000"/>
                </a:solidFill>
                <a:latin typeface="Arial Narrow" pitchFamily="34" charset="0"/>
              </a:rPr>
              <a:t>Influence</a:t>
            </a:r>
            <a:r>
              <a:rPr lang="de-DE" dirty="0" smtClean="0">
                <a:solidFill>
                  <a:srgbClr val="C00000"/>
                </a:solidFill>
                <a:latin typeface="Arial Narrow" pitchFamily="34" charset="0"/>
              </a:rPr>
              <a:t> on </a:t>
            </a:r>
            <a:r>
              <a:rPr lang="de-DE" dirty="0" err="1" smtClean="0">
                <a:solidFill>
                  <a:srgbClr val="C00000"/>
                </a:solidFill>
                <a:latin typeface="Arial Narrow" pitchFamily="34" charset="0"/>
              </a:rPr>
              <a:t>practice</a:t>
            </a:r>
            <a:r>
              <a:rPr lang="de-DE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dirty="0" err="1" smtClean="0">
                <a:solidFill>
                  <a:srgbClr val="C00000"/>
                </a:solidFill>
                <a:latin typeface="Arial Narrow" pitchFamily="34" charset="0"/>
              </a:rPr>
              <a:t>or</a:t>
            </a:r>
            <a:r>
              <a:rPr lang="de-DE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dirty="0" err="1" smtClean="0">
                <a:solidFill>
                  <a:srgbClr val="C00000"/>
                </a:solidFill>
                <a:latin typeface="Arial Narrow" pitchFamily="34" charset="0"/>
              </a:rPr>
              <a:t>reputation</a:t>
            </a:r>
            <a:r>
              <a:rPr lang="de-DE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dirty="0" err="1" smtClean="0">
                <a:solidFill>
                  <a:srgbClr val="C00000"/>
                </a:solidFill>
                <a:latin typeface="Arial Narrow" pitchFamily="34" charset="0"/>
              </a:rPr>
              <a:t>for</a:t>
            </a:r>
            <a:r>
              <a:rPr lang="de-DE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dirty="0" err="1" smtClean="0">
                <a:solidFill>
                  <a:srgbClr val="C00000"/>
                </a:solidFill>
                <a:latin typeface="Arial Narrow" pitchFamily="34" charset="0"/>
              </a:rPr>
              <a:t>own</a:t>
            </a:r>
            <a:r>
              <a:rPr lang="de-DE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dirty="0" err="1" smtClean="0">
                <a:solidFill>
                  <a:srgbClr val="C00000"/>
                </a:solidFill>
                <a:latin typeface="Arial Narrow" pitchFamily="34" charset="0"/>
              </a:rPr>
              <a:t>promotion</a:t>
            </a:r>
            <a:r>
              <a:rPr lang="de-DE" dirty="0" smtClean="0">
                <a:solidFill>
                  <a:srgbClr val="C00000"/>
                </a:solidFill>
                <a:latin typeface="Arial Narrow" pitchFamily="34" charset="0"/>
              </a:rPr>
              <a:t>.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139952" y="618701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C00000"/>
                </a:solidFill>
              </a:rPr>
              <a:t>www.erasmus-artist.eu</a:t>
            </a:r>
          </a:p>
        </p:txBody>
      </p:sp>
    </p:spTree>
    <p:extLst>
      <p:ext uri="{BB962C8B-B14F-4D97-AF65-F5344CB8AC3E}">
        <p14:creationId xmlns:p14="http://schemas.microsoft.com/office/powerpoint/2010/main" val="1697517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Criteria</a:t>
            </a:r>
            <a:r>
              <a:rPr lang="de-DE" sz="4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40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de-DE" sz="4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40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selection</a:t>
            </a:r>
            <a:r>
              <a:rPr lang="de-DE" sz="4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de-DE" sz="4000" b="1" dirty="0" err="1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What</a:t>
            </a:r>
            <a:r>
              <a:rPr lang="de-DE" sz="40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?</a:t>
            </a:r>
            <a:endParaRPr lang="de-DE" sz="40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844129"/>
            <a:ext cx="8640762" cy="4609207"/>
          </a:xfrm>
        </p:spPr>
        <p:txBody>
          <a:bodyPr>
            <a:normAutofit/>
          </a:bodyPr>
          <a:lstStyle/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dirty="0" err="1" smtClean="0">
                <a:latin typeface="Arial Narrow" pitchFamily="34" charset="0"/>
              </a:rPr>
              <a:t>Empirical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research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findings</a:t>
            </a:r>
            <a:endParaRPr lang="de-DE" dirty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dirty="0" smtClean="0">
                <a:latin typeface="Arial Narrow" pitchFamily="34" charset="0"/>
              </a:rPr>
              <a:t>Report on </a:t>
            </a:r>
            <a:r>
              <a:rPr lang="de-DE" dirty="0" err="1" smtClean="0">
                <a:latin typeface="Arial Narrow" pitchFamily="34" charset="0"/>
              </a:rPr>
              <a:t>the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development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of</a:t>
            </a:r>
            <a:r>
              <a:rPr lang="de-DE" dirty="0" smtClean="0">
                <a:latin typeface="Arial Narrow" pitchFamily="34" charset="0"/>
              </a:rPr>
              <a:t> an </a:t>
            </a:r>
            <a:r>
              <a:rPr lang="de-DE" dirty="0" err="1" smtClean="0">
                <a:latin typeface="Arial Narrow" pitchFamily="34" charset="0"/>
              </a:rPr>
              <a:t>innovation</a:t>
            </a:r>
            <a:endParaRPr lang="de-DE" dirty="0" smtClean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dirty="0" smtClean="0">
                <a:latin typeface="Arial Narrow" pitchFamily="34" charset="0"/>
              </a:rPr>
              <a:t>Report on </a:t>
            </a:r>
            <a:r>
              <a:rPr lang="de-DE" dirty="0" err="1" smtClean="0">
                <a:latin typeface="Arial Narrow" pitchFamily="34" charset="0"/>
              </a:rPr>
              <a:t>the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teacher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learning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process</a:t>
            </a:r>
            <a:endParaRPr lang="de-DE" dirty="0" smtClean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dirty="0" smtClean="0">
                <a:latin typeface="Arial Narrow" pitchFamily="34" charset="0"/>
              </a:rPr>
              <a:t>Description </a:t>
            </a:r>
            <a:r>
              <a:rPr lang="de-DE" dirty="0" err="1" smtClean="0">
                <a:latin typeface="Arial Narrow" pitchFamily="34" charset="0"/>
              </a:rPr>
              <a:t>of</a:t>
            </a:r>
            <a:r>
              <a:rPr lang="de-DE" dirty="0" smtClean="0">
                <a:latin typeface="Arial Narrow" pitchFamily="34" charset="0"/>
              </a:rPr>
              <a:t> an </a:t>
            </a:r>
            <a:r>
              <a:rPr lang="de-DE" dirty="0" err="1" smtClean="0">
                <a:latin typeface="Arial Narrow" pitchFamily="34" charset="0"/>
              </a:rPr>
              <a:t>innovation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or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changed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teaching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strategy</a:t>
            </a:r>
            <a:endParaRPr lang="de-DE" dirty="0" smtClean="0">
              <a:latin typeface="Arial Narrow" pitchFamily="34" charset="0"/>
            </a:endParaRPr>
          </a:p>
          <a:p>
            <a:pPr marL="990600" lvl="1" indent="-533400" eaLnBrk="1" hangingPunct="1">
              <a:spcAft>
                <a:spcPct val="35000"/>
              </a:spcAft>
              <a:buFontTx/>
              <a:buChar char="-"/>
            </a:pPr>
            <a:r>
              <a:rPr lang="de-DE" dirty="0" err="1" smtClean="0">
                <a:latin typeface="Arial Narrow" pitchFamily="34" charset="0"/>
              </a:rPr>
              <a:t>Developed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teaching</a:t>
            </a:r>
            <a:r>
              <a:rPr lang="de-DE" dirty="0" smtClean="0">
                <a:latin typeface="Arial Narrow" pitchFamily="34" charset="0"/>
              </a:rPr>
              <a:t> </a:t>
            </a:r>
            <a:r>
              <a:rPr lang="de-DE" dirty="0" err="1" smtClean="0">
                <a:latin typeface="Arial Narrow" pitchFamily="34" charset="0"/>
              </a:rPr>
              <a:t>materials</a:t>
            </a:r>
            <a:endParaRPr lang="de-DE" dirty="0">
              <a:latin typeface="Arial Narrow" pitchFamily="34" charset="0"/>
            </a:endParaRPr>
          </a:p>
          <a:p>
            <a:pPr marL="457200" lvl="1" indent="0" eaLnBrk="1" hangingPunct="1">
              <a:spcAft>
                <a:spcPct val="35000"/>
              </a:spcAft>
              <a:buNone/>
            </a:pPr>
            <a:r>
              <a:rPr lang="de-DE" dirty="0" err="1" smtClean="0">
                <a:solidFill>
                  <a:srgbClr val="C00000"/>
                </a:solidFill>
                <a:latin typeface="Arial Narrow" pitchFamily="34" charset="0"/>
              </a:rPr>
              <a:t>What</a:t>
            </a:r>
            <a:r>
              <a:rPr lang="de-DE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dirty="0">
                <a:solidFill>
                  <a:srgbClr val="C00000"/>
                </a:solidFill>
                <a:latin typeface="Arial Narrow" pitchFamily="34" charset="0"/>
              </a:rPr>
              <a:t>do I </a:t>
            </a:r>
            <a:r>
              <a:rPr lang="de-DE" dirty="0" err="1" smtClean="0">
                <a:solidFill>
                  <a:srgbClr val="C00000"/>
                </a:solidFill>
                <a:latin typeface="Arial Narrow" pitchFamily="34" charset="0"/>
              </a:rPr>
              <a:t>have</a:t>
            </a:r>
            <a:r>
              <a:rPr lang="de-DE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dirty="0" err="1" smtClean="0">
                <a:solidFill>
                  <a:srgbClr val="C00000"/>
                </a:solidFill>
                <a:latin typeface="Arial Narrow" pitchFamily="34" charset="0"/>
              </a:rPr>
              <a:t>to</a:t>
            </a:r>
            <a:r>
              <a:rPr lang="de-DE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dirty="0" err="1" smtClean="0">
                <a:solidFill>
                  <a:srgbClr val="C00000"/>
                </a:solidFill>
                <a:latin typeface="Arial Narrow" pitchFamily="34" charset="0"/>
              </a:rPr>
              <a:t>offer</a:t>
            </a:r>
            <a:r>
              <a:rPr lang="de-DE" dirty="0" smtClean="0">
                <a:solidFill>
                  <a:srgbClr val="C00000"/>
                </a:solidFill>
                <a:latin typeface="Arial Narrow" pitchFamily="34" charset="0"/>
              </a:rPr>
              <a:t> and </a:t>
            </a:r>
            <a:r>
              <a:rPr lang="de-DE" dirty="0" err="1" smtClean="0">
                <a:solidFill>
                  <a:srgbClr val="C00000"/>
                </a:solidFill>
                <a:latin typeface="Arial Narrow" pitchFamily="34" charset="0"/>
              </a:rPr>
              <a:t>who</a:t>
            </a:r>
            <a:r>
              <a:rPr lang="de-DE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dirty="0" err="1" smtClean="0">
                <a:solidFill>
                  <a:srgbClr val="C00000"/>
                </a:solidFill>
                <a:latin typeface="Arial Narrow" pitchFamily="34" charset="0"/>
              </a:rPr>
              <a:t>might</a:t>
            </a:r>
            <a:r>
              <a:rPr lang="de-DE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dirty="0" err="1" smtClean="0">
                <a:solidFill>
                  <a:srgbClr val="C00000"/>
                </a:solidFill>
                <a:latin typeface="Arial Narrow" pitchFamily="34" charset="0"/>
              </a:rPr>
              <a:t>make</a:t>
            </a:r>
            <a:r>
              <a:rPr lang="de-DE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de-DE" dirty="0" err="1" smtClean="0">
                <a:solidFill>
                  <a:srgbClr val="C00000"/>
                </a:solidFill>
                <a:latin typeface="Arial Narrow" pitchFamily="34" charset="0"/>
              </a:rPr>
              <a:t>use</a:t>
            </a:r>
            <a:r>
              <a:rPr lang="de-DE" dirty="0" smtClean="0">
                <a:solidFill>
                  <a:srgbClr val="C00000"/>
                </a:solidFill>
                <a:latin typeface="Arial Narrow" pitchFamily="34" charset="0"/>
              </a:rPr>
              <a:t> of </a:t>
            </a:r>
            <a:r>
              <a:rPr lang="de-DE" dirty="0" err="1" smtClean="0">
                <a:solidFill>
                  <a:srgbClr val="C00000"/>
                </a:solidFill>
                <a:latin typeface="Arial Narrow" pitchFamily="34" charset="0"/>
              </a:rPr>
              <a:t>it</a:t>
            </a:r>
            <a:r>
              <a:rPr lang="de-DE" dirty="0" smtClean="0">
                <a:solidFill>
                  <a:srgbClr val="C00000"/>
                </a:solidFill>
                <a:latin typeface="Arial Narrow" pitchFamily="34" charset="0"/>
              </a:rPr>
              <a:t>? 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139952" y="618701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C00000"/>
                </a:solidFill>
              </a:rPr>
              <a:t>www.erasmus-artist.eu</a:t>
            </a:r>
          </a:p>
        </p:txBody>
      </p:sp>
    </p:spTree>
    <p:extLst>
      <p:ext uri="{BB962C8B-B14F-4D97-AF65-F5344CB8AC3E}">
        <p14:creationId xmlns:p14="http://schemas.microsoft.com/office/powerpoint/2010/main" val="2195752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785</Words>
  <Application>Microsoft Office PowerPoint</Application>
  <PresentationFormat>Bildschirmpräsentation (4:3)</PresentationFormat>
  <Paragraphs>131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5" baseType="lpstr">
      <vt:lpstr>Arial</vt:lpstr>
      <vt:lpstr>Arial Narrow</vt:lpstr>
      <vt:lpstr>Calibri</vt:lpstr>
      <vt:lpstr>Larissa</vt:lpstr>
      <vt:lpstr>PowerPoint-Präsentation</vt:lpstr>
      <vt:lpstr>PowerPoint-Präsentation</vt:lpstr>
      <vt:lpstr>PowerPoint-Präsentation</vt:lpstr>
      <vt:lpstr>Overview</vt:lpstr>
      <vt:lpstr>Types of publications in science education</vt:lpstr>
      <vt:lpstr>Types of publications</vt:lpstr>
      <vt:lpstr>How to select a publication type</vt:lpstr>
      <vt:lpstr>Criteria for selection: Why?</vt:lpstr>
      <vt:lpstr>Criteria for selection: What?</vt:lpstr>
      <vt:lpstr>Criteria for selection: To whom?</vt:lpstr>
      <vt:lpstr>Criteria for selection. Where?</vt:lpstr>
      <vt:lpstr>How to start?</vt:lpstr>
      <vt:lpstr>Selection of the publication type</vt:lpstr>
      <vt:lpstr>Preparation of the manuscript</vt:lpstr>
      <vt:lpstr>Respect common practices</vt:lpstr>
      <vt:lpstr>Tipps?</vt:lpstr>
      <vt:lpstr>Tipps: Citations</vt:lpstr>
      <vt:lpstr>Tipps: First approaches</vt:lpstr>
      <vt:lpstr>Tipps: Journals</vt:lpstr>
      <vt:lpstr>Tipps: Formalia</vt:lpstr>
      <vt:lpstr>ARISE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Ingo</dc:creator>
  <cp:lastModifiedBy>ingo</cp:lastModifiedBy>
  <cp:revision>40</cp:revision>
  <dcterms:created xsi:type="dcterms:W3CDTF">2015-11-19T10:42:35Z</dcterms:created>
  <dcterms:modified xsi:type="dcterms:W3CDTF">2019-10-03T09:25:18Z</dcterms:modified>
</cp:coreProperties>
</file>