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21" r:id="rId2"/>
    <p:sldId id="723" r:id="rId3"/>
    <p:sldId id="380" r:id="rId4"/>
    <p:sldId id="413" r:id="rId5"/>
    <p:sldId id="647" r:id="rId6"/>
    <p:sldId id="652" r:id="rId7"/>
    <p:sldId id="653" r:id="rId8"/>
    <p:sldId id="654" r:id="rId9"/>
    <p:sldId id="655" r:id="rId10"/>
    <p:sldId id="656" r:id="rId11"/>
    <p:sldId id="660" r:id="rId12"/>
    <p:sldId id="648" r:id="rId13"/>
    <p:sldId id="685" r:id="rId14"/>
    <p:sldId id="687" r:id="rId15"/>
    <p:sldId id="688" r:id="rId16"/>
    <p:sldId id="689" r:id="rId17"/>
    <p:sldId id="691" r:id="rId18"/>
    <p:sldId id="701" r:id="rId19"/>
    <p:sldId id="693" r:id="rId20"/>
    <p:sldId id="681" r:id="rId21"/>
    <p:sldId id="720" r:id="rId22"/>
    <p:sldId id="703" r:id="rId23"/>
    <p:sldId id="702" r:id="rId24"/>
    <p:sldId id="719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D0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5" autoAdjust="0"/>
    <p:restoredTop sz="94660"/>
  </p:normalViewPr>
  <p:slideViewPr>
    <p:cSldViewPr>
      <p:cViewPr varScale="1">
        <p:scale>
          <a:sx n="60" d="100"/>
          <a:sy n="60" d="100"/>
        </p:scale>
        <p:origin x="12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40BAE5-A91A-4EF4-96E5-C6A48F8080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8" tIns="47549" rIns="95098" bIns="47549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160051-73A2-4AC5-AB95-0C30615296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5534-643F-4AA0-BD4D-EA65A9D3B4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33DCC-7F6A-489F-B83E-E300C5B941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415C-572D-495A-BC2C-6D4196C20B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0EE7-3996-4CD5-9AC1-0A16A9464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04AE-8D29-4B09-B6E9-1CAA36E97C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E760-6690-4099-AD9C-E5CE1E130C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FBDA-A658-4F65-94CE-322A1E430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CF0AB-07E7-4C56-9061-30F5CD0A3A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91A1-F51A-40DB-B900-597917D31A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D087A-6BCC-40FB-B6CA-9CA6B3776D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74BC-9C5B-4944-936C-1F56392F21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C4D1-E0B7-47F2-AA93-B564293B24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CA180-D34A-445F-9808-1994460EFD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1B4A19-BAC2-4119-9127-D8B56D464B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78"/>
            <a:ext cx="9144000" cy="318964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39752" y="566125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  <p:pic>
        <p:nvPicPr>
          <p:cNvPr id="4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40" y="0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6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Three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>
                <a:solidFill>
                  <a:srgbClr val="990000"/>
                </a:solidFill>
                <a:latin typeface="Arial" charset="0"/>
              </a:rPr>
              <a:t>stages</a:t>
            </a:r>
            <a:r>
              <a:rPr lang="de-DE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>
                <a:solidFill>
                  <a:srgbClr val="990000"/>
                </a:solidFill>
                <a:latin typeface="Arial" charset="0"/>
              </a:rPr>
              <a:t>of</a:t>
            </a:r>
            <a:r>
              <a:rPr lang="de-DE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development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and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implementation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endParaRPr lang="de-DE" sz="2800" dirty="0">
              <a:solidFill>
                <a:srgbClr val="990000"/>
              </a:solidFill>
            </a:endParaRPr>
          </a:p>
        </p:txBody>
      </p:sp>
      <p:pic>
        <p:nvPicPr>
          <p:cNvPr id="196611" name="Picture 3" descr="D:\Ingo0402\vortrag\AF\3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84512"/>
            <a:ext cx="7086600" cy="2654300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4806280" y="6104329"/>
            <a:ext cx="430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smtClean="0">
                <a:ea typeface="ＭＳ Ｐゴシック" pitchFamily="34" charset="-128"/>
              </a:rPr>
              <a:t>(e.g. </a:t>
            </a:r>
            <a:r>
              <a:rPr lang="de-DE" sz="1200" dirty="0" smtClean="0"/>
              <a:t>Eilks &amp; Ralle, 2002; Eilks, 2003</a:t>
            </a:r>
            <a:r>
              <a:rPr lang="de-DE" sz="1200" dirty="0" smtClean="0">
                <a:ea typeface="ＭＳ Ｐゴシック" pitchFamily="34" charset="-128"/>
              </a:rPr>
              <a:t>)</a:t>
            </a:r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In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practice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784976" cy="3257203"/>
          </a:xfrm>
        </p:spPr>
        <p:txBody>
          <a:bodyPr/>
          <a:lstStyle/>
          <a:p>
            <a:r>
              <a:rPr lang="de-DE" sz="2200" dirty="0" smtClean="0">
                <a:latin typeface="Arial" charset="0"/>
              </a:rPr>
              <a:t>Groups </a:t>
            </a:r>
            <a:r>
              <a:rPr lang="de-DE" sz="2200" dirty="0" err="1" smtClean="0">
                <a:latin typeface="Arial" charset="0"/>
              </a:rPr>
              <a:t>of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approx</a:t>
            </a:r>
            <a:r>
              <a:rPr lang="de-DE" sz="2200" dirty="0" smtClean="0">
                <a:latin typeface="Arial" charset="0"/>
              </a:rPr>
              <a:t>. 10 </a:t>
            </a:r>
            <a:r>
              <a:rPr lang="de-DE" sz="2200" dirty="0" err="1" smtClean="0">
                <a:latin typeface="Arial" charset="0"/>
              </a:rPr>
              <a:t>teachers</a:t>
            </a:r>
            <a:r>
              <a:rPr lang="de-DE" sz="2200" dirty="0" smtClean="0">
                <a:latin typeface="Arial" charset="0"/>
              </a:rPr>
              <a:t>/</a:t>
            </a:r>
            <a:r>
              <a:rPr lang="de-DE" sz="2200" dirty="0" err="1" smtClean="0">
                <a:latin typeface="Arial" charset="0"/>
              </a:rPr>
              <a:t>educators</a:t>
            </a:r>
            <a:endParaRPr lang="de-DE" sz="2200" dirty="0" smtClean="0">
              <a:latin typeface="Arial" charset="0"/>
            </a:endParaRPr>
          </a:p>
          <a:p>
            <a:r>
              <a:rPr lang="de-DE" sz="2200" dirty="0" smtClean="0">
                <a:latin typeface="Arial" charset="0"/>
              </a:rPr>
              <a:t>Meeting </a:t>
            </a:r>
            <a:r>
              <a:rPr lang="de-DE" sz="2200" dirty="0" err="1" smtClean="0">
                <a:latin typeface="Arial" charset="0"/>
              </a:rPr>
              <a:t>every</a:t>
            </a:r>
            <a:r>
              <a:rPr lang="de-DE" sz="2200" dirty="0" smtClean="0">
                <a:latin typeface="Arial" charset="0"/>
              </a:rPr>
              <a:t> 4 </a:t>
            </a:r>
            <a:r>
              <a:rPr lang="de-DE" sz="2200" dirty="0" err="1" smtClean="0">
                <a:latin typeface="Arial" charset="0"/>
              </a:rPr>
              <a:t>weeks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one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afternoon</a:t>
            </a:r>
            <a:endParaRPr lang="de-DE" sz="2200" dirty="0" smtClean="0">
              <a:latin typeface="Arial" charset="0"/>
            </a:endParaRPr>
          </a:p>
          <a:p>
            <a:r>
              <a:rPr lang="de-DE" sz="2200" dirty="0" err="1" smtClean="0">
                <a:latin typeface="Arial" charset="0"/>
              </a:rPr>
              <a:t>Analyzing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problems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disussing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new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ideas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exchanging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experiences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reflecting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revising</a:t>
            </a:r>
            <a:r>
              <a:rPr lang="de-DE" sz="2200" b="1" dirty="0" smtClean="0">
                <a:latin typeface="Arial" charset="0"/>
              </a:rPr>
              <a:t> </a:t>
            </a:r>
          </a:p>
          <a:p>
            <a:r>
              <a:rPr lang="de-DE" sz="2200" dirty="0" smtClean="0">
                <a:latin typeface="Arial" charset="0"/>
              </a:rPr>
              <a:t>Different </a:t>
            </a:r>
            <a:r>
              <a:rPr lang="de-DE" sz="2200" dirty="0" err="1" smtClean="0">
                <a:latin typeface="Arial" charset="0"/>
              </a:rPr>
              <a:t>group</a:t>
            </a:r>
            <a:r>
              <a:rPr lang="de-DE" sz="2200" dirty="0" smtClean="0">
                <a:latin typeface="Arial" charset="0"/>
              </a:rPr>
              <a:t> on different </a:t>
            </a:r>
            <a:r>
              <a:rPr lang="de-DE" sz="2200" dirty="0" err="1" smtClean="0">
                <a:latin typeface="Arial" charset="0"/>
              </a:rPr>
              <a:t>projects</a:t>
            </a:r>
            <a:endParaRPr lang="de-DE" sz="2200" dirty="0" smtClean="0">
              <a:latin typeface="Arial" charset="0"/>
            </a:endParaRPr>
          </a:p>
          <a:p>
            <a:pPr lvl="1"/>
            <a:r>
              <a:rPr lang="de-DE" sz="1800" dirty="0" smtClean="0">
                <a:latin typeface="Arial" charset="0"/>
              </a:rPr>
              <a:t>New </a:t>
            </a:r>
            <a:r>
              <a:rPr lang="de-DE" sz="1800" dirty="0" err="1" smtClean="0">
                <a:latin typeface="Arial" charset="0"/>
              </a:rPr>
              <a:t>ways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towards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the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particulate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nature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of</a:t>
            </a:r>
            <a:r>
              <a:rPr lang="de-DE" sz="1800" dirty="0" smtClean="0">
                <a:latin typeface="Arial" charset="0"/>
              </a:rPr>
              <a:t> matter</a:t>
            </a:r>
          </a:p>
          <a:p>
            <a:pPr lvl="1"/>
            <a:r>
              <a:rPr lang="de-DE" sz="1800" dirty="0" err="1" smtClean="0">
                <a:latin typeface="Arial" charset="0"/>
              </a:rPr>
              <a:t>Cooperative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learning</a:t>
            </a:r>
            <a:r>
              <a:rPr lang="de-DE" sz="1800" dirty="0" smtClean="0">
                <a:latin typeface="Arial" charset="0"/>
              </a:rPr>
              <a:t> in </a:t>
            </a:r>
            <a:r>
              <a:rPr lang="de-DE" sz="1800" dirty="0" err="1" smtClean="0">
                <a:latin typeface="Arial" charset="0"/>
              </a:rPr>
              <a:t>the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chemistry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classroom</a:t>
            </a:r>
            <a:endParaRPr lang="de-DE" sz="1800" dirty="0" smtClean="0">
              <a:latin typeface="Arial" charset="0"/>
            </a:endParaRPr>
          </a:p>
          <a:p>
            <a:pPr lvl="1"/>
            <a:r>
              <a:rPr lang="de-DE" sz="1800" dirty="0" smtClean="0">
                <a:latin typeface="Arial" charset="0"/>
              </a:rPr>
              <a:t>The </a:t>
            </a:r>
            <a:r>
              <a:rPr lang="de-DE" sz="1800" dirty="0" err="1" smtClean="0">
                <a:latin typeface="Arial" charset="0"/>
              </a:rPr>
              <a:t>socio-critical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and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problem-oriented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approach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to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science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teaching</a:t>
            </a:r>
            <a:endParaRPr lang="de-DE" sz="1800" dirty="0" smtClean="0">
              <a:latin typeface="Arial" charset="0"/>
            </a:endParaRPr>
          </a:p>
          <a:p>
            <a:pPr lvl="1"/>
            <a:r>
              <a:rPr lang="de-DE" sz="1800" dirty="0" smtClean="0">
                <a:latin typeface="Arial" charset="0"/>
              </a:rPr>
              <a:t>Education </a:t>
            </a:r>
            <a:r>
              <a:rPr lang="de-DE" sz="1800" dirty="0" err="1" smtClean="0">
                <a:latin typeface="Arial" charset="0"/>
              </a:rPr>
              <a:t>for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Sustainable</a:t>
            </a:r>
            <a:r>
              <a:rPr lang="de-DE" sz="1800" dirty="0" smtClean="0">
                <a:latin typeface="Arial" charset="0"/>
              </a:rPr>
              <a:t> Development (UNESCO World DESD </a:t>
            </a:r>
            <a:r>
              <a:rPr lang="de-DE" sz="1800" dirty="0" err="1" smtClean="0">
                <a:latin typeface="Arial" charset="0"/>
              </a:rPr>
              <a:t>project</a:t>
            </a:r>
            <a:r>
              <a:rPr lang="de-DE" sz="1800" dirty="0" smtClean="0">
                <a:latin typeface="Arial" charset="0"/>
              </a:rPr>
              <a:t>)</a:t>
            </a:r>
          </a:p>
          <a:p>
            <a:pPr lvl="1"/>
            <a:r>
              <a:rPr lang="de-DE" sz="1800" dirty="0" err="1" smtClean="0">
                <a:latin typeface="Arial" charset="0"/>
              </a:rPr>
              <a:t>Linguistic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heterogeneity</a:t>
            </a:r>
            <a:r>
              <a:rPr lang="de-DE" sz="1800" dirty="0" smtClean="0">
                <a:latin typeface="Arial" charset="0"/>
              </a:rPr>
              <a:t> in </a:t>
            </a:r>
            <a:r>
              <a:rPr lang="de-DE" sz="1800" dirty="0" err="1" smtClean="0">
                <a:latin typeface="Arial" charset="0"/>
              </a:rPr>
              <a:t>science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teaching</a:t>
            </a:r>
            <a:endParaRPr lang="de-DE" sz="1800" dirty="0" smtClean="0">
              <a:latin typeface="Arial" charset="0"/>
            </a:endParaRPr>
          </a:p>
          <a:p>
            <a:pPr lvl="1"/>
            <a:r>
              <a:rPr lang="de-DE" sz="1800" dirty="0" err="1" smtClean="0">
                <a:latin typeface="Arial" charset="0"/>
              </a:rPr>
              <a:t>Interdisciplinary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science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education</a:t>
            </a:r>
            <a:r>
              <a:rPr lang="de-DE" sz="1800" dirty="0" smtClean="0">
                <a:latin typeface="Arial" charset="0"/>
              </a:rPr>
              <a:t> in PROFILES-Bremen (FP7)</a:t>
            </a:r>
          </a:p>
          <a:p>
            <a:r>
              <a:rPr lang="de-DE" sz="2200" dirty="0" err="1" smtClean="0">
                <a:latin typeface="Arial" charset="0"/>
              </a:rPr>
              <a:t>One</a:t>
            </a:r>
            <a:r>
              <a:rPr lang="de-DE" sz="2200" dirty="0" smtClean="0">
                <a:latin typeface="Arial" charset="0"/>
              </a:rPr>
              <a:t> of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groups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works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now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for</a:t>
            </a:r>
            <a:r>
              <a:rPr lang="de-DE" sz="2200" dirty="0" smtClean="0">
                <a:latin typeface="Arial" charset="0"/>
              </a:rPr>
              <a:t> ~20 </a:t>
            </a:r>
            <a:r>
              <a:rPr lang="de-DE" sz="2200" dirty="0" err="1" smtClean="0">
                <a:latin typeface="Arial" charset="0"/>
              </a:rPr>
              <a:t>years</a:t>
            </a:r>
            <a:r>
              <a:rPr lang="de-DE" sz="2200" dirty="0" smtClean="0">
                <a:latin typeface="Arial" charset="0"/>
              </a:rPr>
              <a:t>.</a:t>
            </a:r>
          </a:p>
        </p:txBody>
      </p:sp>
      <p:sp>
        <p:nvSpPr>
          <p:cNvPr id="4" name="Rechteck 3"/>
          <p:cNvSpPr/>
          <p:nvPr/>
        </p:nvSpPr>
        <p:spPr>
          <a:xfrm>
            <a:off x="4806280" y="6104329"/>
            <a:ext cx="430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smtClean="0">
                <a:ea typeface="ＭＳ Ｐゴシック" pitchFamily="34" charset="-128"/>
              </a:rPr>
              <a:t>(e.g. </a:t>
            </a:r>
            <a:r>
              <a:rPr lang="de-DE" sz="1200" dirty="0" smtClean="0"/>
              <a:t>Eilks &amp; Ralle, 2002; Eilks, 2003</a:t>
            </a:r>
            <a:r>
              <a:rPr lang="de-DE" sz="1200" dirty="0" smtClean="0">
                <a:ea typeface="ＭＳ Ｐゴシック" pitchFamily="34" charset="-128"/>
              </a:rPr>
              <a:t>)</a:t>
            </a:r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655762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25000"/>
              </a:spcAft>
            </a:pP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Reflecting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on 20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years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research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br>
              <a:rPr lang="de-DE" sz="3600" b="1" dirty="0" smtClean="0">
                <a:ea typeface="ＭＳ Ｐゴシック" pitchFamily="34" charset="-128"/>
                <a:cs typeface="Arial" charset="0"/>
              </a:rPr>
            </a:b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by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/ on PAR in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science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education</a:t>
            </a:r>
            <a:endParaRPr lang="de-DE" sz="3600" b="1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686800" cy="1143000"/>
          </a:xfrm>
        </p:spPr>
        <p:txBody>
          <a:bodyPr/>
          <a:lstStyle/>
          <a:p>
            <a:r>
              <a:rPr lang="en-GB" sz="2800" b="1" dirty="0">
                <a:solidFill>
                  <a:srgbClr val="990000"/>
                </a:solidFill>
                <a:latin typeface="Arial" charset="0"/>
              </a:rPr>
              <a:t>Data on the teachers reflection about </a:t>
            </a:r>
            <a:br>
              <a:rPr lang="en-GB" sz="2800" b="1" dirty="0">
                <a:solidFill>
                  <a:srgbClr val="990000"/>
                </a:solidFill>
                <a:latin typeface="Arial" charset="0"/>
              </a:rPr>
            </a:br>
            <a:r>
              <a:rPr lang="en-GB" sz="2800" b="1" dirty="0">
                <a:solidFill>
                  <a:srgbClr val="990000"/>
                </a:solidFill>
                <a:latin typeface="Arial" charset="0"/>
              </a:rPr>
              <a:t>their role and professional development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270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534400" cy="3124200"/>
          </a:xfrm>
          <a:noFill/>
          <a:ln/>
        </p:spPr>
        <p:txBody>
          <a:bodyPr/>
          <a:lstStyle/>
          <a:p>
            <a:r>
              <a:rPr lang="en-GB" sz="2200" dirty="0">
                <a:latin typeface="Arial" charset="0"/>
              </a:rPr>
              <a:t>Open questionnaires each </a:t>
            </a:r>
            <a:r>
              <a:rPr lang="en-GB" sz="2200" dirty="0" smtClean="0">
                <a:latin typeface="Arial" charset="0"/>
              </a:rPr>
              <a:t>summer, on teachers reflection of the process and its outputs.</a:t>
            </a:r>
            <a:endParaRPr lang="en-GB" sz="2200" dirty="0">
              <a:latin typeface="Arial" charset="0"/>
            </a:endParaRPr>
          </a:p>
          <a:p>
            <a:r>
              <a:rPr lang="en-GB" sz="2200" dirty="0">
                <a:latin typeface="Arial" charset="0"/>
              </a:rPr>
              <a:t>Group discussions </a:t>
            </a:r>
            <a:r>
              <a:rPr lang="en-GB" sz="2200" dirty="0" smtClean="0">
                <a:latin typeface="Arial" charset="0"/>
              </a:rPr>
              <a:t>inspired by the </a:t>
            </a:r>
            <a:r>
              <a:rPr lang="en-GB" sz="2200" dirty="0">
                <a:latin typeface="Arial" charset="0"/>
              </a:rPr>
              <a:t>questionnaire </a:t>
            </a:r>
            <a:r>
              <a:rPr lang="en-GB" sz="2200" dirty="0" smtClean="0">
                <a:latin typeface="Arial" charset="0"/>
              </a:rPr>
              <a:t>(45-60 </a:t>
            </a:r>
            <a:r>
              <a:rPr lang="en-GB" sz="2200" dirty="0">
                <a:latin typeface="Arial" charset="0"/>
              </a:rPr>
              <a:t>min.), audio taped and transcribed </a:t>
            </a:r>
          </a:p>
          <a:p>
            <a:r>
              <a:rPr lang="en-GB" sz="2200" dirty="0" smtClean="0">
                <a:latin typeface="Arial" charset="0"/>
              </a:rPr>
              <a:t>Data analysed by a Qualitative Content Analysis</a:t>
            </a:r>
            <a:endParaRPr lang="en-GB" sz="2200" dirty="0">
              <a:latin typeface="Arial" charset="0"/>
            </a:endParaRPr>
          </a:p>
          <a:p>
            <a:r>
              <a:rPr lang="en-GB" sz="2200" dirty="0">
                <a:latin typeface="Arial" charset="0"/>
              </a:rPr>
              <a:t>Data collection from June 2000 and to June </a:t>
            </a:r>
            <a:r>
              <a:rPr lang="en-GB" sz="2200" dirty="0" smtClean="0">
                <a:latin typeface="Arial" charset="0"/>
              </a:rPr>
              <a:t>2006 analysed; saturation of data after year 4/5.</a:t>
            </a:r>
            <a:endParaRPr lang="en-GB" sz="2200" dirty="0">
              <a:latin typeface="Arial" charset="0"/>
            </a:endParaRPr>
          </a:p>
          <a:p>
            <a:endParaRPr lang="de-DE" sz="2200" dirty="0">
              <a:latin typeface="Arial" charset="0"/>
            </a:endParaRPr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288925" y="2097088"/>
            <a:ext cx="3629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Arial" charset="0"/>
              </a:rPr>
              <a:t>Collection and evaluation</a:t>
            </a:r>
            <a:endParaRPr lang="en-GB" sz="2400" dirty="0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683568" y="6034088"/>
            <a:ext cx="8460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de-DE" sz="1200" b="0" dirty="0">
                <a:latin typeface="Arial" charset="0"/>
              </a:rPr>
              <a:t>(</a:t>
            </a:r>
            <a:r>
              <a:rPr lang="de-DE" sz="1200" b="0" dirty="0" smtClean="0">
                <a:latin typeface="Arial" charset="0"/>
              </a:rPr>
              <a:t>Eilks</a:t>
            </a:r>
            <a:r>
              <a:rPr lang="de-DE" sz="1200" b="0" i="1" dirty="0" smtClean="0">
                <a:latin typeface="Arial" charset="0"/>
              </a:rPr>
              <a:t> </a:t>
            </a:r>
            <a:r>
              <a:rPr lang="de-DE" sz="1200" b="0" dirty="0">
                <a:latin typeface="Arial" charset="0"/>
              </a:rPr>
              <a:t>2003; Eilks &amp; Markic </a:t>
            </a:r>
            <a:r>
              <a:rPr lang="de-DE" sz="1200" b="0" dirty="0" smtClean="0">
                <a:latin typeface="Arial" charset="0"/>
              </a:rPr>
              <a:t>2011; Mamlok-Naaman &amp; Eilks, 2011)</a:t>
            </a:r>
            <a:endParaRPr lang="de-DE" sz="1200" b="0" dirty="0"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624"/>
            <a:ext cx="858768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990000"/>
                </a:solidFill>
                <a:latin typeface="Arial" charset="0"/>
              </a:rPr>
              <a:t>Teachers</a:t>
            </a:r>
            <a:r>
              <a:rPr lang="en-GB" sz="3200" b="1" dirty="0" smtClean="0">
                <a:solidFill>
                  <a:srgbClr val="990000"/>
                </a:solidFill>
                <a:latin typeface="Arial" charset="0"/>
              </a:rPr>
              <a:t>’ view: Process</a:t>
            </a:r>
            <a:endParaRPr lang="de-DE" sz="3200" dirty="0">
              <a:solidFill>
                <a:srgbClr val="990000"/>
              </a:solidFill>
            </a:endParaRP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2438400" y="1136824"/>
            <a:ext cx="59554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Applying pre-structured teaching modules </a:t>
            </a:r>
          </a:p>
          <a:p>
            <a:r>
              <a:rPr lang="en-GB" sz="2400">
                <a:latin typeface="Arial" charset="0"/>
              </a:rPr>
              <a:t>as basis for evaluation</a:t>
            </a: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2438400" y="2508424"/>
            <a:ext cx="5836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Helping to develop teaching modules that</a:t>
            </a:r>
          </a:p>
          <a:p>
            <a:r>
              <a:rPr lang="en-GB" sz="2400">
                <a:latin typeface="Arial" charset="0"/>
              </a:rPr>
              <a:t>fit the needs and restrictions of practice</a:t>
            </a: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2438400" y="4032424"/>
            <a:ext cx="54425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Being an active part in all steps of the </a:t>
            </a:r>
          </a:p>
          <a:p>
            <a:r>
              <a:rPr lang="en-GB" sz="2400">
                <a:latin typeface="Arial" charset="0"/>
              </a:rPr>
              <a:t>development of new teaching modules</a:t>
            </a:r>
          </a:p>
        </p:txBody>
      </p:sp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181346" y="2524299"/>
            <a:ext cx="2188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Change in the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first year</a:t>
            </a:r>
            <a:endParaRPr lang="de-DE" sz="2400" dirty="0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475133" y="4046712"/>
            <a:ext cx="16754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Change in </a:t>
            </a:r>
          </a:p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year 2/3</a:t>
            </a:r>
            <a:endParaRPr lang="de-DE" sz="2400"/>
          </a:p>
        </p:txBody>
      </p:sp>
      <p:sp>
        <p:nvSpPr>
          <p:cNvPr id="280588" name="AutoShape 12"/>
          <p:cNvSpPr>
            <a:spLocks noChangeArrowheads="1"/>
          </p:cNvSpPr>
          <p:nvPr/>
        </p:nvSpPr>
        <p:spPr bwMode="auto">
          <a:xfrm>
            <a:off x="4724400" y="1975024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9" name="AutoShape 13"/>
          <p:cNvSpPr>
            <a:spLocks noChangeArrowheads="1"/>
          </p:cNvSpPr>
          <p:nvPr/>
        </p:nvSpPr>
        <p:spPr bwMode="auto">
          <a:xfrm>
            <a:off x="4724400" y="3422824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357084" y="908224"/>
            <a:ext cx="17940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Expectation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in the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beginning</a:t>
            </a:r>
            <a:endParaRPr lang="de-DE" sz="2400" dirty="0"/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0594" name="Text Box 18"/>
          <p:cNvSpPr txBox="1">
            <a:spLocks noChangeArrowheads="1"/>
          </p:cNvSpPr>
          <p:nvPr/>
        </p:nvSpPr>
        <p:spPr bwMode="auto">
          <a:xfrm>
            <a:off x="2443163" y="5228605"/>
            <a:ext cx="5732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Arial" charset="0"/>
              </a:rPr>
              <a:t>Initiating changes, working self-standing </a:t>
            </a:r>
          </a:p>
          <a:p>
            <a:r>
              <a:rPr lang="en-GB" sz="2400" dirty="0">
                <a:latin typeface="Arial" charset="0"/>
              </a:rPr>
              <a:t>within the group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572963" y="5502449"/>
            <a:ext cx="1470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Role now</a:t>
            </a:r>
            <a:endParaRPr lang="de-DE" sz="2400"/>
          </a:p>
        </p:txBody>
      </p:sp>
      <p:sp>
        <p:nvSpPr>
          <p:cNvPr id="280596" name="AutoShape 20"/>
          <p:cNvSpPr>
            <a:spLocks noChangeArrowheads="1"/>
          </p:cNvSpPr>
          <p:nvPr/>
        </p:nvSpPr>
        <p:spPr bwMode="auto">
          <a:xfrm>
            <a:off x="4729163" y="4876974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utoUpdateAnimBg="0"/>
      <p:bldP spid="280582" grpId="0" autoUpdateAnimBg="0"/>
      <p:bldP spid="280583" grpId="0" autoUpdateAnimBg="0"/>
      <p:bldP spid="280585" grpId="0" autoUpdateAnimBg="0"/>
      <p:bldP spid="280586" grpId="0" autoUpdateAnimBg="0"/>
      <p:bldP spid="280588" grpId="0" animBg="1"/>
      <p:bldP spid="280589" grpId="0" animBg="1"/>
      <p:bldP spid="280584" grpId="0" autoUpdateAnimBg="0"/>
      <p:bldP spid="280594" grpId="0" autoUpdateAnimBg="0"/>
      <p:bldP spid="280595" grpId="0" autoUpdateAnimBg="0"/>
      <p:bldP spid="2805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6672"/>
            <a:ext cx="88392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990000"/>
                </a:solidFill>
                <a:latin typeface="Arial" charset="0"/>
              </a:rPr>
              <a:t>Teachers’ view: </a:t>
            </a:r>
            <a:r>
              <a:rPr lang="en-GB" sz="3200" b="1" dirty="0" smtClean="0">
                <a:solidFill>
                  <a:srgbClr val="990000"/>
                </a:solidFill>
                <a:latin typeface="Arial" charset="0"/>
              </a:rPr>
              <a:t>Process</a:t>
            </a:r>
            <a:endParaRPr lang="de-DE" sz="3200" dirty="0">
              <a:solidFill>
                <a:srgbClr val="990000"/>
              </a:solidFill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1508125" y="2803947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726665" y="1699047"/>
            <a:ext cx="78652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b="0" i="1" dirty="0">
                <a:latin typeface="Arial" charset="0"/>
              </a:rPr>
              <a:t>” ... from a teacher, who wanted to be in-service trained, </a:t>
            </a:r>
          </a:p>
          <a:p>
            <a:pPr algn="ctr"/>
            <a:r>
              <a:rPr lang="en-GB" sz="2400" b="0" i="1" dirty="0">
                <a:latin typeface="Arial" charset="0"/>
              </a:rPr>
              <a:t>towards a colleague and convinced promoter of the </a:t>
            </a:r>
          </a:p>
          <a:p>
            <a:pPr algn="ctr"/>
            <a:r>
              <a:rPr lang="en-GB" sz="2400" b="0" i="1" dirty="0">
                <a:latin typeface="Arial" charset="0"/>
              </a:rPr>
              <a:t>new concept.” </a:t>
            </a:r>
          </a:p>
          <a:p>
            <a:pPr algn="ctr"/>
            <a:endParaRPr lang="en-GB" sz="2400" b="0" i="1" dirty="0">
              <a:latin typeface="Arial" charset="0"/>
            </a:endParaRPr>
          </a:p>
          <a:p>
            <a:pPr algn="ctr"/>
            <a:r>
              <a:rPr lang="en-GB" sz="2400" b="0" dirty="0">
                <a:latin typeface="Arial" charset="0"/>
              </a:rPr>
              <a:t>or</a:t>
            </a:r>
            <a:r>
              <a:rPr lang="en-GB" sz="2400" b="0" i="1" dirty="0">
                <a:latin typeface="Arial" charset="0"/>
              </a:rPr>
              <a:t> </a:t>
            </a:r>
          </a:p>
          <a:p>
            <a:pPr algn="ctr"/>
            <a:endParaRPr lang="en-GB" sz="2400" b="0" i="1" dirty="0">
              <a:latin typeface="Arial" charset="0"/>
            </a:endParaRPr>
          </a:p>
          <a:p>
            <a:pPr algn="ctr"/>
            <a:r>
              <a:rPr lang="en-GB" sz="2400" b="0" i="1" dirty="0">
                <a:latin typeface="Arial" charset="0"/>
              </a:rPr>
              <a:t>” ... from a receiver within a group to an activist”.</a:t>
            </a:r>
          </a:p>
          <a:p>
            <a:pPr algn="ctr"/>
            <a:endParaRPr lang="de-DE" sz="2400" i="1" dirty="0">
              <a:latin typeface="Arial" charset="0"/>
            </a:endParaRPr>
          </a:p>
        </p:txBody>
      </p:sp>
      <p:sp>
        <p:nvSpPr>
          <p:cNvPr id="2867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90575" y="4724822"/>
            <a:ext cx="8029575" cy="151130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2400" dirty="0">
                <a:latin typeface="Arial" charset="0"/>
                <a:cs typeface="Arial" charset="0"/>
              </a:rPr>
              <a:t>Teachers feel themselves to “</a:t>
            </a:r>
            <a:r>
              <a:rPr lang="en-GB" sz="2400" i="1" dirty="0">
                <a:latin typeface="Arial" charset="0"/>
                <a:cs typeface="Arial" charset="0"/>
              </a:rPr>
              <a:t>become more aware about the needs of change but also to become more open for alternative teaching</a:t>
            </a:r>
            <a:r>
              <a:rPr lang="en-GB" sz="2400" dirty="0">
                <a:latin typeface="Arial" charset="0"/>
                <a:cs typeface="Arial" charset="0"/>
              </a:rPr>
              <a:t>.” </a:t>
            </a:r>
          </a:p>
          <a:p>
            <a:endParaRPr lang="de-DE" sz="2400" dirty="0">
              <a:latin typeface="Arial" charset="0"/>
              <a:cs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7301"/>
            <a:ext cx="88392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990000"/>
                </a:solidFill>
                <a:latin typeface="Arial" charset="0"/>
              </a:rPr>
              <a:t>Teachers’ view: </a:t>
            </a:r>
            <a:r>
              <a:rPr lang="en-GB" sz="3200" b="1" dirty="0" smtClean="0">
                <a:solidFill>
                  <a:srgbClr val="990000"/>
                </a:solidFill>
                <a:latin typeface="Arial" charset="0"/>
              </a:rPr>
              <a:t>Practice</a:t>
            </a:r>
            <a:endParaRPr lang="de-DE" sz="3200" dirty="0">
              <a:solidFill>
                <a:srgbClr val="990000"/>
              </a:solidFill>
            </a:endParaRPr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2438400" y="1242526"/>
            <a:ext cx="5562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Careful retention against new didactical</a:t>
            </a:r>
          </a:p>
          <a:p>
            <a:r>
              <a:rPr lang="en-GB" sz="2400">
                <a:latin typeface="Arial" charset="0"/>
              </a:rPr>
              <a:t>structures and methods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2438400" y="2614126"/>
            <a:ext cx="6345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Growth of acceptance for the need of change</a:t>
            </a:r>
          </a:p>
          <a:p>
            <a:r>
              <a:rPr lang="en-GB" sz="2400">
                <a:latin typeface="Arial" charset="0"/>
              </a:rPr>
              <a:t>Familiarisation with the new concepts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2438400" y="4138126"/>
            <a:ext cx="5594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Arial" charset="0"/>
              </a:rPr>
              <a:t>Ownership of the commonly developed </a:t>
            </a:r>
            <a:br>
              <a:rPr lang="en-GB" sz="2400">
                <a:latin typeface="Arial" charset="0"/>
              </a:rPr>
            </a:br>
            <a:r>
              <a:rPr lang="en-GB" sz="2400">
                <a:latin typeface="Arial" charset="0"/>
              </a:rPr>
              <a:t>(“own”) concepts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181346" y="2630001"/>
            <a:ext cx="2188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Change in the </a:t>
            </a:r>
          </a:p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first year</a:t>
            </a:r>
            <a:endParaRPr lang="de-DE" sz="2400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483070" y="4154001"/>
            <a:ext cx="16754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Change in </a:t>
            </a:r>
          </a:p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year 2/3</a:t>
            </a:r>
            <a:endParaRPr lang="de-DE" sz="2400"/>
          </a:p>
        </p:txBody>
      </p:sp>
      <p:sp>
        <p:nvSpPr>
          <p:cNvPr id="285704" name="AutoShape 8"/>
          <p:cNvSpPr>
            <a:spLocks noChangeArrowheads="1"/>
          </p:cNvSpPr>
          <p:nvPr/>
        </p:nvSpPr>
        <p:spPr bwMode="auto">
          <a:xfrm>
            <a:off x="4724400" y="2080726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05" name="AutoShape 9"/>
          <p:cNvSpPr>
            <a:spLocks noChangeArrowheads="1"/>
          </p:cNvSpPr>
          <p:nvPr/>
        </p:nvSpPr>
        <p:spPr bwMode="auto">
          <a:xfrm>
            <a:off x="4724400" y="3528526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211997" y="1013926"/>
            <a:ext cx="2087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Consideration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in the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Arial" charset="0"/>
              </a:rPr>
              <a:t>beginning</a:t>
            </a:r>
            <a:endParaRPr lang="de-DE" sz="2400" dirty="0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2443163" y="5334307"/>
            <a:ext cx="6210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Arial" charset="0"/>
              </a:rPr>
              <a:t>Promoting and implementing the ideas, e.g.,</a:t>
            </a:r>
          </a:p>
          <a:p>
            <a:r>
              <a:rPr lang="en-GB" sz="2400" dirty="0">
                <a:latin typeface="Arial" charset="0"/>
              </a:rPr>
              <a:t>school book writing, syllabus commission</a:t>
            </a: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572963" y="5608151"/>
            <a:ext cx="1470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FF0000"/>
                </a:solidFill>
                <a:latin typeface="Arial" charset="0"/>
              </a:rPr>
              <a:t>Role now</a:t>
            </a:r>
            <a:endParaRPr lang="de-DE" sz="2400"/>
          </a:p>
        </p:txBody>
      </p:sp>
      <p:sp>
        <p:nvSpPr>
          <p:cNvPr id="285710" name="AutoShape 14"/>
          <p:cNvSpPr>
            <a:spLocks noChangeArrowheads="1"/>
          </p:cNvSpPr>
          <p:nvPr/>
        </p:nvSpPr>
        <p:spPr bwMode="auto">
          <a:xfrm>
            <a:off x="4729163" y="4902259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autoUpdateAnimBg="0"/>
      <p:bldP spid="285700" grpId="0" autoUpdateAnimBg="0"/>
      <p:bldP spid="285701" grpId="0" autoUpdateAnimBg="0"/>
      <p:bldP spid="285702" grpId="0" autoUpdateAnimBg="0"/>
      <p:bldP spid="285703" grpId="0" autoUpdateAnimBg="0"/>
      <p:bldP spid="285704" grpId="0" animBg="1"/>
      <p:bldP spid="285705" grpId="0" animBg="1"/>
      <p:bldP spid="285706" grpId="0" autoUpdateAnimBg="0"/>
      <p:bldP spid="285708" grpId="0" autoUpdateAnimBg="0"/>
      <p:bldP spid="285709" grpId="0" autoUpdateAnimBg="0"/>
      <p:bldP spid="2857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3820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990000"/>
                </a:solidFill>
                <a:latin typeface="Arial" charset="0"/>
              </a:rPr>
              <a:t>Teachers’ view: Practice</a:t>
            </a:r>
            <a:endParaRPr lang="de-DE" sz="3200" dirty="0">
              <a:solidFill>
                <a:srgbClr val="990000"/>
              </a:solidFill>
            </a:endParaRPr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508125" y="273340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559883" y="1125265"/>
            <a:ext cx="81147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”</a:t>
            </a:r>
            <a:r>
              <a:rPr lang="en-GB" sz="2400" i="1" dirty="0" smtClean="0"/>
              <a:t>A conviction to change one's own practice only </a:t>
            </a:r>
          </a:p>
          <a:p>
            <a:pPr algn="ctr"/>
            <a:r>
              <a:rPr lang="en-GB" sz="2400" i="1" dirty="0" smtClean="0"/>
              <a:t>will take place among teachers if based </a:t>
            </a:r>
          </a:p>
          <a:p>
            <a:pPr algn="ctr"/>
            <a:r>
              <a:rPr lang="en-GB" sz="2400" i="1" dirty="0" smtClean="0"/>
              <a:t>on one's own experiences</a:t>
            </a:r>
            <a:r>
              <a:rPr lang="en-GB" sz="2400" dirty="0" smtClean="0"/>
              <a:t>". </a:t>
            </a:r>
            <a:endParaRPr lang="en-GB" sz="2400" i="1" dirty="0" smtClean="0"/>
          </a:p>
          <a:p>
            <a:pPr algn="ctr"/>
            <a:endParaRPr lang="en-GB" sz="2400" b="0" dirty="0" smtClean="0">
              <a:latin typeface="Arial" charset="0"/>
            </a:endParaRPr>
          </a:p>
          <a:p>
            <a:pPr algn="ctr"/>
            <a:r>
              <a:rPr lang="en-GB" sz="2400" b="0" dirty="0" smtClean="0">
                <a:latin typeface="Arial" charset="0"/>
              </a:rPr>
              <a:t>“... </a:t>
            </a:r>
            <a:r>
              <a:rPr lang="en-GB" sz="2400" b="0" i="1" dirty="0">
                <a:latin typeface="Arial" charset="0"/>
              </a:rPr>
              <a:t>becoming more reflective and </a:t>
            </a:r>
          </a:p>
          <a:p>
            <a:pPr algn="ctr"/>
            <a:r>
              <a:rPr lang="en-GB" sz="2400" b="0" i="1" dirty="0">
                <a:latin typeface="Arial" charset="0"/>
              </a:rPr>
              <a:t>critical concerning one's own previous practice</a:t>
            </a:r>
            <a:r>
              <a:rPr lang="en-GB" sz="2400" b="0" dirty="0">
                <a:latin typeface="Arial" charset="0"/>
              </a:rPr>
              <a:t>".</a:t>
            </a:r>
          </a:p>
          <a:p>
            <a:pPr algn="ctr"/>
            <a:endParaRPr lang="en-GB" sz="2400" b="0" dirty="0">
              <a:latin typeface="Arial" charset="0"/>
            </a:endParaRPr>
          </a:p>
          <a:p>
            <a:pPr algn="ctr"/>
            <a:r>
              <a:rPr lang="en-GB" sz="2400" b="0" dirty="0">
                <a:latin typeface="Arial" charset="0"/>
                <a:cs typeface="Arial" charset="0"/>
              </a:rPr>
              <a:t>teachers look on publications in teachers </a:t>
            </a:r>
          </a:p>
          <a:p>
            <a:pPr algn="ctr"/>
            <a:r>
              <a:rPr lang="en-GB" sz="2400" b="0" dirty="0">
                <a:latin typeface="Arial" charset="0"/>
                <a:cs typeface="Arial" charset="0"/>
              </a:rPr>
              <a:t>journals now </a:t>
            </a:r>
            <a:r>
              <a:rPr lang="en-GB" sz="2400" b="0" i="1" dirty="0">
                <a:latin typeface="Arial" charset="0"/>
                <a:cs typeface="Arial" charset="0"/>
              </a:rPr>
              <a:t>“with another view”.</a:t>
            </a:r>
          </a:p>
          <a:p>
            <a:pPr algn="ctr"/>
            <a:endParaRPr lang="en-GB" sz="2400" b="0" i="1" dirty="0">
              <a:latin typeface="Arial" charset="0"/>
              <a:cs typeface="Arial" charset="0"/>
            </a:endParaRPr>
          </a:p>
          <a:p>
            <a:pPr algn="ctr"/>
            <a:r>
              <a:rPr lang="en-GB" sz="2400" b="0" dirty="0">
                <a:latin typeface="Arial" charset="0"/>
                <a:cs typeface="Arial" charset="0"/>
              </a:rPr>
              <a:t>teachers pointed out to have learned about </a:t>
            </a:r>
          </a:p>
          <a:p>
            <a:pPr algn="ctr"/>
            <a:r>
              <a:rPr lang="en-GB" sz="2400" b="0" dirty="0">
                <a:latin typeface="Arial" charset="0"/>
                <a:cs typeface="Arial" charset="0"/>
              </a:rPr>
              <a:t>"</a:t>
            </a:r>
            <a:r>
              <a:rPr lang="en-GB" sz="2400" b="0" i="1" dirty="0">
                <a:latin typeface="Arial" charset="0"/>
                <a:cs typeface="Arial" charset="0"/>
              </a:rPr>
              <a:t>own [teachers’]</a:t>
            </a:r>
            <a:r>
              <a:rPr lang="en-GB" sz="2400" b="0" dirty="0">
                <a:latin typeface="Arial" charset="0"/>
                <a:cs typeface="Arial" charset="0"/>
              </a:rPr>
              <a:t> </a:t>
            </a:r>
            <a:r>
              <a:rPr lang="en-GB" sz="2400" b="0" i="1" dirty="0">
                <a:latin typeface="Arial" charset="0"/>
                <a:cs typeface="Arial" charset="0"/>
              </a:rPr>
              <a:t>misconceptions about students' learning</a:t>
            </a:r>
            <a:r>
              <a:rPr lang="en-GB" sz="2400" b="0" dirty="0">
                <a:latin typeface="Arial" charset="0"/>
                <a:cs typeface="Arial" charset="0"/>
              </a:rPr>
              <a:t>".</a:t>
            </a:r>
            <a:endParaRPr lang="de-DE" sz="2400" b="0" dirty="0">
              <a:latin typeface="Arial" charset="0"/>
              <a:cs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496300" cy="1143000"/>
          </a:xfrm>
        </p:spPr>
        <p:txBody>
          <a:bodyPr/>
          <a:lstStyle/>
          <a:p>
            <a:r>
              <a:rPr lang="de-DE" sz="2800" b="1" dirty="0" err="1">
                <a:solidFill>
                  <a:srgbClr val="990000"/>
                </a:solidFill>
                <a:latin typeface="Arial" charset="0"/>
              </a:rPr>
              <a:t>Grundy‘s</a:t>
            </a:r>
            <a:r>
              <a:rPr lang="de-DE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>
                <a:solidFill>
                  <a:srgbClr val="990000"/>
                </a:solidFill>
                <a:latin typeface="Arial" charset="0"/>
              </a:rPr>
              <a:t>three</a:t>
            </a:r>
            <a:r>
              <a:rPr lang="de-DE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>
                <a:solidFill>
                  <a:srgbClr val="990000"/>
                </a:solidFill>
                <a:latin typeface="Arial" charset="0"/>
              </a:rPr>
              <a:t>modes</a:t>
            </a:r>
            <a:r>
              <a:rPr lang="de-DE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>
                <a:solidFill>
                  <a:srgbClr val="990000"/>
                </a:solidFill>
                <a:latin typeface="Arial" charset="0"/>
              </a:rPr>
              <a:t>of</a:t>
            </a:r>
            <a:r>
              <a:rPr lang="de-DE" sz="28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AR</a:t>
            </a:r>
            <a:endParaRPr lang="de-DE" sz="2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619250" y="5949280"/>
            <a:ext cx="7524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200" b="0" dirty="0" smtClean="0">
                <a:latin typeface="Arial" charset="0"/>
              </a:rPr>
              <a:t>(</a:t>
            </a:r>
            <a:r>
              <a:rPr lang="de-DE" sz="1200" b="0" dirty="0" err="1" smtClean="0">
                <a:latin typeface="Arial" charset="0"/>
              </a:rPr>
              <a:t>from</a:t>
            </a:r>
            <a:r>
              <a:rPr lang="de-DE" sz="1200" b="0" dirty="0" smtClean="0">
                <a:latin typeface="Arial" charset="0"/>
              </a:rPr>
              <a:t> </a:t>
            </a:r>
            <a:r>
              <a:rPr lang="de-DE" sz="1200" b="0" dirty="0" err="1">
                <a:latin typeface="Arial" charset="0"/>
              </a:rPr>
              <a:t>Grundy</a:t>
            </a:r>
            <a:r>
              <a:rPr lang="de-DE" sz="1200" b="0" dirty="0">
                <a:latin typeface="Arial" charset="0"/>
              </a:rPr>
              <a:t>, in </a:t>
            </a:r>
            <a:r>
              <a:rPr lang="de-DE" sz="1200" b="0" dirty="0" err="1">
                <a:latin typeface="Arial" charset="0"/>
              </a:rPr>
              <a:t>Kemmis</a:t>
            </a:r>
            <a:r>
              <a:rPr lang="de-DE" sz="1200" b="0" dirty="0">
                <a:latin typeface="Arial" charset="0"/>
              </a:rPr>
              <a:t>/</a:t>
            </a:r>
            <a:r>
              <a:rPr lang="de-DE" sz="1200" b="0" dirty="0" err="1">
                <a:latin typeface="Arial" charset="0"/>
              </a:rPr>
              <a:t>McTaggert</a:t>
            </a:r>
            <a:r>
              <a:rPr lang="de-DE" sz="1200" b="0" dirty="0">
                <a:latin typeface="Arial" charset="0"/>
              </a:rPr>
              <a:t> </a:t>
            </a:r>
            <a:r>
              <a:rPr lang="de-DE" sz="1200" b="0" dirty="0" smtClean="0">
                <a:latin typeface="Arial" charset="0"/>
              </a:rPr>
              <a:t>1988)</a:t>
            </a:r>
            <a:endParaRPr lang="de-DE" sz="1200" b="0" dirty="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2663"/>
            <a:ext cx="8228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89888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Re-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interpreting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our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use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of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the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Grundy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model</a:t>
            </a:r>
            <a:endParaRPr lang="de-DE" sz="2800" b="1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619250" y="6034088"/>
            <a:ext cx="7524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200" b="0" dirty="0">
                <a:latin typeface="Arial" charset="0"/>
              </a:rPr>
              <a:t>(Eilks &amp; Markic </a:t>
            </a:r>
            <a:r>
              <a:rPr lang="de-DE" sz="1200" b="0" dirty="0" smtClean="0">
                <a:latin typeface="Arial" charset="0"/>
              </a:rPr>
              <a:t>2011</a:t>
            </a:r>
            <a:r>
              <a:rPr lang="de-DE" sz="1200" b="0" i="1" dirty="0" smtClean="0">
                <a:latin typeface="Arial" charset="0"/>
              </a:rPr>
              <a:t>; </a:t>
            </a:r>
            <a:r>
              <a:rPr lang="de-DE" sz="1200" b="0" dirty="0" smtClean="0">
                <a:latin typeface="Arial" charset="0"/>
              </a:rPr>
              <a:t>Mamlok-Naaman &amp; Eilks</a:t>
            </a:r>
            <a:r>
              <a:rPr lang="de-DE" sz="1200" b="0" i="1" dirty="0" smtClean="0">
                <a:latin typeface="Arial" charset="0"/>
              </a:rPr>
              <a:t>, </a:t>
            </a:r>
            <a:r>
              <a:rPr lang="de-DE" sz="1200" b="0" dirty="0" smtClean="0">
                <a:latin typeface="Arial" charset="0"/>
              </a:rPr>
              <a:t>2011)</a:t>
            </a:r>
            <a:endParaRPr lang="de-DE" sz="1200" b="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230" y="2276872"/>
            <a:ext cx="8251226" cy="3240360"/>
          </a:xfrm>
          <a:prstGeom prst="rect">
            <a:avLst/>
          </a:prstGeom>
          <a:blipFill dpi="0" rotWithShape="0">
            <a:blip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04461" y="1341783"/>
            <a:ext cx="7904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This project has been funded with support from the European Commission. </a:t>
            </a:r>
            <a:endParaRPr lang="en-US" sz="1800" i="1" dirty="0" smtClean="0"/>
          </a:p>
          <a:p>
            <a:r>
              <a:rPr lang="en-US" sz="1800" i="1" smtClean="0"/>
              <a:t>This </a:t>
            </a:r>
            <a:r>
              <a:rPr lang="en-US" sz="1800" i="1"/>
              <a:t>publication [communication] reflects </a:t>
            </a:r>
            <a:r>
              <a:rPr lang="en-US" sz="1800" i="1" dirty="0"/>
              <a:t>the views only of the author, </a:t>
            </a:r>
            <a:endParaRPr lang="en-US" sz="1800" i="1" dirty="0" smtClean="0"/>
          </a:p>
          <a:p>
            <a:r>
              <a:rPr lang="en-US" sz="1800" i="1" dirty="0" smtClean="0"/>
              <a:t>and </a:t>
            </a:r>
            <a:r>
              <a:rPr lang="en-US" sz="1800" i="1" dirty="0"/>
              <a:t>the Commission cannot be held responsible for any use which may be </a:t>
            </a:r>
            <a:endParaRPr lang="en-US" sz="1800" i="1" dirty="0" smtClean="0"/>
          </a:p>
          <a:p>
            <a:r>
              <a:rPr lang="en-US" sz="1800" i="1" dirty="0" smtClean="0"/>
              <a:t>made </a:t>
            </a:r>
            <a:r>
              <a:rPr lang="en-US" sz="1800" i="1" dirty="0"/>
              <a:t>of the information contained therein.</a:t>
            </a:r>
            <a:endParaRPr lang="de-DE" sz="1800" dirty="0"/>
          </a:p>
          <a:p>
            <a:endParaRPr lang="de-DE" sz="1800" dirty="0"/>
          </a:p>
        </p:txBody>
      </p:sp>
      <p:pic>
        <p:nvPicPr>
          <p:cNvPr id="3" name="Picture 2" descr="http://www.erasmus-artist.eu/images/eu_flag_co_funded_pos_-rgb-_right.jpg?crc=394225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88" y="5347252"/>
            <a:ext cx="44406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5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655762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25000"/>
              </a:spcAft>
            </a:pP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Conclusion</a:t>
            </a:r>
            <a:endParaRPr lang="de-DE" sz="3600" b="1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Output in 20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years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229600" cy="3257203"/>
          </a:xfrm>
        </p:spPr>
        <p:txBody>
          <a:bodyPr/>
          <a:lstStyle/>
          <a:p>
            <a:r>
              <a:rPr lang="de-DE" sz="2200" dirty="0" smtClean="0">
                <a:latin typeface="Arial" charset="0"/>
              </a:rPr>
              <a:t>~ 20 </a:t>
            </a:r>
            <a:r>
              <a:rPr lang="de-DE" sz="2200" dirty="0" err="1" smtClean="0">
                <a:latin typeface="Arial" charset="0"/>
              </a:rPr>
              <a:t>secondary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school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textbooks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teacher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guides</a:t>
            </a:r>
            <a:r>
              <a:rPr lang="de-DE" sz="2200" dirty="0" smtClean="0">
                <a:latin typeface="Arial" charset="0"/>
              </a:rPr>
              <a:t> </a:t>
            </a:r>
          </a:p>
          <a:p>
            <a:endParaRPr lang="de-DE" sz="2200" dirty="0" smtClean="0">
              <a:latin typeface="Arial" charset="0"/>
            </a:endParaRPr>
          </a:p>
          <a:p>
            <a:endParaRPr lang="de-DE" sz="2200" dirty="0" smtClean="0">
              <a:latin typeface="Arial" charset="0"/>
            </a:endParaRPr>
          </a:p>
          <a:p>
            <a:endParaRPr lang="de-DE" sz="2200" dirty="0" smtClean="0">
              <a:latin typeface="Arial" charset="0"/>
            </a:endParaRPr>
          </a:p>
          <a:p>
            <a:endParaRPr lang="de-DE" sz="2200" dirty="0" smtClean="0">
              <a:latin typeface="Arial" charset="0"/>
            </a:endParaRPr>
          </a:p>
          <a:p>
            <a:endParaRPr lang="de-DE" sz="2200" dirty="0" smtClean="0">
              <a:latin typeface="Arial" charset="0"/>
            </a:endParaRPr>
          </a:p>
          <a:p>
            <a:endParaRPr lang="de-DE" sz="2200" dirty="0" smtClean="0">
              <a:latin typeface="Arial" charset="0"/>
            </a:endParaRPr>
          </a:p>
          <a:p>
            <a:r>
              <a:rPr lang="de-DE" sz="2200" dirty="0" smtClean="0">
                <a:latin typeface="Arial" charset="0"/>
              </a:rPr>
              <a:t>~ 150 </a:t>
            </a:r>
            <a:r>
              <a:rPr lang="de-DE" sz="2200" dirty="0" err="1" smtClean="0">
                <a:latin typeface="Arial" charset="0"/>
              </a:rPr>
              <a:t>papers</a:t>
            </a:r>
            <a:r>
              <a:rPr lang="de-DE" sz="2200" dirty="0" smtClean="0">
                <a:latin typeface="Arial" charset="0"/>
              </a:rPr>
              <a:t> in </a:t>
            </a:r>
            <a:r>
              <a:rPr lang="de-DE" sz="2200" dirty="0" err="1" smtClean="0">
                <a:latin typeface="Arial" charset="0"/>
              </a:rPr>
              <a:t>science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teachers</a:t>
            </a:r>
            <a:r>
              <a:rPr lang="de-DE" sz="2200" dirty="0" smtClean="0">
                <a:latin typeface="Arial" charset="0"/>
              </a:rPr>
              <a:t>‘ </a:t>
            </a:r>
            <a:r>
              <a:rPr lang="de-DE" sz="2200" dirty="0" err="1" smtClean="0">
                <a:latin typeface="Arial" charset="0"/>
              </a:rPr>
              <a:t>journals</a:t>
            </a:r>
            <a:endParaRPr lang="de-DE" sz="2200" dirty="0" smtClean="0">
              <a:latin typeface="Arial" charset="0"/>
            </a:endParaRPr>
          </a:p>
          <a:p>
            <a:endParaRPr lang="de-DE" sz="2200" dirty="0" smtClean="0">
              <a:latin typeface="Arial" charset="0"/>
            </a:endParaRPr>
          </a:p>
          <a:p>
            <a:r>
              <a:rPr lang="de-DE" sz="2200" dirty="0" smtClean="0">
                <a:latin typeface="Arial" charset="0"/>
              </a:rPr>
              <a:t>~ </a:t>
            </a:r>
            <a:r>
              <a:rPr lang="de-DE" sz="2200" dirty="0">
                <a:latin typeface="Arial" charset="0"/>
              </a:rPr>
              <a:t>5</a:t>
            </a:r>
            <a:r>
              <a:rPr lang="de-DE" sz="2200" dirty="0" smtClean="0">
                <a:latin typeface="Arial" charset="0"/>
              </a:rPr>
              <a:t>0 </a:t>
            </a:r>
            <a:r>
              <a:rPr lang="de-DE" sz="2200" dirty="0" err="1" smtClean="0">
                <a:latin typeface="Arial" charset="0"/>
              </a:rPr>
              <a:t>papers</a:t>
            </a:r>
            <a:r>
              <a:rPr lang="de-DE" sz="2200" dirty="0" smtClean="0">
                <a:latin typeface="Arial" charset="0"/>
              </a:rPr>
              <a:t> in </a:t>
            </a:r>
            <a:r>
              <a:rPr lang="de-DE" sz="2200" dirty="0" err="1" smtClean="0">
                <a:latin typeface="Arial" charset="0"/>
              </a:rPr>
              <a:t>refereed</a:t>
            </a:r>
            <a:r>
              <a:rPr lang="de-DE" sz="2200" dirty="0" smtClean="0">
                <a:latin typeface="Arial" charset="0"/>
              </a:rPr>
              <a:t> international </a:t>
            </a:r>
            <a:r>
              <a:rPr lang="de-DE" sz="2200" dirty="0" err="1" smtClean="0">
                <a:latin typeface="Arial" charset="0"/>
              </a:rPr>
              <a:t>journals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books</a:t>
            </a:r>
            <a:endParaRPr lang="de-DE" sz="2200" dirty="0" smtClean="0">
              <a:latin typeface="Arial" charset="0"/>
            </a:endParaRPr>
          </a:p>
          <a:p>
            <a:endParaRPr lang="de-DE" sz="2200" dirty="0" smtClean="0">
              <a:latin typeface="Arial" charset="0"/>
            </a:endParaRPr>
          </a:p>
          <a:p>
            <a:r>
              <a:rPr lang="de-DE" sz="2200" dirty="0" smtClean="0">
                <a:latin typeface="Arial" charset="0"/>
              </a:rPr>
              <a:t>… </a:t>
            </a:r>
            <a:r>
              <a:rPr lang="de-DE" sz="2200" dirty="0" err="1" smtClean="0">
                <a:latin typeface="Arial" charset="0"/>
              </a:rPr>
              <a:t>most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of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them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with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teachers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being</a:t>
            </a:r>
            <a:r>
              <a:rPr lang="de-DE" sz="2200" dirty="0" smtClean="0">
                <a:latin typeface="Arial" charset="0"/>
              </a:rPr>
              <a:t> (</a:t>
            </a:r>
            <a:r>
              <a:rPr lang="de-DE" sz="2200" dirty="0" err="1" smtClean="0">
                <a:latin typeface="Arial" charset="0"/>
              </a:rPr>
              <a:t>co</a:t>
            </a:r>
            <a:r>
              <a:rPr lang="de-DE" sz="2200" dirty="0" smtClean="0">
                <a:latin typeface="Arial" charset="0"/>
              </a:rPr>
              <a:t>-)</a:t>
            </a:r>
            <a:r>
              <a:rPr lang="de-DE" sz="2200" dirty="0" err="1" smtClean="0">
                <a:latin typeface="Arial" charset="0"/>
              </a:rPr>
              <a:t>authors</a:t>
            </a:r>
            <a:r>
              <a:rPr lang="de-DE" sz="2200" dirty="0" smtClean="0">
                <a:latin typeface="Arial" charset="0"/>
              </a:rPr>
              <a:t>.</a:t>
            </a:r>
          </a:p>
        </p:txBody>
      </p:sp>
      <p:pic>
        <p:nvPicPr>
          <p:cNvPr id="4" name="Picture 5" descr="buch n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7434" y="1674603"/>
            <a:ext cx="1505998" cy="2157484"/>
          </a:xfrm>
          <a:prstGeom prst="rect">
            <a:avLst/>
          </a:prstGeom>
          <a:noFill/>
          <a:ln/>
        </p:spPr>
      </p:pic>
      <p:pic>
        <p:nvPicPr>
          <p:cNvPr id="8" name="Grafik 3" descr="Cover Cornelsen Diff kle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647" y="1668151"/>
            <a:ext cx="1481962" cy="216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1989230" cy="67497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39952" y="6183497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41471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Conclusions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59632"/>
            <a:ext cx="7056784" cy="3257203"/>
          </a:xfrm>
        </p:spPr>
        <p:txBody>
          <a:bodyPr/>
          <a:lstStyle/>
          <a:p>
            <a:r>
              <a:rPr lang="de-DE" sz="2200" dirty="0" smtClean="0">
                <a:latin typeface="Arial" charset="0"/>
              </a:rPr>
              <a:t>PAR in </a:t>
            </a:r>
            <a:r>
              <a:rPr lang="de-DE" sz="2200" dirty="0" err="1" smtClean="0">
                <a:latin typeface="Arial" charset="0"/>
              </a:rPr>
              <a:t>science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education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provides</a:t>
            </a:r>
            <a:r>
              <a:rPr lang="de-DE" sz="2200" dirty="0" smtClean="0">
                <a:latin typeface="Arial" charset="0"/>
              </a:rPr>
              <a:t> strong, </a:t>
            </a:r>
            <a:r>
              <a:rPr lang="de-DE" sz="2200" dirty="0" err="1" smtClean="0">
                <a:latin typeface="Arial" charset="0"/>
              </a:rPr>
              <a:t>long-term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sustainable</a:t>
            </a:r>
            <a:r>
              <a:rPr lang="de-DE" sz="2200" dirty="0" smtClean="0">
                <a:latin typeface="Arial" charset="0"/>
              </a:rPr>
              <a:t> CPD</a:t>
            </a:r>
          </a:p>
          <a:p>
            <a:r>
              <a:rPr lang="de-DE" sz="2200" dirty="0" smtClean="0">
                <a:latin typeface="Arial" charset="0"/>
              </a:rPr>
              <a:t>All </a:t>
            </a:r>
            <a:r>
              <a:rPr lang="de-DE" sz="2200" dirty="0" err="1" smtClean="0">
                <a:latin typeface="Arial" charset="0"/>
              </a:rPr>
              <a:t>teachers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developed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high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expertise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improved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their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critical</a:t>
            </a:r>
            <a:r>
              <a:rPr lang="de-DE" sz="2200" dirty="0" smtClean="0">
                <a:latin typeface="Arial" charset="0"/>
              </a:rPr>
              <a:t>/</a:t>
            </a:r>
            <a:r>
              <a:rPr lang="de-DE" sz="2200" dirty="0" err="1" smtClean="0">
                <a:latin typeface="Arial" charset="0"/>
              </a:rPr>
              <a:t>emancipatory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attitudes</a:t>
            </a:r>
            <a:r>
              <a:rPr lang="de-DE" sz="2200" dirty="0" smtClean="0">
                <a:latin typeface="Arial" charset="0"/>
              </a:rPr>
              <a:t>.</a:t>
            </a:r>
          </a:p>
          <a:p>
            <a:r>
              <a:rPr lang="de-DE" sz="2200" dirty="0" err="1" smtClean="0">
                <a:latin typeface="Arial" charset="0"/>
              </a:rPr>
              <a:t>Some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of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teachers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became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teacher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trainers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three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made</a:t>
            </a:r>
            <a:r>
              <a:rPr lang="de-DE" sz="2200" dirty="0" smtClean="0">
                <a:latin typeface="Arial" charset="0"/>
              </a:rPr>
              <a:t> a </a:t>
            </a:r>
            <a:r>
              <a:rPr lang="de-DE" sz="2200" dirty="0" err="1" smtClean="0">
                <a:latin typeface="Arial" charset="0"/>
              </a:rPr>
              <a:t>PhD</a:t>
            </a:r>
            <a:r>
              <a:rPr lang="de-DE" sz="2200" dirty="0" smtClean="0">
                <a:latin typeface="Arial" charset="0"/>
              </a:rPr>
              <a:t> in </a:t>
            </a:r>
            <a:r>
              <a:rPr lang="de-DE" sz="2200" dirty="0" err="1" smtClean="0">
                <a:latin typeface="Arial" charset="0"/>
              </a:rPr>
              <a:t>projects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with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group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some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became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textbook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authors</a:t>
            </a:r>
            <a:r>
              <a:rPr lang="de-DE" sz="2200" dirty="0" smtClean="0">
                <a:latin typeface="Arial" charset="0"/>
              </a:rPr>
              <a:t>, …</a:t>
            </a:r>
          </a:p>
          <a:p>
            <a:r>
              <a:rPr lang="de-DE" sz="2200" dirty="0" err="1" smtClean="0">
                <a:latin typeface="Arial" charset="0"/>
              </a:rPr>
              <a:t>Sustainable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change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took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place</a:t>
            </a:r>
            <a:r>
              <a:rPr lang="de-DE" sz="2200" dirty="0" smtClean="0">
                <a:latin typeface="Arial" charset="0"/>
              </a:rPr>
              <a:t> in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schools</a:t>
            </a:r>
            <a:r>
              <a:rPr lang="de-DE" sz="2200" dirty="0" smtClean="0">
                <a:latin typeface="Arial" charset="0"/>
              </a:rPr>
              <a:t>, e.g.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school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science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curricula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pedagogies</a:t>
            </a:r>
            <a:endParaRPr lang="de-DE" sz="2200" dirty="0" smtClean="0">
              <a:latin typeface="Arial" charset="0"/>
            </a:endParaRPr>
          </a:p>
          <a:p>
            <a:r>
              <a:rPr lang="de-DE" sz="2200" dirty="0" err="1" smtClean="0">
                <a:latin typeface="Arial" charset="0"/>
              </a:rPr>
              <a:t>Some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projects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schools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were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awarded</a:t>
            </a:r>
            <a:r>
              <a:rPr lang="de-DE" sz="2200" dirty="0" smtClean="0">
                <a:latin typeface="Arial" charset="0"/>
              </a:rPr>
              <a:t>, e.g. </a:t>
            </a:r>
            <a:r>
              <a:rPr lang="de-DE" sz="2200" dirty="0" err="1" smtClean="0">
                <a:latin typeface="Arial" charset="0"/>
              </a:rPr>
              <a:t>by</a:t>
            </a:r>
            <a:r>
              <a:rPr lang="de-DE" sz="2200" dirty="0" smtClean="0">
                <a:latin typeface="Arial" charset="0"/>
              </a:rPr>
              <a:t> UNESCO-DESD </a:t>
            </a:r>
            <a:r>
              <a:rPr lang="de-DE" sz="2200" dirty="0" err="1" smtClean="0">
                <a:latin typeface="Arial" charset="0"/>
              </a:rPr>
              <a:t>or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ACS-CEI </a:t>
            </a:r>
            <a:r>
              <a:rPr lang="de-DE" sz="2200" i="1" dirty="0" smtClean="0">
                <a:latin typeface="Arial" charset="0"/>
              </a:rPr>
              <a:t>Award </a:t>
            </a:r>
            <a:r>
              <a:rPr lang="de-DE" sz="2200" i="1" dirty="0" err="1" smtClean="0">
                <a:latin typeface="Arial" charset="0"/>
              </a:rPr>
              <a:t>for</a:t>
            </a:r>
            <a:r>
              <a:rPr lang="de-DE" sz="2200" i="1" dirty="0" smtClean="0">
                <a:latin typeface="Arial" charset="0"/>
              </a:rPr>
              <a:t> </a:t>
            </a:r>
            <a:r>
              <a:rPr lang="de-DE" sz="2200" i="1" dirty="0" err="1" smtClean="0">
                <a:latin typeface="Arial" charset="0"/>
              </a:rPr>
              <a:t>Incorporating</a:t>
            </a:r>
            <a:r>
              <a:rPr lang="de-DE" sz="2200" i="1" dirty="0" smtClean="0">
                <a:latin typeface="Arial" charset="0"/>
              </a:rPr>
              <a:t> </a:t>
            </a:r>
            <a:r>
              <a:rPr lang="de-DE" sz="2200" i="1" dirty="0" err="1" smtClean="0">
                <a:latin typeface="Arial" charset="0"/>
              </a:rPr>
              <a:t>Sustainability</a:t>
            </a:r>
            <a:r>
              <a:rPr lang="de-DE" sz="2200" i="1" dirty="0" smtClean="0">
                <a:latin typeface="Arial" charset="0"/>
              </a:rPr>
              <a:t> </a:t>
            </a:r>
            <a:r>
              <a:rPr lang="de-DE" sz="2200" i="1" dirty="0" err="1" smtClean="0">
                <a:latin typeface="Arial" charset="0"/>
              </a:rPr>
              <a:t>into</a:t>
            </a:r>
            <a:r>
              <a:rPr lang="de-DE" sz="2200" i="1" dirty="0" smtClean="0">
                <a:latin typeface="Arial" charset="0"/>
              </a:rPr>
              <a:t> Chemistry Education </a:t>
            </a:r>
            <a:r>
              <a:rPr lang="de-DE" sz="2200" dirty="0" smtClean="0">
                <a:latin typeface="Arial" charset="0"/>
              </a:rPr>
              <a:t>2017.</a:t>
            </a:r>
          </a:p>
          <a:p>
            <a:endParaRPr lang="de-DE" sz="2200" dirty="0" smtClean="0"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35696"/>
            <a:ext cx="1584925" cy="29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Conclusions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87624"/>
            <a:ext cx="6696744" cy="3257203"/>
          </a:xfrm>
        </p:spPr>
        <p:txBody>
          <a:bodyPr/>
          <a:lstStyle/>
          <a:p>
            <a:r>
              <a:rPr lang="de-DE" sz="2200" dirty="0" err="1" smtClean="0">
                <a:latin typeface="Arial" charset="0"/>
              </a:rPr>
              <a:t>Cooperation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of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researchers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teachers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secure</a:t>
            </a:r>
            <a:r>
              <a:rPr lang="de-DE" sz="2200" dirty="0" smtClean="0">
                <a:latin typeface="Arial" charset="0"/>
              </a:rPr>
              <a:t>:</a:t>
            </a:r>
          </a:p>
          <a:p>
            <a:pPr lvl="1"/>
            <a:r>
              <a:rPr lang="de-DE" sz="1800" dirty="0" err="1" smtClean="0">
                <a:latin typeface="Arial" charset="0"/>
              </a:rPr>
              <a:t>Sufficient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recognition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of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research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evidence</a:t>
            </a:r>
            <a:r>
              <a:rPr lang="de-DE" sz="1800" dirty="0" smtClean="0">
                <a:latin typeface="Arial" charset="0"/>
              </a:rPr>
              <a:t> </a:t>
            </a:r>
          </a:p>
          <a:p>
            <a:pPr lvl="1"/>
            <a:r>
              <a:rPr lang="de-DE" sz="1800" dirty="0" err="1" smtClean="0">
                <a:latin typeface="Arial" charset="0"/>
              </a:rPr>
              <a:t>Feasibility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of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the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new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approaches</a:t>
            </a:r>
            <a:endParaRPr lang="de-DE" sz="1800" dirty="0" smtClean="0">
              <a:latin typeface="Arial" charset="0"/>
            </a:endParaRPr>
          </a:p>
          <a:p>
            <a:pPr lvl="1"/>
            <a:r>
              <a:rPr lang="de-DE" sz="1800" dirty="0" err="1" smtClean="0">
                <a:latin typeface="Arial" charset="0"/>
              </a:rPr>
              <a:t>Relevance</a:t>
            </a:r>
            <a:r>
              <a:rPr lang="de-DE" sz="1800" dirty="0" smtClean="0">
                <a:latin typeface="Arial" charset="0"/>
              </a:rPr>
              <a:t>, </a:t>
            </a:r>
            <a:r>
              <a:rPr lang="de-DE" sz="1800" dirty="0" err="1" smtClean="0">
                <a:latin typeface="Arial" charset="0"/>
              </a:rPr>
              <a:t>authenticity</a:t>
            </a:r>
            <a:r>
              <a:rPr lang="de-DE" sz="1800" dirty="0" smtClean="0">
                <a:latin typeface="Arial" charset="0"/>
              </a:rPr>
              <a:t>, and </a:t>
            </a:r>
            <a:r>
              <a:rPr lang="de-DE" sz="1800" dirty="0" err="1" smtClean="0">
                <a:latin typeface="Arial" charset="0"/>
              </a:rPr>
              <a:t>credibility</a:t>
            </a:r>
            <a:r>
              <a:rPr lang="de-DE" sz="1800" dirty="0" smtClean="0">
                <a:latin typeface="Arial" charset="0"/>
              </a:rPr>
              <a:t> </a:t>
            </a:r>
          </a:p>
          <a:p>
            <a:pPr lvl="1"/>
            <a:r>
              <a:rPr lang="de-DE" sz="1800" dirty="0" smtClean="0">
                <a:latin typeface="Arial" charset="0"/>
              </a:rPr>
              <a:t>Dissemination </a:t>
            </a:r>
            <a:r>
              <a:rPr lang="de-DE" sz="1800" dirty="0" err="1" smtClean="0">
                <a:latin typeface="Arial" charset="0"/>
              </a:rPr>
              <a:t>to</a:t>
            </a:r>
            <a:r>
              <a:rPr lang="de-DE" sz="1800" dirty="0" smtClean="0">
                <a:latin typeface="Arial" charset="0"/>
              </a:rPr>
              <a:t> </a:t>
            </a:r>
            <a:r>
              <a:rPr lang="de-DE" sz="1800" dirty="0" err="1" smtClean="0">
                <a:latin typeface="Arial" charset="0"/>
              </a:rPr>
              <a:t>practice</a:t>
            </a:r>
            <a:r>
              <a:rPr lang="de-DE" sz="1800" dirty="0" smtClean="0">
                <a:latin typeface="Arial" charset="0"/>
              </a:rPr>
              <a:t> and </a:t>
            </a:r>
            <a:r>
              <a:rPr lang="de-DE" sz="1800" dirty="0" err="1" smtClean="0">
                <a:latin typeface="Arial" charset="0"/>
              </a:rPr>
              <a:t>research</a:t>
            </a:r>
            <a:endParaRPr lang="de-DE" sz="1800" dirty="0" smtClean="0">
              <a:latin typeface="Arial" charset="0"/>
            </a:endParaRPr>
          </a:p>
          <a:p>
            <a:r>
              <a:rPr lang="de-DE" sz="2200" dirty="0" smtClean="0">
                <a:latin typeface="Arial" charset="0"/>
              </a:rPr>
              <a:t>Dissemination </a:t>
            </a:r>
            <a:r>
              <a:rPr lang="de-DE" sz="2200" dirty="0" err="1" smtClean="0">
                <a:latin typeface="Arial" charset="0"/>
              </a:rPr>
              <a:t>becomes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possible</a:t>
            </a:r>
            <a:r>
              <a:rPr lang="de-DE" sz="2200" dirty="0" smtClean="0">
                <a:latin typeface="Arial" charset="0"/>
              </a:rPr>
              <a:t>, e.g. via </a:t>
            </a:r>
            <a:r>
              <a:rPr lang="de-DE" sz="2200" dirty="0" err="1" smtClean="0">
                <a:latin typeface="Arial" charset="0"/>
              </a:rPr>
              <a:t>textbook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work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making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participants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pre</a:t>
            </a:r>
            <a:r>
              <a:rPr lang="de-DE" sz="2200" dirty="0" smtClean="0">
                <a:latin typeface="Arial" charset="0"/>
              </a:rPr>
              <a:t>- and in-</a:t>
            </a:r>
            <a:r>
              <a:rPr lang="de-DE" sz="2200" dirty="0" err="1" smtClean="0">
                <a:latin typeface="Arial" charset="0"/>
              </a:rPr>
              <a:t>service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trainers</a:t>
            </a:r>
            <a:r>
              <a:rPr lang="de-DE" sz="2200" dirty="0" smtClean="0">
                <a:latin typeface="Arial" charset="0"/>
              </a:rPr>
              <a:t>. </a:t>
            </a:r>
          </a:p>
          <a:p>
            <a:endParaRPr lang="de-DE" sz="2200" dirty="0" smtClean="0">
              <a:latin typeface="Arial" charset="0"/>
            </a:endParaRPr>
          </a:p>
          <a:p>
            <a:r>
              <a:rPr lang="de-DE" sz="2200" dirty="0" smtClean="0">
                <a:latin typeface="Arial" charset="0"/>
              </a:rPr>
              <a:t>… but </a:t>
            </a:r>
            <a:r>
              <a:rPr lang="de-DE" sz="2200" dirty="0" err="1" smtClean="0">
                <a:latin typeface="Arial" charset="0"/>
              </a:rPr>
              <a:t>only</a:t>
            </a:r>
            <a:r>
              <a:rPr lang="de-DE" sz="2200" dirty="0" smtClean="0">
                <a:latin typeface="Arial" charset="0"/>
              </a:rPr>
              <a:t> due </a:t>
            </a:r>
            <a:r>
              <a:rPr lang="de-DE" sz="2200" dirty="0" err="1" smtClean="0">
                <a:latin typeface="Arial" charset="0"/>
              </a:rPr>
              <a:t>to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the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close</a:t>
            </a:r>
            <a:r>
              <a:rPr lang="de-DE" sz="2200" dirty="0" smtClean="0">
                <a:latin typeface="Arial" charset="0"/>
              </a:rPr>
              <a:t>, </a:t>
            </a:r>
            <a:r>
              <a:rPr lang="de-DE" sz="2200" dirty="0" err="1" smtClean="0">
                <a:latin typeface="Arial" charset="0"/>
              </a:rPr>
              <a:t>long-term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cooperation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of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teachers</a:t>
            </a:r>
            <a:r>
              <a:rPr lang="de-DE" sz="2200" dirty="0" smtClean="0">
                <a:latin typeface="Arial" charset="0"/>
              </a:rPr>
              <a:t> and </a:t>
            </a:r>
            <a:r>
              <a:rPr lang="de-DE" sz="2200" dirty="0" err="1" smtClean="0">
                <a:latin typeface="Arial" charset="0"/>
              </a:rPr>
              <a:t>academic</a:t>
            </a:r>
            <a:r>
              <a:rPr lang="de-DE" sz="2200" dirty="0" smtClean="0">
                <a:latin typeface="Arial" charset="0"/>
              </a:rPr>
              <a:t> </a:t>
            </a:r>
            <a:r>
              <a:rPr lang="de-DE" sz="2200" dirty="0" err="1" smtClean="0">
                <a:latin typeface="Arial" charset="0"/>
              </a:rPr>
              <a:t>professionals</a:t>
            </a:r>
            <a:r>
              <a:rPr lang="de-DE" sz="2200" dirty="0" smtClean="0">
                <a:latin typeface="Arial" charset="0"/>
              </a:rPr>
              <a:t>.</a:t>
            </a:r>
          </a:p>
          <a:p>
            <a:pPr>
              <a:buNone/>
            </a:pPr>
            <a:endParaRPr lang="de-DE" sz="2200" dirty="0" smtClean="0">
              <a:latin typeface="Arial" charset="0"/>
            </a:endParaRPr>
          </a:p>
        </p:txBody>
      </p:sp>
      <p:pic>
        <p:nvPicPr>
          <p:cNvPr id="5" name="Picture 5" descr="buch n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48264" y="1907704"/>
            <a:ext cx="1910035" cy="2736304"/>
          </a:xfrm>
          <a:prstGeom prst="rect">
            <a:avLst/>
          </a:prstGeom>
          <a:noFill/>
          <a:ln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990000"/>
                </a:solidFill>
                <a:latin typeface="Arial" charset="0"/>
              </a:rPr>
              <a:t>Selected publications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953551"/>
            <a:ext cx="8352928" cy="4525963"/>
          </a:xfrm>
        </p:spPr>
        <p:txBody>
          <a:bodyPr/>
          <a:lstStyle/>
          <a:p>
            <a:r>
              <a:rPr lang="en-GB" sz="1400" dirty="0" smtClean="0"/>
              <a:t>Eilks, I., &amp; Ralle, B. (2002). Participatory Action Research in chemical education. in: B. Ralle, I. Eilks: </a:t>
            </a:r>
            <a:r>
              <a:rPr lang="en-GB" sz="1400" i="1" dirty="0" smtClean="0"/>
              <a:t>Research in Chemical Education - What does this mean?</a:t>
            </a:r>
            <a:r>
              <a:rPr lang="en-GB" sz="1400" dirty="0" smtClean="0"/>
              <a:t> </a:t>
            </a:r>
            <a:r>
              <a:rPr lang="de-DE" sz="1400" dirty="0" smtClean="0"/>
              <a:t>(pp. 87-98). Aachen: Shaker. </a:t>
            </a:r>
          </a:p>
          <a:p>
            <a:r>
              <a:rPr lang="en-GB" sz="1400" dirty="0" smtClean="0"/>
              <a:t>Eilks, I. (2003). Co-operative curriculum development in a project of Participatory Action Research within chemical education: Teachers' reflections. </a:t>
            </a:r>
            <a:r>
              <a:rPr lang="en-US" sz="1400" i="1" dirty="0" smtClean="0"/>
              <a:t>Science Education International, 14</a:t>
            </a:r>
            <a:r>
              <a:rPr lang="en-US" sz="1400" dirty="0" smtClean="0"/>
              <a:t> (4), 41-49.</a:t>
            </a:r>
            <a:endParaRPr lang="de-DE" sz="1400" dirty="0" smtClean="0"/>
          </a:p>
          <a:p>
            <a:r>
              <a:rPr lang="en-US" sz="1400" dirty="0" smtClean="0"/>
              <a:t>Eilks, I. &amp; Markic, S. (2011). Effects of a long-term Participatory Action Research project on science teachers’ professional development. </a:t>
            </a:r>
            <a:r>
              <a:rPr lang="en-US" sz="1400" i="1" dirty="0" smtClean="0"/>
              <a:t>Eurasia Journal of Mathematics, Science and Technology Education</a:t>
            </a:r>
            <a:r>
              <a:rPr lang="en-US" sz="1400" dirty="0" smtClean="0"/>
              <a:t>, 7(3), 149-160.</a:t>
            </a:r>
            <a:endParaRPr lang="de-DE" sz="1400" dirty="0" smtClean="0"/>
          </a:p>
          <a:p>
            <a:r>
              <a:rPr lang="nl-NL" sz="1400" dirty="0" smtClean="0"/>
              <a:t>Mamlok-Naaman, R., &amp; Eilks, I. (2011). </a:t>
            </a:r>
            <a:r>
              <a:rPr lang="en-US" sz="1400" dirty="0" smtClean="0"/>
              <a:t>Action research to promote chemistry </a:t>
            </a:r>
            <a:r>
              <a:rPr lang="en-US" sz="1400" dirty="0" err="1" smtClean="0"/>
              <a:t>te</a:t>
            </a:r>
            <a:r>
              <a:rPr lang="en-GB" sz="1400" dirty="0" err="1" smtClean="0"/>
              <a:t>achers</a:t>
            </a:r>
            <a:r>
              <a:rPr lang="en-GB" sz="1400" dirty="0" smtClean="0"/>
              <a:t>’ professional development – Cases and experiences from Israel and Germany. </a:t>
            </a:r>
            <a:r>
              <a:rPr lang="en-GB" sz="1400" i="1" dirty="0" smtClean="0"/>
              <a:t>International Journal of Mathematics and Science Education,</a:t>
            </a:r>
            <a:r>
              <a:rPr lang="en-GB" sz="1400" dirty="0" smtClean="0"/>
              <a:t> </a:t>
            </a:r>
            <a:r>
              <a:rPr lang="en-US" sz="1400" i="1" dirty="0" smtClean="0"/>
              <a:t>10</a:t>
            </a:r>
            <a:r>
              <a:rPr lang="en-US" sz="1400" dirty="0" smtClean="0"/>
              <a:t>, </a:t>
            </a:r>
            <a:r>
              <a:rPr lang="en-US" sz="1400" dirty="0"/>
              <a:t>581-610</a:t>
            </a:r>
            <a:r>
              <a:rPr lang="en-GB" sz="1400" dirty="0" smtClean="0"/>
              <a:t>.</a:t>
            </a:r>
          </a:p>
          <a:p>
            <a:r>
              <a:rPr lang="en-US" sz="1400" dirty="0" smtClean="0"/>
              <a:t>Eilks</a:t>
            </a:r>
            <a:r>
              <a:rPr lang="en-US" sz="1400" dirty="0"/>
              <a:t>, I., (2014). Action Research in science education: From a general justification to a specific model in practice. In T. Stern, F. Rauch, A. Schuster, &amp; A. Townsend (eds.), </a:t>
            </a:r>
            <a:r>
              <a:rPr lang="en-US" sz="1400" i="1" dirty="0"/>
              <a:t>Action research, innovation and change </a:t>
            </a:r>
            <a:r>
              <a:rPr lang="en-US" sz="1400" dirty="0"/>
              <a:t>(pp. 156-176). London: Routledge.</a:t>
            </a:r>
            <a:endParaRPr lang="de-DE" sz="1400" dirty="0"/>
          </a:p>
          <a:p>
            <a:r>
              <a:rPr lang="de-DE" sz="1400" dirty="0"/>
              <a:t>Laudonia, I., Mamlok-Naaman, R., Abels, S., &amp; Eilks, I. (2018). </a:t>
            </a:r>
            <a:r>
              <a:rPr lang="en-US" sz="1400" dirty="0"/>
              <a:t>Action research in science education - An analytical review of the literature. </a:t>
            </a:r>
            <a:r>
              <a:rPr lang="en-US" sz="1400" i="1" dirty="0"/>
              <a:t>Educational Action </a:t>
            </a:r>
            <a:r>
              <a:rPr lang="en-US" sz="1400" i="1" dirty="0" smtClean="0"/>
              <a:t>Research, 26, </a:t>
            </a:r>
            <a:r>
              <a:rPr lang="en-US" sz="1400" dirty="0" smtClean="0"/>
              <a:t>480-496</a:t>
            </a:r>
            <a:r>
              <a:rPr lang="en-US" sz="1400" i="1" dirty="0" smtClean="0"/>
              <a:t>.</a:t>
            </a:r>
            <a:endParaRPr lang="de-DE" sz="1400" dirty="0"/>
          </a:p>
        </p:txBody>
      </p:sp>
      <p:sp>
        <p:nvSpPr>
          <p:cNvPr id="289795" name="Text Box 3"/>
          <p:cNvSpPr txBox="1">
            <a:spLocks noChangeArrowheads="1"/>
          </p:cNvSpPr>
          <p:nvPr/>
        </p:nvSpPr>
        <p:spPr bwMode="auto">
          <a:xfrm>
            <a:off x="1508125" y="3165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66392"/>
            <a:ext cx="1989230" cy="67497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39952" y="615659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  <p:extLst>
      <p:ext uri="{BB962C8B-B14F-4D97-AF65-F5344CB8AC3E}">
        <p14:creationId xmlns:p14="http://schemas.microsoft.com/office/powerpoint/2010/main" val="25692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7786688" cy="3643312"/>
          </a:xfrm>
        </p:spPr>
        <p:txBody>
          <a:bodyPr/>
          <a:lstStyle/>
          <a:p>
            <a:r>
              <a:rPr lang="de-DE" sz="4000" b="1" dirty="0" smtClean="0"/>
              <a:t>An </a:t>
            </a:r>
            <a:r>
              <a:rPr lang="de-DE" sz="4000" b="1" dirty="0" err="1" smtClean="0"/>
              <a:t>empirical</a:t>
            </a:r>
            <a:r>
              <a:rPr lang="de-DE" sz="4000" b="1" dirty="0" smtClean="0"/>
              <a:t> </a:t>
            </a:r>
            <a:r>
              <a:rPr lang="de-DE" sz="4000" b="1" dirty="0" err="1" smtClean="0"/>
              <a:t>case</a:t>
            </a:r>
            <a:r>
              <a:rPr lang="de-DE" sz="4000" b="1" dirty="0" smtClean="0"/>
              <a:t> on </a:t>
            </a:r>
            <a:r>
              <a:rPr lang="de-DE" sz="4000" b="1" dirty="0" err="1" smtClean="0"/>
              <a:t>the</a:t>
            </a:r>
            <a:r>
              <a:rPr lang="de-DE" sz="4000" b="1" dirty="0" smtClean="0"/>
              <a:t> professional </a:t>
            </a:r>
            <a:r>
              <a:rPr lang="de-DE" sz="4000" b="1" dirty="0" err="1" smtClean="0"/>
              <a:t>development</a:t>
            </a:r>
            <a:r>
              <a:rPr lang="de-DE" sz="4000" b="1" dirty="0" smtClean="0"/>
              <a:t> of </a:t>
            </a:r>
            <a:r>
              <a:rPr lang="de-DE" sz="4000" b="1" dirty="0" err="1" smtClean="0"/>
              <a:t>teachers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000" dirty="0" smtClean="0"/>
              <a:t>Ingo Eilks</a:t>
            </a:r>
            <a:endParaRPr lang="de-DE" sz="2000" dirty="0" smtClean="0">
              <a:latin typeface="Arial Narrow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8688"/>
            <a:ext cx="9144000" cy="785812"/>
          </a:xfrm>
        </p:spPr>
        <p:txBody>
          <a:bodyPr/>
          <a:lstStyle/>
          <a:p>
            <a:pPr eaLnBrk="1" hangingPunct="1"/>
            <a:r>
              <a:rPr lang="de-DE" sz="3200" b="1" dirty="0" smtClean="0">
                <a:solidFill>
                  <a:srgbClr val="990000"/>
                </a:solidFill>
                <a:ea typeface="ＭＳ Ｐゴシック" pitchFamily="34" charset="-128"/>
                <a:cs typeface="Arial" charset="0"/>
              </a:rPr>
              <a:t>Rationale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964487" cy="2000250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25000"/>
              </a:spcAft>
            </a:pP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Participatory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Action Research (PAR)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as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a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systemic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framework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for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practice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improvement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curriculum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development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, and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educational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research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in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science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education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</a:p>
          <a:p>
            <a:pPr eaLnBrk="1" hangingPunct="1">
              <a:spcBef>
                <a:spcPct val="55000"/>
              </a:spcBef>
              <a:spcAft>
                <a:spcPct val="25000"/>
              </a:spcAft>
            </a:pP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Reflecting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20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years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research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by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/ on PAR in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science</a:t>
            </a:r>
            <a:r>
              <a:rPr lang="de-DE" sz="26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2600" dirty="0" err="1" smtClean="0">
                <a:ea typeface="ＭＳ Ｐゴシック" pitchFamily="34" charset="-128"/>
                <a:cs typeface="Arial" charset="0"/>
              </a:rPr>
              <a:t>education</a:t>
            </a:r>
            <a:endParaRPr lang="de-DE" sz="2600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655762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25000"/>
              </a:spcAft>
            </a:pP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Participatory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Action Research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as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a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systemic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framework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for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practice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improvement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,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educational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research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, and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curriculum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development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in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science</a:t>
            </a:r>
            <a:r>
              <a:rPr lang="de-DE" sz="3600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de-DE" sz="3600" b="1" dirty="0" err="1" smtClean="0">
                <a:ea typeface="ＭＳ Ｐゴシック" pitchFamily="34" charset="-128"/>
                <a:cs typeface="Arial" charset="0"/>
              </a:rPr>
              <a:t>education</a:t>
            </a:r>
            <a:endParaRPr lang="de-DE" sz="3600" b="1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Objectives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of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our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PAR model</a:t>
            </a:r>
            <a:endParaRPr lang="de-DE" sz="2800" dirty="0">
              <a:solidFill>
                <a:srgbClr val="990000"/>
              </a:solidFill>
            </a:endParaRPr>
          </a:p>
        </p:txBody>
      </p:sp>
      <p:pic>
        <p:nvPicPr>
          <p:cNvPr id="192516" name="Picture 4" descr="D:\Ingo0402\vortrag\AF\P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001000" cy="1208088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11560" y="3068960"/>
            <a:ext cx="2565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Objectives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of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any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domain-specific</a:t>
            </a:r>
            <a:endParaRPr lang="de-DE" sz="2000" dirty="0" smtClean="0">
              <a:solidFill>
                <a:srgbClr val="FF0000"/>
              </a:solidFill>
            </a:endParaRPr>
          </a:p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educational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research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27122" y="3212976"/>
            <a:ext cx="3676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Objectives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inspired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by</a:t>
            </a:r>
            <a:endParaRPr lang="de-DE" sz="2000" dirty="0" smtClean="0">
              <a:solidFill>
                <a:srgbClr val="FF0000"/>
              </a:solidFill>
            </a:endParaRPr>
          </a:p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any</a:t>
            </a:r>
            <a:r>
              <a:rPr lang="de-DE" sz="2000" dirty="0" smtClean="0">
                <a:solidFill>
                  <a:srgbClr val="FF0000"/>
                </a:solidFill>
              </a:rPr>
              <a:t> Action Research </a:t>
            </a:r>
            <a:r>
              <a:rPr lang="de-DE" sz="2000" dirty="0" err="1" smtClean="0">
                <a:solidFill>
                  <a:srgbClr val="FF0000"/>
                </a:solidFill>
              </a:rPr>
              <a:t>approach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806280" y="6104329"/>
            <a:ext cx="430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smtClean="0">
                <a:ea typeface="ＭＳ Ｐゴシック" pitchFamily="34" charset="-128"/>
              </a:rPr>
              <a:t>(e.g. </a:t>
            </a:r>
            <a:r>
              <a:rPr lang="de-DE" sz="1200" dirty="0" smtClean="0"/>
              <a:t>Eilks &amp; Ralle, 2002; Eilks, 2003</a:t>
            </a:r>
            <a:r>
              <a:rPr lang="de-DE" sz="1200" dirty="0" smtClean="0">
                <a:ea typeface="ＭＳ Ｐゴシック" pitchFamily="34" charset="-128"/>
              </a:rPr>
              <a:t>)</a:t>
            </a:r>
            <a:endParaRPr lang="de-DE" sz="1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Pillars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of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our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PAR model</a:t>
            </a:r>
            <a:endParaRPr lang="de-DE" sz="2800" dirty="0">
              <a:solidFill>
                <a:srgbClr val="990000"/>
              </a:solidFill>
            </a:endParaRPr>
          </a:p>
        </p:txBody>
      </p:sp>
      <p:pic>
        <p:nvPicPr>
          <p:cNvPr id="194563" name="Picture 3" descr="D:\Ingo0402\vortrag\AF\Pa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7772400" cy="1163638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683568" y="2420888"/>
            <a:ext cx="25651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FF0000"/>
                </a:solidFill>
              </a:rPr>
              <a:t>Input </a:t>
            </a:r>
            <a:r>
              <a:rPr lang="de-DE" sz="2000" dirty="0" err="1" smtClean="0">
                <a:solidFill>
                  <a:srgbClr val="FF0000"/>
                </a:solidFill>
              </a:rPr>
              <a:t>from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domain-specific</a:t>
            </a:r>
            <a:endParaRPr lang="de-DE" sz="2000" dirty="0" smtClean="0">
              <a:solidFill>
                <a:srgbClr val="FF0000"/>
              </a:solidFill>
            </a:endParaRPr>
          </a:p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educational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research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17904" y="2708920"/>
            <a:ext cx="1406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FF0000"/>
                </a:solidFill>
              </a:rPr>
              <a:t>Input </a:t>
            </a:r>
            <a:r>
              <a:rPr lang="de-DE" sz="2000" dirty="0" err="1" smtClean="0">
                <a:solidFill>
                  <a:srgbClr val="FF0000"/>
                </a:solidFill>
              </a:rPr>
              <a:t>from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2000" dirty="0" err="1" smtClean="0">
                <a:solidFill>
                  <a:srgbClr val="FF0000"/>
                </a:solidFill>
              </a:rPr>
              <a:t>teachers</a:t>
            </a:r>
            <a:endParaRPr lang="de-DE" sz="2000" dirty="0">
              <a:solidFill>
                <a:srgbClr val="FF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 rot="5400000">
            <a:off x="1151620" y="389705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131840" y="3501008"/>
            <a:ext cx="1512168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347864" y="3356992"/>
            <a:ext cx="2952328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6804248" y="3573016"/>
            <a:ext cx="1008112" cy="648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rot="10800000" flipV="1">
            <a:off x="3275856" y="3429000"/>
            <a:ext cx="2304256" cy="864096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4806280" y="6104329"/>
            <a:ext cx="430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smtClean="0">
                <a:ea typeface="ＭＳ Ｐゴシック" pitchFamily="34" charset="-128"/>
              </a:rPr>
              <a:t>(e.g. </a:t>
            </a:r>
            <a:r>
              <a:rPr lang="de-DE" sz="1200" dirty="0" smtClean="0"/>
              <a:t>Eilks &amp; Ralle, 2002; Eilks, 2003</a:t>
            </a:r>
            <a:r>
              <a:rPr lang="de-DE" sz="1200" dirty="0" smtClean="0">
                <a:ea typeface="ＭＳ Ｐゴシック" pitchFamily="34" charset="-128"/>
              </a:rPr>
              <a:t>)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The Action Research Cycle</a:t>
            </a:r>
            <a:endParaRPr lang="de-DE" sz="2800" dirty="0">
              <a:solidFill>
                <a:srgbClr val="990000"/>
              </a:solidFill>
            </a:endParaRPr>
          </a:p>
        </p:txBody>
      </p:sp>
      <p:pic>
        <p:nvPicPr>
          <p:cNvPr id="195587" name="Picture 3" descr="D:\Ingo0402\vortrag\AF\P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629400" cy="3763963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4806280" y="6104329"/>
            <a:ext cx="4302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smtClean="0">
                <a:ea typeface="ＭＳ Ｐゴシック" pitchFamily="34" charset="-128"/>
              </a:rPr>
              <a:t>(e.g. </a:t>
            </a:r>
            <a:r>
              <a:rPr lang="de-DE" sz="1200" dirty="0" smtClean="0"/>
              <a:t>Eilks &amp; Ralle, 2002; Eilks, 2003</a:t>
            </a:r>
            <a:r>
              <a:rPr lang="de-DE" sz="1200" dirty="0" smtClean="0">
                <a:ea typeface="ＭＳ Ｐゴシック" pitchFamily="34" charset="-128"/>
              </a:rPr>
              <a:t>)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39952" y="618701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de-DE" sz="2800" b="1" dirty="0">
                <a:solidFill>
                  <a:srgbClr val="990000"/>
                </a:solidFill>
                <a:latin typeface="Arial" charset="0"/>
              </a:rPr>
              <a:t>PAR 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in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science</a:t>
            </a:r>
            <a:r>
              <a:rPr lang="de-DE" sz="2800" b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de-DE" sz="2800" b="1" dirty="0" err="1" smtClean="0">
                <a:solidFill>
                  <a:srgbClr val="990000"/>
                </a:solidFill>
                <a:latin typeface="Arial" charset="0"/>
              </a:rPr>
              <a:t>education</a:t>
            </a:r>
            <a:endParaRPr lang="de-DE" sz="2800" dirty="0">
              <a:solidFill>
                <a:srgbClr val="99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36512" y="5760640"/>
            <a:ext cx="91440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1027" descr="D:\Ingo0402\vortrag\AF\Pa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99592"/>
            <a:ext cx="5562600" cy="5154613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7703840" y="5847655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 smtClean="0">
                <a:ea typeface="ＭＳ Ｐゴシック" pitchFamily="34" charset="-128"/>
              </a:rPr>
              <a:t>(e.g. </a:t>
            </a:r>
            <a:r>
              <a:rPr lang="de-DE" sz="1200" dirty="0" smtClean="0"/>
              <a:t>Eilks &amp; Ralle, 2002; Eilks, 2003</a:t>
            </a:r>
            <a:r>
              <a:rPr lang="de-DE" sz="1200" dirty="0" smtClean="0">
                <a:ea typeface="ＭＳ Ｐゴシック" pitchFamily="34" charset="-128"/>
              </a:rPr>
              <a:t>)</a:t>
            </a:r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6809"/>
            <a:ext cx="1989230" cy="67497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39952" y="622860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</a:rPr>
              <a:t>www.erasmus-artist.eu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Bildschirmpräsentation (4:3)</PresentationFormat>
  <Paragraphs>164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Arial Narrow</vt:lpstr>
      <vt:lpstr>Standarddesign</vt:lpstr>
      <vt:lpstr>PowerPoint-Präsentation</vt:lpstr>
      <vt:lpstr>PowerPoint-Präsentation</vt:lpstr>
      <vt:lpstr>An empirical case on the professional development of teachers    Ingo Eilks</vt:lpstr>
      <vt:lpstr>Rationale</vt:lpstr>
      <vt:lpstr>Participatory Action Research as a systemic framework for practice improvement, educational research, and curriculum development in science education</vt:lpstr>
      <vt:lpstr>Objectives of our PAR model</vt:lpstr>
      <vt:lpstr>Pillars of our PAR model</vt:lpstr>
      <vt:lpstr>The Action Research Cycle</vt:lpstr>
      <vt:lpstr>PAR in science education</vt:lpstr>
      <vt:lpstr>Three stages of development and implementation </vt:lpstr>
      <vt:lpstr>In practice</vt:lpstr>
      <vt:lpstr>Reflecting on 20 years research  by / on PAR in science education</vt:lpstr>
      <vt:lpstr>Data on the teachers reflection about  their role and professional development</vt:lpstr>
      <vt:lpstr>Teachers’ view: Process</vt:lpstr>
      <vt:lpstr>Teachers’ view: Process</vt:lpstr>
      <vt:lpstr>Teachers’ view: Practice</vt:lpstr>
      <vt:lpstr>Teachers’ view: Practice</vt:lpstr>
      <vt:lpstr>Grundy‘s three modes of AR</vt:lpstr>
      <vt:lpstr>Re-interpreting our use of the Grundy model</vt:lpstr>
      <vt:lpstr>Conclusion</vt:lpstr>
      <vt:lpstr>Output in 20 years</vt:lpstr>
      <vt:lpstr>Conclusions</vt:lpstr>
      <vt:lpstr>Conclusions</vt:lpstr>
      <vt:lpstr>Selected publications</vt:lpstr>
    </vt:vector>
  </TitlesOfParts>
  <Company>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Gruppendiskussionen zur Hinterfragung der Entwicklung von Bewertungskompetenz an einem Beispiel zum gesellschaftskritisch-problemorientierten Chemieunterricht</dc:title>
  <dc:creator>Marks</dc:creator>
  <cp:lastModifiedBy>ingo</cp:lastModifiedBy>
  <cp:revision>488</cp:revision>
  <dcterms:created xsi:type="dcterms:W3CDTF">2006-10-22T06:53:49Z</dcterms:created>
  <dcterms:modified xsi:type="dcterms:W3CDTF">2019-10-03T09:25:30Z</dcterms:modified>
</cp:coreProperties>
</file>