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82" r:id="rId2"/>
    <p:sldId id="283" r:id="rId3"/>
    <p:sldId id="263" r:id="rId4"/>
    <p:sldId id="264" r:id="rId5"/>
    <p:sldId id="281" r:id="rId6"/>
    <p:sldId id="265" r:id="rId7"/>
    <p:sldId id="280" r:id="rId8"/>
    <p:sldId id="274" r:id="rId9"/>
    <p:sldId id="276" r:id="rId10"/>
    <p:sldId id="277" r:id="rId11"/>
    <p:sldId id="279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774" autoAdjust="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D032439-69A5-4898-8564-7FA3DC887358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1B0948A-DF93-4136-91CA-CD41EC94EFE1}" type="slidenum">
              <a:rPr lang="he-IL" smtClean="0"/>
              <a:t>‹Nr.›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659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0948A-DF93-4136-91CA-CD41EC94EFE1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7358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5FAA-D4A8-4992-82EF-98F452102731}" type="datetime8">
              <a:rPr lang="he-IL" smtClean="0"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9A67-2F7B-40AA-94EB-D09F99DEADA5}" type="slidenum">
              <a:rPr lang="he-IL" smtClean="0"/>
              <a:t>‹Nr.›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975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8E4BA-8D52-4347-8B66-544CCD734F0A}" type="datetime8">
              <a:rPr lang="he-IL" smtClean="0"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9A67-2F7B-40AA-94EB-D09F99DEADA5}" type="slidenum">
              <a:rPr lang="he-IL" smtClean="0"/>
              <a:t>‹Nr.›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971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44B8-C23C-466C-9820-03979BEC714A}" type="datetime8">
              <a:rPr lang="he-IL" smtClean="0"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9A67-2F7B-40AA-94EB-D09F99DEADA5}" type="slidenum">
              <a:rPr lang="he-IL" smtClean="0"/>
              <a:t>‹Nr.›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640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602D-7FA0-494B-BD59-9A6F01453931}" type="datetime8">
              <a:rPr lang="he-IL" smtClean="0"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9A67-2F7B-40AA-94EB-D09F99DEADA5}" type="slidenum">
              <a:rPr lang="he-IL" smtClean="0"/>
              <a:t>‹Nr.›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033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6BE2-9780-4E57-B329-641B72D8D37C}" type="datetime8">
              <a:rPr lang="he-IL" smtClean="0"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9A67-2F7B-40AA-94EB-D09F99DEADA5}" type="slidenum">
              <a:rPr lang="he-IL" smtClean="0"/>
              <a:t>‹Nr.›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635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43B1-B34B-48A3-8251-229A46112BB7}" type="datetime8">
              <a:rPr lang="he-IL" smtClean="0"/>
              <a:t>03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9A67-2F7B-40AA-94EB-D09F99DEADA5}" type="slidenum">
              <a:rPr lang="he-IL" smtClean="0"/>
              <a:t>‹Nr.›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3218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FC45-AF5F-4B5D-BFC5-3AF975B74C6C}" type="datetime8">
              <a:rPr lang="he-IL" smtClean="0"/>
              <a:t>03 אוקטובר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9A67-2F7B-40AA-94EB-D09F99DEADA5}" type="slidenum">
              <a:rPr lang="he-IL" smtClean="0"/>
              <a:t>‹Nr.›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011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51D14-5B2D-4FBE-830D-03E423B68348}" type="datetime8">
              <a:rPr lang="he-IL" smtClean="0"/>
              <a:t>03 אוקטובר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9A67-2F7B-40AA-94EB-D09F99DEADA5}" type="slidenum">
              <a:rPr lang="he-IL" smtClean="0"/>
              <a:t>‹Nr.›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749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C0F6C-68F3-4C27-AD33-F46B923B12D0}" type="datetime8">
              <a:rPr lang="he-IL" smtClean="0"/>
              <a:t>03 אוקטובר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9A67-2F7B-40AA-94EB-D09F99DEADA5}" type="slidenum">
              <a:rPr lang="he-IL" smtClean="0"/>
              <a:t>‹Nr.›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930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9D43-C78B-4F72-8D34-81C1FF7D5ED8}" type="datetime8">
              <a:rPr lang="he-IL" smtClean="0"/>
              <a:t>03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9A67-2F7B-40AA-94EB-D09F99DEADA5}" type="slidenum">
              <a:rPr lang="he-IL" smtClean="0"/>
              <a:t>‹Nr.›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657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A592-A509-4621-8E93-75B6CC5BD709}" type="datetime8">
              <a:rPr lang="he-IL" smtClean="0"/>
              <a:t>03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9A67-2F7B-40AA-94EB-D09F99DEADA5}" type="slidenum">
              <a:rPr lang="he-IL" smtClean="0"/>
              <a:t>‹Nr.›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643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49AAA-1AE5-42E2-848F-528D7CC3C65E}" type="datetime8">
              <a:rPr lang="he-IL" smtClean="0"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69A67-2F7B-40AA-94EB-D09F99DEADA5}" type="slidenum">
              <a:rPr lang="he-IL" smtClean="0"/>
              <a:t>‹Nr.›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161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hirley_m@oranim.ac.i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4178"/>
            <a:ext cx="9144000" cy="3189644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339752" y="566125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  <p:pic>
        <p:nvPicPr>
          <p:cNvPr id="4" name="Picture 2" descr="http://www.erasmus-artist.eu/images/eu_flag_co_funded_pos_-rgb-_right.jpg?crc=3942257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340" y="0"/>
            <a:ext cx="4440660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873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AC712548-E635-4D9B-9B5D-F8318CBDB8D5}"/>
              </a:ext>
            </a:extLst>
          </p:cNvPr>
          <p:cNvSpPr/>
          <p:nvPr/>
        </p:nvSpPr>
        <p:spPr>
          <a:xfrm>
            <a:off x="2581773" y="898793"/>
            <a:ext cx="57213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i="1" dirty="0"/>
              <a:t>The current action research has contributed me professionally! </a:t>
            </a:r>
            <a:r>
              <a:rPr lang="en-US" b="1" i="1" dirty="0"/>
              <a:t>I created and implemented an amazing program, a new way for teaching the subject. I have never done it before!</a:t>
            </a:r>
          </a:p>
          <a:p>
            <a:pPr algn="l" rtl="0"/>
            <a:endParaRPr lang="en-US" i="1" dirty="0"/>
          </a:p>
          <a:p>
            <a:pPr algn="l" rtl="0"/>
            <a:r>
              <a:rPr lang="en-US" b="1" i="1" dirty="0"/>
              <a:t>I can help my students</a:t>
            </a:r>
            <a:r>
              <a:rPr lang="en-US" i="1" dirty="0"/>
              <a:t>, that's how I feel! In the past, I was helpless, with a real problem. </a:t>
            </a:r>
            <a:r>
              <a:rPr lang="en-US" b="1" i="1" dirty="0"/>
              <a:t>I actually developed as a teacher this year. I have more knowledge, more strategies, more ways…</a:t>
            </a:r>
            <a:endParaRPr lang="he-IL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3E549E-181C-420D-A3A9-D0C4900832F3}"/>
              </a:ext>
            </a:extLst>
          </p:cNvPr>
          <p:cNvSpPr txBox="1"/>
          <p:nvPr/>
        </p:nvSpPr>
        <p:spPr>
          <a:xfrm>
            <a:off x="2581773" y="3691190"/>
            <a:ext cx="5619227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i="1" dirty="0"/>
              <a:t>I learned a lot from my peers. I learned to </a:t>
            </a:r>
            <a:r>
              <a:rPr lang="en-US" b="1" i="1" dirty="0"/>
              <a:t>look differently at my teaching strategies</a:t>
            </a:r>
            <a:r>
              <a:rPr lang="en-US" i="1" dirty="0"/>
              <a:t>, and </a:t>
            </a:r>
            <a:r>
              <a:rPr lang="en-US" b="1" i="1" dirty="0"/>
              <a:t>also at my peers’ lessons</a:t>
            </a:r>
            <a:r>
              <a:rPr lang="en-US" i="1" dirty="0"/>
              <a:t>, to </a:t>
            </a:r>
            <a:r>
              <a:rPr lang="en-US" b="1" i="1" dirty="0"/>
              <a:t>ask clarification questions</a:t>
            </a:r>
            <a:r>
              <a:rPr lang="en-US" i="1" dirty="0"/>
              <a:t>, </a:t>
            </a:r>
            <a:r>
              <a:rPr lang="en-US" b="1" i="1" dirty="0"/>
              <a:t>raise a good argument</a:t>
            </a:r>
            <a:r>
              <a:rPr lang="en-US" i="1" dirty="0"/>
              <a:t>, </a:t>
            </a:r>
            <a:r>
              <a:rPr lang="en-US" b="1" i="1" dirty="0"/>
              <a:t>receive criticism and to see where I can do better. </a:t>
            </a:r>
            <a:endParaRPr lang="he-IL" b="1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5AA71F-2946-4A97-AD0B-2DBD35FF16DB}"/>
              </a:ext>
            </a:extLst>
          </p:cNvPr>
          <p:cNvSpPr txBox="1"/>
          <p:nvPr/>
        </p:nvSpPr>
        <p:spPr>
          <a:xfrm>
            <a:off x="2581773" y="5151752"/>
            <a:ext cx="635589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i="1" dirty="0"/>
              <a:t>Now I can say that the </a:t>
            </a:r>
            <a:r>
              <a:rPr lang="en-US" b="1" i="1" dirty="0"/>
              <a:t>students know how to approach a problem</a:t>
            </a:r>
            <a:r>
              <a:rPr lang="en-US" i="1" dirty="0"/>
              <a:t> in geometry </a:t>
            </a:r>
            <a:r>
              <a:rPr lang="en-US" b="1" i="1" dirty="0"/>
              <a:t>and it helps them move forward</a:t>
            </a:r>
            <a:r>
              <a:rPr lang="en-US" i="1" dirty="0"/>
              <a:t>, even those who previously failed, today, </a:t>
            </a:r>
            <a:r>
              <a:rPr lang="en-US" b="1" i="1" dirty="0"/>
              <a:t>they have high achievements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0D8C74-CE87-441B-9B6C-FCDCABB3DFCD}"/>
              </a:ext>
            </a:extLst>
          </p:cNvPr>
          <p:cNvSpPr txBox="1"/>
          <p:nvPr/>
        </p:nvSpPr>
        <p:spPr>
          <a:xfrm>
            <a:off x="539552" y="5244085"/>
            <a:ext cx="1810502" cy="646331"/>
          </a:xfrm>
          <a:prstGeom prst="rect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b="1" dirty="0"/>
              <a:t>Impact on learning</a:t>
            </a:r>
            <a:endParaRPr lang="he-IL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2E728C-2E4C-4AFF-84DD-4BD52461AE97}"/>
              </a:ext>
            </a:extLst>
          </p:cNvPr>
          <p:cNvSpPr txBox="1"/>
          <p:nvPr/>
        </p:nvSpPr>
        <p:spPr>
          <a:xfrm>
            <a:off x="539552" y="3691190"/>
            <a:ext cx="1810502" cy="646331"/>
          </a:xfrm>
          <a:prstGeom prst="rect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b="1" dirty="0"/>
              <a:t>Critical </a:t>
            </a:r>
          </a:p>
          <a:p>
            <a:pPr algn="l" rtl="0"/>
            <a:r>
              <a:rPr lang="en-US" b="1" dirty="0"/>
              <a:t>thinking</a:t>
            </a:r>
            <a:endParaRPr lang="he-IL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2CF9D9-477D-4046-8113-659C0AF2BC62}"/>
              </a:ext>
            </a:extLst>
          </p:cNvPr>
          <p:cNvSpPr txBox="1"/>
          <p:nvPr/>
        </p:nvSpPr>
        <p:spPr>
          <a:xfrm>
            <a:off x="539552" y="967584"/>
            <a:ext cx="1810502" cy="646331"/>
          </a:xfrm>
          <a:prstGeom prst="rect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b="1" dirty="0"/>
              <a:t>Teachers’ PD and Empowerment</a:t>
            </a:r>
            <a:endParaRPr lang="he-IL" b="1" dirty="0"/>
          </a:p>
        </p:txBody>
      </p:sp>
      <p:sp>
        <p:nvSpPr>
          <p:cNvPr id="2" name="מציין מיקום של כותרת תחתונה 1">
            <a:extLst>
              <a:ext uri="{FF2B5EF4-FFF2-40B4-BE49-F238E27FC236}">
                <a16:creationId xmlns:a16="http://schemas.microsoft.com/office/drawing/2014/main" id="{64436C4D-A27F-4FB6-B060-F6AA2EF9F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11" name="כותרת 1">
            <a:extLst>
              <a:ext uri="{FF2B5EF4-FFF2-40B4-BE49-F238E27FC236}">
                <a16:creationId xmlns:a16="http://schemas.microsoft.com/office/drawing/2014/main" id="{F7FC9573-D1A8-4D19-BA09-682CDF52A969}"/>
              </a:ext>
            </a:extLst>
          </p:cNvPr>
          <p:cNvSpPr txBox="1">
            <a:spLocks/>
          </p:cNvSpPr>
          <p:nvPr/>
        </p:nvSpPr>
        <p:spPr>
          <a:xfrm>
            <a:off x="0" y="6927"/>
            <a:ext cx="9144000" cy="631633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1" anchor="ctr">
            <a:normAutofit fontScale="40000" lnSpcReduction="2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endParaRPr lang="en-US" sz="3200" b="1" dirty="0">
              <a:cs typeface="+mn-cs"/>
            </a:endParaRPr>
          </a:p>
          <a:p>
            <a:pPr algn="l" rtl="0"/>
            <a:r>
              <a:rPr lang="en-US" sz="6700" b="1" dirty="0">
                <a:cs typeface="+mn-cs"/>
              </a:rPr>
              <a:t>Teachers’ voice  </a:t>
            </a:r>
          </a:p>
          <a:p>
            <a:pPr algn="l" rtl="0"/>
            <a:endParaRPr lang="he-IL" sz="3200" b="1" dirty="0">
              <a:cs typeface="+mn-cs"/>
            </a:endParaRPr>
          </a:p>
        </p:txBody>
      </p:sp>
      <p:pic>
        <p:nvPicPr>
          <p:cNvPr id="12" name="תמונה 1">
            <a:extLst>
              <a:ext uri="{FF2B5EF4-FFF2-40B4-BE49-F238E27FC236}">
                <a16:creationId xmlns:a16="http://schemas.microsoft.com/office/drawing/2014/main" id="{B7911EF2-020D-4F1B-B4BC-000770889F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5" y="14606"/>
            <a:ext cx="2915815" cy="62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0541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4996" y="1564267"/>
            <a:ext cx="9144000" cy="1143000"/>
          </a:xfrm>
          <a:solidFill>
            <a:srgbClr val="FFC000"/>
          </a:solidFill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Thank you for listening!</a:t>
            </a:r>
            <a:endParaRPr lang="he-IL" b="1" dirty="0">
              <a:solidFill>
                <a:srgbClr val="0070C0"/>
              </a:solidFill>
            </a:endParaRPr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CF3E45F8-80AB-43FE-A27F-8CF2F35BF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>
              <a:buNone/>
            </a:pPr>
            <a:endParaRPr lang="en-US" dirty="0">
              <a:hlinkClick r:id="rId2"/>
            </a:endParaRPr>
          </a:p>
          <a:p>
            <a:pPr marL="0" indent="0" algn="ctr" rtl="0">
              <a:buNone/>
            </a:pPr>
            <a:endParaRPr lang="en-US" dirty="0">
              <a:hlinkClick r:id="rId2"/>
            </a:endParaRPr>
          </a:p>
          <a:p>
            <a:pPr marL="0" indent="0" algn="ctr" rtl="0">
              <a:buNone/>
            </a:pPr>
            <a:endParaRPr lang="en-US" dirty="0">
              <a:hlinkClick r:id="rId2"/>
            </a:endParaRPr>
          </a:p>
          <a:p>
            <a:pPr marL="0" indent="0" algn="ctr" rtl="0">
              <a:buNone/>
            </a:pPr>
            <a:endParaRPr lang="en-US" dirty="0">
              <a:hlinkClick r:id="rId2"/>
            </a:endParaRPr>
          </a:p>
          <a:p>
            <a:pPr marL="0" indent="0" algn="ctr" rtl="0">
              <a:buNone/>
            </a:pPr>
            <a:r>
              <a:rPr lang="en-US" dirty="0">
                <a:hlinkClick r:id="rId2"/>
              </a:rPr>
              <a:t>Shirley_m@oranim.ac.il</a:t>
            </a:r>
            <a:endParaRPr lang="en-US" dirty="0"/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5987B569-C9F6-4AA8-929E-A6CC40595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04461" y="1341783"/>
            <a:ext cx="72022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This project has been funded with support from the European Commission. </a:t>
            </a:r>
            <a:endParaRPr lang="en-US" i="1" dirty="0" smtClean="0"/>
          </a:p>
          <a:p>
            <a:r>
              <a:rPr lang="en-US" i="1" smtClean="0"/>
              <a:t>This </a:t>
            </a:r>
            <a:r>
              <a:rPr lang="en-US" i="1"/>
              <a:t>publication [communication] reflects </a:t>
            </a:r>
            <a:r>
              <a:rPr lang="en-US" i="1" dirty="0"/>
              <a:t>the views only of the author, </a:t>
            </a:r>
            <a:endParaRPr lang="en-US" i="1" dirty="0" smtClean="0"/>
          </a:p>
          <a:p>
            <a:r>
              <a:rPr lang="en-US" i="1" dirty="0" smtClean="0"/>
              <a:t>and </a:t>
            </a:r>
            <a:r>
              <a:rPr lang="en-US" i="1" dirty="0"/>
              <a:t>the Commission cannot be held responsible for any use which may be </a:t>
            </a:r>
            <a:endParaRPr lang="en-US" i="1" dirty="0" smtClean="0"/>
          </a:p>
          <a:p>
            <a:r>
              <a:rPr lang="en-US" i="1" dirty="0" smtClean="0"/>
              <a:t>made </a:t>
            </a:r>
            <a:r>
              <a:rPr lang="en-US" i="1" dirty="0"/>
              <a:t>of the information contained therein.</a:t>
            </a:r>
            <a:endParaRPr lang="de-DE" dirty="0"/>
          </a:p>
          <a:p>
            <a:endParaRPr lang="de-DE" dirty="0"/>
          </a:p>
        </p:txBody>
      </p:sp>
      <p:pic>
        <p:nvPicPr>
          <p:cNvPr id="3" name="Picture 2" descr="http://www.erasmus-artist.eu/images/eu_flag_co_funded_pos_-rgb-_right.jpg?crc=394225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288" y="5347252"/>
            <a:ext cx="4440660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4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76468" y="2879426"/>
            <a:ext cx="8229600" cy="60466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  <a:cs typeface="+mn-cs"/>
              </a:rPr>
              <a:t>Teachers study, change and develop?</a:t>
            </a:r>
            <a:r>
              <a:rPr lang="he-IL" b="1" dirty="0">
                <a:solidFill>
                  <a:srgbClr val="7030A0"/>
                </a:solidFill>
                <a:cs typeface="+mn-cs"/>
              </a:rPr>
              <a:t/>
            </a:r>
            <a:br>
              <a:rPr lang="he-IL" b="1" dirty="0">
                <a:solidFill>
                  <a:srgbClr val="7030A0"/>
                </a:solidFill>
                <a:cs typeface="+mn-cs"/>
              </a:rPr>
            </a:br>
            <a:r>
              <a:rPr lang="he-IL" b="1" dirty="0">
                <a:solidFill>
                  <a:srgbClr val="7030A0"/>
                </a:solidFill>
                <a:cs typeface="+mn-cs"/>
              </a:rPr>
              <a:t/>
            </a:r>
            <a:br>
              <a:rPr lang="he-IL" b="1" dirty="0">
                <a:solidFill>
                  <a:srgbClr val="7030A0"/>
                </a:solidFill>
                <a:cs typeface="+mn-cs"/>
              </a:rPr>
            </a:br>
            <a:endParaRPr lang="he-IL" b="1" dirty="0">
              <a:solidFill>
                <a:srgbClr val="7030A0"/>
              </a:solidFill>
              <a:cs typeface="+mn-cs"/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471904" y="3139547"/>
            <a:ext cx="8229600" cy="2836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Collaborative action research of in-service math and science teachers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Dr. Shirley </a:t>
            </a:r>
            <a:r>
              <a:rPr lang="en-US" b="1" dirty="0" err="1"/>
              <a:t>Miedijensky</a:t>
            </a:r>
            <a:endParaRPr lang="en-US" dirty="0"/>
          </a:p>
          <a:p>
            <a:pPr marL="0" indent="0" algn="ctr">
              <a:buNone/>
            </a:pPr>
            <a:endParaRPr lang="he-IL" dirty="0"/>
          </a:p>
          <a:p>
            <a:pPr marL="0" indent="0" algn="ctr">
              <a:buNone/>
            </a:pPr>
            <a:endParaRPr lang="he-IL" dirty="0"/>
          </a:p>
          <a:p>
            <a:pPr marL="0" indent="0" algn="ctr">
              <a:buNone/>
            </a:pPr>
            <a:endParaRPr lang="he-IL" dirty="0"/>
          </a:p>
          <a:p>
            <a:pPr marL="0" indent="0" algn="ctr">
              <a:buNone/>
            </a:pPr>
            <a:endParaRPr lang="he-IL" b="1" dirty="0"/>
          </a:p>
        </p:txBody>
      </p:sp>
      <p:sp>
        <p:nvSpPr>
          <p:cNvPr id="8" name="כותרת 1"/>
          <p:cNvSpPr txBox="1">
            <a:spLocks/>
          </p:cNvSpPr>
          <p:nvPr/>
        </p:nvSpPr>
        <p:spPr>
          <a:xfrm>
            <a:off x="0" y="-28264"/>
            <a:ext cx="9144000" cy="604663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1" anchor="ctr">
            <a:normAutofit fontScale="975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he-IL" sz="3200" b="1" dirty="0">
                <a:cs typeface="+mn-cs"/>
              </a:rPr>
              <a:t> </a:t>
            </a:r>
          </a:p>
        </p:txBody>
      </p:sp>
      <p:pic>
        <p:nvPicPr>
          <p:cNvPr id="4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264"/>
            <a:ext cx="9108503" cy="2154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Oranim College Logo">
            <a:extLst>
              <a:ext uri="{FF2B5EF4-FFF2-40B4-BE49-F238E27FC236}">
                <a16:creationId xmlns:a16="http://schemas.microsoft.com/office/drawing/2014/main" id="{F5476C25-743B-4AF7-A955-94283BBE3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6580"/>
            <a:ext cx="1924906" cy="604663"/>
          </a:xfrm>
          <a:prstGeom prst="rect">
            <a:avLst/>
          </a:prstGeom>
          <a:solidFill>
            <a:srgbClr val="00B050"/>
          </a:solidFill>
        </p:spPr>
      </p:pic>
      <p:sp>
        <p:nvSpPr>
          <p:cNvPr id="10" name="מציין מיקום של כותרת תחתונה 9">
            <a:extLst>
              <a:ext uri="{FF2B5EF4-FFF2-40B4-BE49-F238E27FC236}">
                <a16:creationId xmlns:a16="http://schemas.microsoft.com/office/drawing/2014/main" id="{58FD6D04-1B56-4B09-9A93-33973D98B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Oranim</a:t>
            </a:r>
            <a:r>
              <a:rPr lang="en-US" dirty="0"/>
              <a:t>, Academic College of Education</a:t>
            </a:r>
            <a:endParaRPr lang="he-IL" dirty="0"/>
          </a:p>
        </p:txBody>
      </p:sp>
      <p:pic>
        <p:nvPicPr>
          <p:cNvPr id="9" name="Picture 2" descr="http://www.erasmusplus.de/typo3temp/pics/logo_erasmus_ece4e16e9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6092824"/>
            <a:ext cx="3057525" cy="62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118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97488FAB-50FE-4998-8E95-4A0C64307328}"/>
              </a:ext>
            </a:extLst>
          </p:cNvPr>
          <p:cNvSpPr txBox="1">
            <a:spLocks/>
          </p:cNvSpPr>
          <p:nvPr/>
        </p:nvSpPr>
        <p:spPr>
          <a:xfrm>
            <a:off x="-30851" y="14605"/>
            <a:ext cx="9144000" cy="528732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1" anchor="ctr">
            <a:normAutofit fontScale="90000"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he-IL" sz="3200" b="1" dirty="0">
                <a:cs typeface="+mn-cs"/>
              </a:rPr>
              <a:t> </a:t>
            </a:r>
            <a:r>
              <a:rPr lang="en-US" sz="3200" b="1" dirty="0">
                <a:cs typeface="+mn-cs"/>
              </a:rPr>
              <a:t>Background</a:t>
            </a:r>
            <a:endParaRPr lang="he-IL" sz="3200" b="1" dirty="0">
              <a:cs typeface="+mn-cs"/>
            </a:endParaRPr>
          </a:p>
        </p:txBody>
      </p:sp>
      <p:pic>
        <p:nvPicPr>
          <p:cNvPr id="6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334" y="14606"/>
            <a:ext cx="2915815" cy="528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1CE52A7-A560-4A32-8F32-0E97778AEA66}"/>
              </a:ext>
            </a:extLst>
          </p:cNvPr>
          <p:cNvSpPr txBox="1"/>
          <p:nvPr/>
        </p:nvSpPr>
        <p:spPr>
          <a:xfrm>
            <a:off x="503040" y="1536174"/>
            <a:ext cx="8640960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lvl="0" indent="-285750" algn="l" rtl="0">
              <a:buFont typeface="Wingdings" panose="05000000000000000000" pitchFamily="2" charset="2"/>
              <a:buChar char="q"/>
            </a:pPr>
            <a:r>
              <a:rPr lang="en-US" sz="2400" dirty="0"/>
              <a:t>Experienced math and science teachers</a:t>
            </a:r>
          </a:p>
          <a:p>
            <a:pPr lvl="0" algn="l" rtl="0"/>
            <a:r>
              <a:rPr lang="en-US" sz="2400" dirty="0"/>
              <a:t>      - have a great deal of knowledge gained over the years</a:t>
            </a:r>
          </a:p>
          <a:p>
            <a:pPr lvl="0" algn="l" rtl="0"/>
            <a:r>
              <a:rPr lang="en-US" sz="2400" dirty="0"/>
              <a:t>      - cope with challenges and obstacles</a:t>
            </a:r>
          </a:p>
          <a:p>
            <a:pPr marL="285750" lvl="0" indent="-285750" algn="l" rtl="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285750" lvl="0" indent="-285750" algn="l" rtl="0">
              <a:buFont typeface="Wingdings" panose="05000000000000000000" pitchFamily="2" charset="2"/>
              <a:buChar char="q"/>
            </a:pPr>
            <a:r>
              <a:rPr lang="en-US" sz="2400" dirty="0"/>
              <a:t>Provide teachers with a supportive learning environment</a:t>
            </a:r>
          </a:p>
          <a:p>
            <a:pPr marL="285750" lvl="0" indent="-285750" algn="l" rtl="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285750" lvl="0" indent="-285750" algn="l" rtl="0">
              <a:buFont typeface="Wingdings" panose="05000000000000000000" pitchFamily="2" charset="2"/>
              <a:buChar char="q"/>
            </a:pPr>
            <a:r>
              <a:rPr lang="en-US" sz="2400" dirty="0"/>
              <a:t>Empower teachers to conduct action research</a:t>
            </a:r>
          </a:p>
          <a:p>
            <a:pPr lvl="0" algn="l" rtl="0"/>
            <a:endParaRPr lang="en-US" sz="2400" dirty="0"/>
          </a:p>
          <a:p>
            <a:pPr marL="285750" lvl="0" indent="-285750" algn="l" rtl="0">
              <a:buFont typeface="Wingdings" panose="05000000000000000000" pitchFamily="2" charset="2"/>
              <a:buChar char="q"/>
            </a:pPr>
            <a:r>
              <a:rPr lang="en-US" sz="2400" dirty="0"/>
              <a:t>Change teachers' teaching methods</a:t>
            </a:r>
          </a:p>
          <a:p>
            <a:pPr lvl="0" algn="l" rtl="0"/>
            <a:endParaRPr lang="en-US" sz="2400" dirty="0"/>
          </a:p>
        </p:txBody>
      </p:sp>
      <p:sp>
        <p:nvSpPr>
          <p:cNvPr id="2" name="מציין מיקום של כותרת תחתונה 1">
            <a:extLst>
              <a:ext uri="{FF2B5EF4-FFF2-40B4-BE49-F238E27FC236}">
                <a16:creationId xmlns:a16="http://schemas.microsoft.com/office/drawing/2014/main" id="{27658F3F-3193-4C81-B951-6BBE62B1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3842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FF415DA-E8F4-4861-9E32-CDB70A9DB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525963"/>
          </a:xfrm>
        </p:spPr>
        <p:txBody>
          <a:bodyPr>
            <a:normAutofit fontScale="92500"/>
          </a:bodyPr>
          <a:lstStyle/>
          <a:p>
            <a:pPr marL="0" lvl="0" indent="0" algn="l" rtl="0">
              <a:buNone/>
            </a:pPr>
            <a:endParaRPr lang="en-US" sz="2400" dirty="0"/>
          </a:p>
          <a:p>
            <a:pPr marL="0" lvl="0" indent="0" algn="l" rtl="0">
              <a:buNone/>
            </a:pPr>
            <a:r>
              <a:rPr lang="en-US" sz="2400" dirty="0"/>
              <a:t>Lecturer:</a:t>
            </a:r>
          </a:p>
          <a:p>
            <a:pPr lvl="0" algn="l" rtl="0">
              <a:buFont typeface="Wingdings" panose="05000000000000000000" pitchFamily="2" charset="2"/>
              <a:buChar char="q"/>
            </a:pPr>
            <a:r>
              <a:rPr lang="en-US" sz="2400" dirty="0"/>
              <a:t>examine the impact on teachers’ professional development</a:t>
            </a:r>
          </a:p>
          <a:p>
            <a:pPr lvl="0" algn="l" rtl="0">
              <a:buFont typeface="Wingdings" panose="05000000000000000000" pitchFamily="2" charset="2"/>
              <a:buChar char="q"/>
            </a:pPr>
            <a:r>
              <a:rPr lang="en-US" sz="2400" dirty="0"/>
              <a:t>characterize the process of a collaborative action research (CAR)</a:t>
            </a:r>
          </a:p>
          <a:p>
            <a:pPr lvl="0" algn="l" rtl="0">
              <a:buFont typeface="Wingdings" panose="05000000000000000000" pitchFamily="2" charset="2"/>
              <a:buChar char="q"/>
            </a:pPr>
            <a:r>
              <a:rPr lang="en-US" sz="2400" dirty="0"/>
              <a:t>characterize the teachers’ perceptions regarding the CAR</a:t>
            </a:r>
          </a:p>
          <a:p>
            <a:pPr marL="0" lvl="0" indent="0" algn="l" rtl="0">
              <a:buNone/>
            </a:pPr>
            <a:endParaRPr lang="en-US" sz="2400" dirty="0"/>
          </a:p>
          <a:p>
            <a:pPr marL="0" lvl="0" indent="0" algn="l" rtl="0">
              <a:buNone/>
            </a:pPr>
            <a:r>
              <a:rPr lang="en-US" sz="2400" dirty="0"/>
              <a:t>Teachers: </a:t>
            </a:r>
          </a:p>
          <a:p>
            <a:pPr marL="285750" lvl="0" indent="-285750" algn="l" rtl="0">
              <a:buFont typeface="Wingdings" panose="05000000000000000000" pitchFamily="2" charset="2"/>
              <a:buChar char="q"/>
            </a:pPr>
            <a:r>
              <a:rPr lang="en-US" sz="2400" dirty="0"/>
              <a:t>examine whether there is an impact on</a:t>
            </a:r>
          </a:p>
          <a:p>
            <a:pPr marL="0" lvl="0" indent="0" algn="l" rtl="0">
              <a:buNone/>
            </a:pPr>
            <a:r>
              <a:rPr lang="en-US" sz="2400" dirty="0"/>
              <a:t>     - the learning process</a:t>
            </a:r>
          </a:p>
          <a:p>
            <a:pPr marL="0" lvl="0" indent="0" algn="l" rtl="0">
              <a:buNone/>
            </a:pPr>
            <a:r>
              <a:rPr lang="en-US" sz="2400" dirty="0"/>
              <a:t>     - the development of thinking skills</a:t>
            </a:r>
          </a:p>
          <a:p>
            <a:pPr marL="0" lvl="0" indent="0" algn="l" rtl="0">
              <a:buNone/>
            </a:pPr>
            <a:r>
              <a:rPr lang="en-US" sz="2400" dirty="0"/>
              <a:t>     - students’ achievements</a:t>
            </a:r>
          </a:p>
          <a:p>
            <a:pPr algn="l" rtl="0"/>
            <a:endParaRPr lang="he-IL" sz="2400" dirty="0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8F1E0E2-2D9D-4E37-A038-163D12050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D5F04446-A860-4343-919F-09548561C3BD}"/>
              </a:ext>
            </a:extLst>
          </p:cNvPr>
          <p:cNvSpPr txBox="1">
            <a:spLocks/>
          </p:cNvSpPr>
          <p:nvPr/>
        </p:nvSpPr>
        <p:spPr>
          <a:xfrm>
            <a:off x="-30851" y="14605"/>
            <a:ext cx="9144000" cy="528732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1" anchor="ctr">
            <a:normAutofit fontScale="90000"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he-IL" sz="3200" b="1" dirty="0">
                <a:cs typeface="+mn-cs"/>
              </a:rPr>
              <a:t> </a:t>
            </a:r>
            <a:r>
              <a:rPr lang="en-US" sz="3200" b="1" dirty="0">
                <a:cs typeface="+mn-cs"/>
              </a:rPr>
              <a:t>Goals</a:t>
            </a:r>
            <a:endParaRPr lang="he-IL" sz="3200" b="1" dirty="0">
              <a:cs typeface="+mn-cs"/>
            </a:endParaRPr>
          </a:p>
        </p:txBody>
      </p:sp>
      <p:pic>
        <p:nvPicPr>
          <p:cNvPr id="6" name="תמונה 1">
            <a:extLst>
              <a:ext uri="{FF2B5EF4-FFF2-40B4-BE49-F238E27FC236}">
                <a16:creationId xmlns:a16="http://schemas.microsoft.com/office/drawing/2014/main" id="{A09FC42A-AB7D-4C93-AEED-19F026424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334" y="14606"/>
            <a:ext cx="2915815" cy="528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450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Ø"/>
            </a:pPr>
            <a:r>
              <a:rPr lang="en-US" dirty="0"/>
              <a:t>15 High school teachers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dirty="0"/>
              <a:t>The course lecturer</a:t>
            </a:r>
            <a:endParaRPr lang="he-IL" dirty="0"/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0" y="-33454"/>
            <a:ext cx="9144000" cy="553747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1" anchor="ctr">
            <a:normAutofit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cs typeface="+mn-cs"/>
              </a:rPr>
              <a:t>Participants</a:t>
            </a:r>
            <a:endParaRPr lang="he-IL" sz="3200" b="1" dirty="0">
              <a:cs typeface="+mn-cs"/>
            </a:endParaRPr>
          </a:p>
        </p:txBody>
      </p:sp>
      <p:pic>
        <p:nvPicPr>
          <p:cNvPr id="5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5" y="-12082"/>
            <a:ext cx="2915815" cy="55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מציין מיקום של כותרת תחתונה 1">
            <a:extLst>
              <a:ext uri="{FF2B5EF4-FFF2-40B4-BE49-F238E27FC236}">
                <a16:creationId xmlns:a16="http://schemas.microsoft.com/office/drawing/2014/main" id="{6B9FCD93-E0A1-4E3C-B96D-7841697BA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1271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51D9D1-0D8B-4253-9771-CA4CA5E23D8D}"/>
              </a:ext>
            </a:extLst>
          </p:cNvPr>
          <p:cNvSpPr txBox="1"/>
          <p:nvPr/>
        </p:nvSpPr>
        <p:spPr>
          <a:xfrm>
            <a:off x="942188" y="5768057"/>
            <a:ext cx="2402305" cy="88852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/>
              <a:t>Qualitative R. &amp; PAR</a:t>
            </a:r>
          </a:p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/>
              <a:t>Examples  </a:t>
            </a:r>
          </a:p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/>
              <a:t>Peer assessment</a:t>
            </a:r>
            <a:endParaRPr lang="he-IL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13379E-B403-4D8D-9046-A3D39EB8BE57}"/>
              </a:ext>
            </a:extLst>
          </p:cNvPr>
          <p:cNvSpPr txBox="1"/>
          <p:nvPr/>
        </p:nvSpPr>
        <p:spPr>
          <a:xfrm>
            <a:off x="942188" y="4590913"/>
            <a:ext cx="2368413" cy="88852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/>
              <a:t>Class forum </a:t>
            </a:r>
          </a:p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/>
              <a:t>Research groups (common subject)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D01CEE-A2E7-4102-9D52-48343963428B}"/>
              </a:ext>
            </a:extLst>
          </p:cNvPr>
          <p:cNvSpPr txBox="1"/>
          <p:nvPr/>
        </p:nvSpPr>
        <p:spPr>
          <a:xfrm>
            <a:off x="942187" y="3614465"/>
            <a:ext cx="2365471" cy="621970"/>
          </a:xfrm>
          <a:prstGeom prst="rect">
            <a:avLst/>
          </a:prstGeom>
          <a:solidFill>
            <a:srgbClr val="C00000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b="1" dirty="0">
                <a:solidFill>
                  <a:schemeClr val="bg1"/>
                </a:solidFill>
              </a:rPr>
              <a:t>Design the research plan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3BF664-0C38-4F9A-A54A-16A37EF62982}"/>
              </a:ext>
            </a:extLst>
          </p:cNvPr>
          <p:cNvSpPr txBox="1"/>
          <p:nvPr/>
        </p:nvSpPr>
        <p:spPr>
          <a:xfrm>
            <a:off x="13567" y="5447340"/>
            <a:ext cx="7065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S1</a:t>
            </a:r>
            <a:endParaRPr lang="he-IL" b="1" dirty="0">
              <a:solidFill>
                <a:srgbClr val="0070C0"/>
              </a:solidFill>
            </a:endParaRPr>
          </a:p>
        </p:txBody>
      </p:sp>
      <p:sp>
        <p:nvSpPr>
          <p:cNvPr id="9" name="סוגר מסולסל שמאלי 8">
            <a:extLst>
              <a:ext uri="{FF2B5EF4-FFF2-40B4-BE49-F238E27FC236}">
                <a16:creationId xmlns:a16="http://schemas.microsoft.com/office/drawing/2014/main" id="{A572B1B7-30C0-481A-B5DA-8F56342BEECC}"/>
              </a:ext>
            </a:extLst>
          </p:cNvPr>
          <p:cNvSpPr/>
          <p:nvPr/>
        </p:nvSpPr>
        <p:spPr>
          <a:xfrm>
            <a:off x="543986" y="4661077"/>
            <a:ext cx="221064" cy="1927939"/>
          </a:xfrm>
          <a:prstGeom prst="leftBrace">
            <a:avLst>
              <a:gd name="adj1" fmla="val 8333"/>
              <a:gd name="adj2" fmla="val 5052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D6C135-3677-4850-8CF8-AD55B0E4A877}"/>
              </a:ext>
            </a:extLst>
          </p:cNvPr>
          <p:cNvSpPr txBox="1"/>
          <p:nvPr/>
        </p:nvSpPr>
        <p:spPr>
          <a:xfrm>
            <a:off x="942186" y="2638016"/>
            <a:ext cx="2365470" cy="62197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marL="342900" indent="-342900" algn="l" rtl="0">
              <a:buFont typeface="Wingdings" panose="05000000000000000000" pitchFamily="2" charset="2"/>
              <a:buChar char="§"/>
            </a:pPr>
            <a:r>
              <a:rPr lang="en-US" b="1" dirty="0"/>
              <a:t>Peer &amp; Lecturer assessment</a:t>
            </a:r>
            <a:endParaRPr lang="he-IL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8EDF50B-0721-4860-847F-D137E27945BD}"/>
              </a:ext>
            </a:extLst>
          </p:cNvPr>
          <p:cNvSpPr txBox="1"/>
          <p:nvPr/>
        </p:nvSpPr>
        <p:spPr>
          <a:xfrm>
            <a:off x="942186" y="1454769"/>
            <a:ext cx="2365470" cy="888529"/>
          </a:xfrm>
          <a:prstGeom prst="rect">
            <a:avLst/>
          </a:prstGeom>
          <a:solidFill>
            <a:srgbClr val="C00000"/>
          </a:solidFill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>
                <a:solidFill>
                  <a:schemeClr val="bg1"/>
                </a:solidFill>
              </a:rPr>
              <a:t>Implement the research (stage 1)</a:t>
            </a:r>
          </a:p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>
                <a:solidFill>
                  <a:schemeClr val="bg1"/>
                </a:solidFill>
              </a:rPr>
              <a:t>Data collection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4503C8-EE06-4771-BB53-6975DEB408BB}"/>
              </a:ext>
            </a:extLst>
          </p:cNvPr>
          <p:cNvSpPr txBox="1"/>
          <p:nvPr/>
        </p:nvSpPr>
        <p:spPr>
          <a:xfrm>
            <a:off x="3608157" y="592994"/>
            <a:ext cx="2352881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>
                <a:solidFill>
                  <a:schemeClr val="bg1"/>
                </a:solidFill>
              </a:rPr>
              <a:t>Data analysis</a:t>
            </a:r>
          </a:p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>
                <a:solidFill>
                  <a:schemeClr val="bg1"/>
                </a:solidFill>
              </a:rPr>
              <a:t>Preliminary findings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50033D-00E7-4246-808F-E78D5C6403EF}"/>
              </a:ext>
            </a:extLst>
          </p:cNvPr>
          <p:cNvSpPr txBox="1"/>
          <p:nvPr/>
        </p:nvSpPr>
        <p:spPr>
          <a:xfrm>
            <a:off x="5996848" y="1494504"/>
            <a:ext cx="2207216" cy="62197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/>
              <a:t>Peer &amp; Lecturer assessment</a:t>
            </a:r>
            <a:endParaRPr lang="he-IL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0110686-7E39-4CA1-B118-7C4DE335C802}"/>
              </a:ext>
            </a:extLst>
          </p:cNvPr>
          <p:cNvSpPr txBox="1"/>
          <p:nvPr/>
        </p:nvSpPr>
        <p:spPr>
          <a:xfrm>
            <a:off x="5961038" y="2539047"/>
            <a:ext cx="2230865" cy="888529"/>
          </a:xfrm>
          <a:prstGeom prst="rect">
            <a:avLst/>
          </a:prstGeom>
          <a:solidFill>
            <a:srgbClr val="C00000"/>
          </a:solidFill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>
                <a:solidFill>
                  <a:schemeClr val="bg1"/>
                </a:solidFill>
              </a:rPr>
              <a:t>Conducting changes in the research plan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AB7315-BD36-4C71-A19D-E2FCA37AFF36}"/>
              </a:ext>
            </a:extLst>
          </p:cNvPr>
          <p:cNvSpPr txBox="1"/>
          <p:nvPr/>
        </p:nvSpPr>
        <p:spPr>
          <a:xfrm>
            <a:off x="5961038" y="3702384"/>
            <a:ext cx="2230865" cy="888529"/>
          </a:xfrm>
          <a:prstGeom prst="rect">
            <a:avLst/>
          </a:prstGeom>
          <a:solidFill>
            <a:srgbClr val="C00000"/>
          </a:solidFill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>
                <a:solidFill>
                  <a:schemeClr val="bg1"/>
                </a:solidFill>
              </a:rPr>
              <a:t>Implement the research (stage 2)</a:t>
            </a:r>
          </a:p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>
                <a:solidFill>
                  <a:schemeClr val="bg1"/>
                </a:solidFill>
              </a:rPr>
              <a:t>Data collection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8B58E39-D707-474D-9343-5021695D5D15}"/>
              </a:ext>
            </a:extLst>
          </p:cNvPr>
          <p:cNvSpPr txBox="1"/>
          <p:nvPr/>
        </p:nvSpPr>
        <p:spPr>
          <a:xfrm>
            <a:off x="5961038" y="4791617"/>
            <a:ext cx="2233764" cy="621970"/>
          </a:xfrm>
          <a:prstGeom prst="rect">
            <a:avLst/>
          </a:prstGeom>
          <a:solidFill>
            <a:srgbClr val="C00000"/>
          </a:solidFill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>
                <a:solidFill>
                  <a:schemeClr val="bg1"/>
                </a:solidFill>
              </a:rPr>
              <a:t>Data analysis</a:t>
            </a:r>
          </a:p>
          <a:p>
            <a:pPr marL="285750" indent="-285750" algn="l" rtl="0">
              <a:buFont typeface="Wingdings" pitchFamily="2" charset="2"/>
              <a:buChar char="§"/>
            </a:pP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6D05B77-812A-4753-9AF1-48CA92D38325}"/>
              </a:ext>
            </a:extLst>
          </p:cNvPr>
          <p:cNvSpPr txBox="1"/>
          <p:nvPr/>
        </p:nvSpPr>
        <p:spPr>
          <a:xfrm>
            <a:off x="5961038" y="5768057"/>
            <a:ext cx="2201764" cy="888529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itchFamily="2" charset="2"/>
              <a:buChar char="§"/>
            </a:pPr>
            <a:r>
              <a:rPr lang="en-US" b="1" dirty="0"/>
              <a:t>Peer &amp; Lecturer assessment</a:t>
            </a:r>
          </a:p>
          <a:p>
            <a:pPr algn="l" rtl="0"/>
            <a:endParaRPr lang="en-US" b="1" dirty="0"/>
          </a:p>
        </p:txBody>
      </p:sp>
      <p:sp>
        <p:nvSpPr>
          <p:cNvPr id="31" name="סוגר מסולסל שמאלי 30">
            <a:extLst>
              <a:ext uri="{FF2B5EF4-FFF2-40B4-BE49-F238E27FC236}">
                <a16:creationId xmlns:a16="http://schemas.microsoft.com/office/drawing/2014/main" id="{76A55D49-9908-4834-A252-E5534519A673}"/>
              </a:ext>
            </a:extLst>
          </p:cNvPr>
          <p:cNvSpPr/>
          <p:nvPr/>
        </p:nvSpPr>
        <p:spPr>
          <a:xfrm rot="10800000">
            <a:off x="8239875" y="548680"/>
            <a:ext cx="391373" cy="6055285"/>
          </a:xfrm>
          <a:prstGeom prst="leftBrace">
            <a:avLst>
              <a:gd name="adj1" fmla="val 8333"/>
              <a:gd name="adj2" fmla="val 5052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BCE21C-8308-48F7-9699-9FCA0E572BEF}"/>
              </a:ext>
            </a:extLst>
          </p:cNvPr>
          <p:cNvSpPr txBox="1"/>
          <p:nvPr/>
        </p:nvSpPr>
        <p:spPr>
          <a:xfrm>
            <a:off x="8435562" y="3346972"/>
            <a:ext cx="7065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S2</a:t>
            </a:r>
            <a:endParaRPr lang="he-IL" b="1" dirty="0">
              <a:solidFill>
                <a:srgbClr val="C00000"/>
              </a:solidFill>
            </a:endParaRPr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34FFDA29-759B-4FDC-A883-894AEECE2F55}"/>
              </a:ext>
            </a:extLst>
          </p:cNvPr>
          <p:cNvSpPr/>
          <p:nvPr/>
        </p:nvSpPr>
        <p:spPr>
          <a:xfrm>
            <a:off x="1088861" y="5479442"/>
            <a:ext cx="206608" cy="28778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37">
            <a:extLst>
              <a:ext uri="{FF2B5EF4-FFF2-40B4-BE49-F238E27FC236}">
                <a16:creationId xmlns:a16="http://schemas.microsoft.com/office/drawing/2014/main" id="{4BC2BCF7-BC79-48CC-9E36-09E210A750F1}"/>
              </a:ext>
            </a:extLst>
          </p:cNvPr>
          <p:cNvSpPr/>
          <p:nvPr/>
        </p:nvSpPr>
        <p:spPr>
          <a:xfrm>
            <a:off x="1088860" y="4236436"/>
            <a:ext cx="206609" cy="36741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מלבן 39">
            <a:extLst>
              <a:ext uri="{FF2B5EF4-FFF2-40B4-BE49-F238E27FC236}">
                <a16:creationId xmlns:a16="http://schemas.microsoft.com/office/drawing/2014/main" id="{E667B41C-06BD-4CDE-9335-DAD031E61713}"/>
              </a:ext>
            </a:extLst>
          </p:cNvPr>
          <p:cNvSpPr/>
          <p:nvPr/>
        </p:nvSpPr>
        <p:spPr>
          <a:xfrm>
            <a:off x="1088861" y="3259987"/>
            <a:ext cx="206608" cy="36318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חץ: מכופף 42">
            <a:extLst>
              <a:ext uri="{FF2B5EF4-FFF2-40B4-BE49-F238E27FC236}">
                <a16:creationId xmlns:a16="http://schemas.microsoft.com/office/drawing/2014/main" id="{65B70DFF-14BE-4A61-AB73-8267CAA42A1B}"/>
              </a:ext>
            </a:extLst>
          </p:cNvPr>
          <p:cNvSpPr/>
          <p:nvPr/>
        </p:nvSpPr>
        <p:spPr>
          <a:xfrm rot="5400000">
            <a:off x="6988069" y="495495"/>
            <a:ext cx="872556" cy="1197815"/>
          </a:xfrm>
          <a:prstGeom prst="bentArrow">
            <a:avLst>
              <a:gd name="adj1" fmla="val 26689"/>
              <a:gd name="adj2" fmla="val 24155"/>
              <a:gd name="adj3" fmla="val 25000"/>
              <a:gd name="adj4" fmla="val 4375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4" name="מלבן 43">
            <a:extLst>
              <a:ext uri="{FF2B5EF4-FFF2-40B4-BE49-F238E27FC236}">
                <a16:creationId xmlns:a16="http://schemas.microsoft.com/office/drawing/2014/main" id="{D2A1DB9A-F3EF-4C6E-B276-F7D1254C98F1}"/>
              </a:ext>
            </a:extLst>
          </p:cNvPr>
          <p:cNvSpPr/>
          <p:nvPr/>
        </p:nvSpPr>
        <p:spPr>
          <a:xfrm>
            <a:off x="1088860" y="2345281"/>
            <a:ext cx="206609" cy="30144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חץ: מכופף 44">
            <a:extLst>
              <a:ext uri="{FF2B5EF4-FFF2-40B4-BE49-F238E27FC236}">
                <a16:creationId xmlns:a16="http://schemas.microsoft.com/office/drawing/2014/main" id="{BB63C4AF-3AE4-436C-854F-68C415B3F157}"/>
              </a:ext>
            </a:extLst>
          </p:cNvPr>
          <p:cNvSpPr/>
          <p:nvPr/>
        </p:nvSpPr>
        <p:spPr>
          <a:xfrm>
            <a:off x="1135142" y="579174"/>
            <a:ext cx="1197816" cy="874606"/>
          </a:xfrm>
          <a:prstGeom prst="bentArrow">
            <a:avLst>
              <a:gd name="adj1" fmla="val 26689"/>
              <a:gd name="adj2" fmla="val 25000"/>
              <a:gd name="adj3" fmla="val 25000"/>
              <a:gd name="adj4" fmla="val 4375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6" name="מלבן 45">
            <a:extLst>
              <a:ext uri="{FF2B5EF4-FFF2-40B4-BE49-F238E27FC236}">
                <a16:creationId xmlns:a16="http://schemas.microsoft.com/office/drawing/2014/main" id="{9B441C46-B068-4380-9A5D-13239D688188}"/>
              </a:ext>
            </a:extLst>
          </p:cNvPr>
          <p:cNvSpPr/>
          <p:nvPr/>
        </p:nvSpPr>
        <p:spPr>
          <a:xfrm>
            <a:off x="7714636" y="2127710"/>
            <a:ext cx="206609" cy="4113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>
            <a:extLst>
              <a:ext uri="{FF2B5EF4-FFF2-40B4-BE49-F238E27FC236}">
                <a16:creationId xmlns:a16="http://schemas.microsoft.com/office/drawing/2014/main" id="{A14E94D9-FBB7-4B3A-AAFE-575DC7759495}"/>
              </a:ext>
            </a:extLst>
          </p:cNvPr>
          <p:cNvSpPr/>
          <p:nvPr/>
        </p:nvSpPr>
        <p:spPr>
          <a:xfrm>
            <a:off x="7708472" y="3421522"/>
            <a:ext cx="206609" cy="30144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CAD257DA-795F-4B2B-9F24-1BAA73EF1585}"/>
              </a:ext>
            </a:extLst>
          </p:cNvPr>
          <p:cNvSpPr/>
          <p:nvPr/>
        </p:nvSpPr>
        <p:spPr>
          <a:xfrm>
            <a:off x="7708472" y="4590913"/>
            <a:ext cx="206609" cy="20070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מלבן 48">
            <a:extLst>
              <a:ext uri="{FF2B5EF4-FFF2-40B4-BE49-F238E27FC236}">
                <a16:creationId xmlns:a16="http://schemas.microsoft.com/office/drawing/2014/main" id="{7D880129-449A-464E-82C2-79D4755BCB46}"/>
              </a:ext>
            </a:extLst>
          </p:cNvPr>
          <p:cNvSpPr/>
          <p:nvPr/>
        </p:nvSpPr>
        <p:spPr>
          <a:xfrm>
            <a:off x="7729002" y="5413587"/>
            <a:ext cx="186079" cy="35364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חץ: מכופף 49">
            <a:extLst>
              <a:ext uri="{FF2B5EF4-FFF2-40B4-BE49-F238E27FC236}">
                <a16:creationId xmlns:a16="http://schemas.microsoft.com/office/drawing/2014/main" id="{696B4094-8B2D-47C3-99B1-8957650F8736}"/>
              </a:ext>
            </a:extLst>
          </p:cNvPr>
          <p:cNvSpPr/>
          <p:nvPr/>
        </p:nvSpPr>
        <p:spPr>
          <a:xfrm rot="16200000">
            <a:off x="4501561" y="5405046"/>
            <a:ext cx="872556" cy="1197815"/>
          </a:xfrm>
          <a:prstGeom prst="bentArrow">
            <a:avLst>
              <a:gd name="adj1" fmla="val 26689"/>
              <a:gd name="adj2" fmla="val 24155"/>
              <a:gd name="adj3" fmla="val 25000"/>
              <a:gd name="adj4" fmla="val 4375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3" name="כותרת 1">
            <a:extLst>
              <a:ext uri="{FF2B5EF4-FFF2-40B4-BE49-F238E27FC236}">
                <a16:creationId xmlns:a16="http://schemas.microsoft.com/office/drawing/2014/main" id="{63B7B494-8595-486B-BFD8-C91FA05DDD41}"/>
              </a:ext>
            </a:extLst>
          </p:cNvPr>
          <p:cNvSpPr txBox="1">
            <a:spLocks/>
          </p:cNvSpPr>
          <p:nvPr/>
        </p:nvSpPr>
        <p:spPr>
          <a:xfrm>
            <a:off x="-31576" y="0"/>
            <a:ext cx="9175576" cy="377867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1" anchor="ctr">
            <a:normAutofit fontScale="70000" lnSpcReduction="2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he-IL" sz="3200" dirty="0">
              <a:cs typeface="+mn-cs"/>
            </a:endParaRPr>
          </a:p>
        </p:txBody>
      </p:sp>
      <p:pic>
        <p:nvPicPr>
          <p:cNvPr id="64" name="תמונה 1">
            <a:extLst>
              <a:ext uri="{FF2B5EF4-FFF2-40B4-BE49-F238E27FC236}">
                <a16:creationId xmlns:a16="http://schemas.microsoft.com/office/drawing/2014/main" id="{860ABE28-D704-48DA-B941-D4A5D9D3AA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527" y="-1"/>
            <a:ext cx="3327473" cy="377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מציין מיקום תוכן 2">
            <a:extLst>
              <a:ext uri="{FF2B5EF4-FFF2-40B4-BE49-F238E27FC236}">
                <a16:creationId xmlns:a16="http://schemas.microsoft.com/office/drawing/2014/main" id="{54DD305D-30C7-469B-9684-11DF8AAFA554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-31576" y="18469"/>
            <a:ext cx="8229600" cy="290937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400" b="1" dirty="0"/>
              <a:t>The course design </a:t>
            </a:r>
            <a:endParaRPr lang="he-IL" sz="2400" b="1" dirty="0"/>
          </a:p>
        </p:txBody>
      </p:sp>
      <p:grpSp>
        <p:nvGrpSpPr>
          <p:cNvPr id="102" name="קבוצה 101">
            <a:extLst>
              <a:ext uri="{FF2B5EF4-FFF2-40B4-BE49-F238E27FC236}">
                <a16:creationId xmlns:a16="http://schemas.microsoft.com/office/drawing/2014/main" id="{145B8BC4-7143-4047-AA51-E02DC75AB716}"/>
              </a:ext>
            </a:extLst>
          </p:cNvPr>
          <p:cNvGrpSpPr/>
          <p:nvPr/>
        </p:nvGrpSpPr>
        <p:grpSpPr>
          <a:xfrm>
            <a:off x="3178851" y="3002717"/>
            <a:ext cx="2502466" cy="1750465"/>
            <a:chOff x="3123903" y="2907214"/>
            <a:chExt cx="2626219" cy="175046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16CA8B2-BB0D-4C78-9F29-171262E86F34}"/>
                </a:ext>
              </a:extLst>
            </p:cNvPr>
            <p:cNvSpPr txBox="1"/>
            <p:nvPr/>
          </p:nvSpPr>
          <p:spPr>
            <a:xfrm>
              <a:off x="4072474" y="2907214"/>
              <a:ext cx="1662064" cy="10156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>
                  <a:lumMod val="50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2000" b="1" dirty="0">
                  <a:cs typeface="+mj-cs"/>
                </a:rPr>
                <a:t>Writing the research report</a:t>
              </a:r>
            </a:p>
          </p:txBody>
        </p:sp>
        <p:cxnSp>
          <p:nvCxnSpPr>
            <p:cNvPr id="78" name="מחבר ישר 77">
              <a:extLst>
                <a:ext uri="{FF2B5EF4-FFF2-40B4-BE49-F238E27FC236}">
                  <a16:creationId xmlns:a16="http://schemas.microsoft.com/office/drawing/2014/main" id="{447441A2-B73F-4226-8635-D1FBF3CEC0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87244" y="3942865"/>
              <a:ext cx="362878" cy="274147"/>
            </a:xfrm>
            <a:prstGeom prst="line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סוגר מסולסל שמאלי 84">
              <a:extLst>
                <a:ext uri="{FF2B5EF4-FFF2-40B4-BE49-F238E27FC236}">
                  <a16:creationId xmlns:a16="http://schemas.microsoft.com/office/drawing/2014/main" id="{31F5A288-20D4-4168-8AC5-EE26E66D39D1}"/>
                </a:ext>
              </a:extLst>
            </p:cNvPr>
            <p:cNvSpPr/>
            <p:nvPr/>
          </p:nvSpPr>
          <p:spPr>
            <a:xfrm>
              <a:off x="3429315" y="2914408"/>
              <a:ext cx="360526" cy="1743271"/>
            </a:xfrm>
            <a:prstGeom prst="leftBrac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b="1" dirty="0"/>
            </a:p>
          </p:txBody>
        </p:sp>
        <p:grpSp>
          <p:nvGrpSpPr>
            <p:cNvPr id="86" name="קבוצה 85">
              <a:extLst>
                <a:ext uri="{FF2B5EF4-FFF2-40B4-BE49-F238E27FC236}">
                  <a16:creationId xmlns:a16="http://schemas.microsoft.com/office/drawing/2014/main" id="{E7DBD74E-8B2E-4BC8-A1CE-5D208B58D756}"/>
                </a:ext>
              </a:extLst>
            </p:cNvPr>
            <p:cNvGrpSpPr/>
            <p:nvPr/>
          </p:nvGrpSpPr>
          <p:grpSpPr>
            <a:xfrm>
              <a:off x="3123903" y="3299964"/>
              <a:ext cx="2278853" cy="1317158"/>
              <a:chOff x="3108391" y="3299964"/>
              <a:chExt cx="2278853" cy="1317158"/>
            </a:xfrm>
          </p:grpSpPr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1676D096-4FE0-494D-9B97-FAE7C2B100AE}"/>
                  </a:ext>
                </a:extLst>
              </p:cNvPr>
              <p:cNvSpPr txBox="1"/>
              <p:nvPr/>
            </p:nvSpPr>
            <p:spPr>
              <a:xfrm>
                <a:off x="3725180" y="4217012"/>
                <a:ext cx="1662064" cy="40011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sz="2000" b="1" dirty="0">
                    <a:cs typeface="+mj-cs"/>
                  </a:rPr>
                  <a:t>Presentation</a:t>
                </a: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767494F6-A976-4C79-A6A0-2557660F75C9}"/>
                  </a:ext>
                </a:extLst>
              </p:cNvPr>
              <p:cNvSpPr txBox="1"/>
              <p:nvPr/>
            </p:nvSpPr>
            <p:spPr>
              <a:xfrm>
                <a:off x="3108391" y="3299964"/>
                <a:ext cx="70656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>
                        <a:lumMod val="50000"/>
                      </a:schemeClr>
                    </a:solidFill>
                  </a:rPr>
                  <a:t>S3</a:t>
                </a:r>
                <a:endParaRPr lang="he-IL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cxnSp>
          <p:nvCxnSpPr>
            <p:cNvPr id="99" name="מחבר ישר 98">
              <a:extLst>
                <a:ext uri="{FF2B5EF4-FFF2-40B4-BE49-F238E27FC236}">
                  <a16:creationId xmlns:a16="http://schemas.microsoft.com/office/drawing/2014/main" id="{C510D50D-27AE-4B10-9D14-DFDDA2AC1A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82085" y="3962854"/>
              <a:ext cx="293302" cy="183794"/>
            </a:xfrm>
            <a:prstGeom prst="line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5" name="גרפיקה 104" descr="קבוצה">
            <a:extLst>
              <a:ext uri="{FF2B5EF4-FFF2-40B4-BE49-F238E27FC236}">
                <a16:creationId xmlns:a16="http://schemas.microsoft.com/office/drawing/2014/main" id="{E8DCC57B-7BB8-4299-AC51-74E3DBE2B9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898583" y="2656287"/>
            <a:ext cx="673266" cy="535087"/>
          </a:xfrm>
          <a:prstGeom prst="rect">
            <a:avLst/>
          </a:prstGeom>
        </p:spPr>
      </p:pic>
      <p:pic>
        <p:nvPicPr>
          <p:cNvPr id="108" name="גרפיקה 107" descr="קבוצה">
            <a:extLst>
              <a:ext uri="{FF2B5EF4-FFF2-40B4-BE49-F238E27FC236}">
                <a16:creationId xmlns:a16="http://schemas.microsoft.com/office/drawing/2014/main" id="{9E8E64CE-8D27-4B9D-BF86-B18323342A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764329" y="5978157"/>
            <a:ext cx="673265" cy="535086"/>
          </a:xfrm>
          <a:prstGeom prst="rect">
            <a:avLst/>
          </a:prstGeom>
        </p:spPr>
      </p:pic>
      <p:pic>
        <p:nvPicPr>
          <p:cNvPr id="109" name="גרפיקה 108" descr="קבוצה">
            <a:extLst>
              <a:ext uri="{FF2B5EF4-FFF2-40B4-BE49-F238E27FC236}">
                <a16:creationId xmlns:a16="http://schemas.microsoft.com/office/drawing/2014/main" id="{E2C29B43-4212-4F65-B577-C7074F0C1E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762296" y="1557598"/>
            <a:ext cx="673265" cy="535086"/>
          </a:xfrm>
          <a:prstGeom prst="rect">
            <a:avLst/>
          </a:prstGeom>
        </p:spPr>
      </p:pic>
      <p:pic>
        <p:nvPicPr>
          <p:cNvPr id="110" name="גרפיקה 109" descr="קבוצה">
            <a:extLst>
              <a:ext uri="{FF2B5EF4-FFF2-40B4-BE49-F238E27FC236}">
                <a16:creationId xmlns:a16="http://schemas.microsoft.com/office/drawing/2014/main" id="{EB2C28BA-1631-4763-B0CA-7C336939B5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522413" y="3997117"/>
            <a:ext cx="697659" cy="40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6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 animBg="1"/>
      <p:bldP spid="18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1" grpId="0" animBg="1"/>
      <p:bldP spid="32" grpId="0"/>
      <p:bldP spid="37" grpId="0" animBg="1"/>
      <p:bldP spid="38" grpId="0" animBg="1"/>
      <p:bldP spid="40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2699792" y="3853204"/>
            <a:ext cx="2514863" cy="3004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763688" y="3861048"/>
            <a:ext cx="100811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/>
          <p:cNvSpPr/>
          <p:nvPr/>
        </p:nvSpPr>
        <p:spPr>
          <a:xfrm>
            <a:off x="395536" y="887692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he-IL" sz="2400" dirty="0"/>
          </a:p>
          <a:p>
            <a:pPr marL="342900" indent="-342900" algn="l" rtl="0">
              <a:buFont typeface="Wingdings" pitchFamily="2" charset="2"/>
              <a:buChar char="q"/>
            </a:pPr>
            <a:r>
              <a:rPr lang="en-US" sz="2400" dirty="0"/>
              <a:t>The effect of a step-by-step solution of Euclidean geometry on the achievements of high school students</a:t>
            </a:r>
          </a:p>
          <a:p>
            <a:pPr algn="l" rtl="0"/>
            <a:endParaRPr lang="en-US" sz="2400" dirty="0"/>
          </a:p>
          <a:p>
            <a:pPr marL="342900" indent="-342900" algn="l" rtl="0">
              <a:buFont typeface="Wingdings" pitchFamily="2" charset="2"/>
              <a:buChar char="q"/>
            </a:pPr>
            <a:r>
              <a:rPr lang="en-US" sz="2400" dirty="0"/>
              <a:t>Using games as a tool to improve understanding of probability among high school students</a:t>
            </a:r>
            <a:r>
              <a:rPr lang="he-IL" sz="2400" dirty="0"/>
              <a:t> </a:t>
            </a:r>
          </a:p>
          <a:p>
            <a:pPr algn="l" rtl="0"/>
            <a:endParaRPr lang="en-US" sz="2400" dirty="0"/>
          </a:p>
          <a:p>
            <a:pPr marL="342900" indent="-342900" algn="l" rtl="0">
              <a:buFont typeface="Wingdings" pitchFamily="2" charset="2"/>
              <a:buChar char="q"/>
            </a:pPr>
            <a:r>
              <a:rPr lang="en-US" sz="2400" dirty="0"/>
              <a:t>Tests in Math – regulation of time, order of problem solving, planning a step-by-step problem solution </a:t>
            </a:r>
            <a:endParaRPr lang="he-IL" sz="2400" dirty="0"/>
          </a:p>
          <a:p>
            <a:pPr algn="l" rtl="0"/>
            <a:endParaRPr lang="he-IL" sz="2400" dirty="0"/>
          </a:p>
          <a:p>
            <a:pPr marL="342900" indent="-342900" algn="l" rtl="0">
              <a:buFont typeface="Wingdings" pitchFamily="2" charset="2"/>
              <a:buChar char="q"/>
            </a:pPr>
            <a:r>
              <a:rPr lang="en-US" sz="2400" dirty="0"/>
              <a:t>Models and their use in the teaching of trigonometry in space</a:t>
            </a:r>
            <a:endParaRPr lang="he-IL" sz="2400" dirty="0"/>
          </a:p>
          <a:p>
            <a:pPr algn="l" rtl="0"/>
            <a:endParaRPr lang="he-IL" sz="2400" dirty="0"/>
          </a:p>
          <a:p>
            <a:pPr marL="342900" indent="-342900" algn="l" rtl="0">
              <a:buFont typeface="Wingdings" pitchFamily="2" charset="2"/>
              <a:buChar char="q"/>
            </a:pPr>
            <a:r>
              <a:rPr lang="en-US" sz="2400" dirty="0"/>
              <a:t>Teaching strategies in physics - impact on students’ motivation and achievements</a:t>
            </a:r>
            <a:endParaRPr lang="he-IL" sz="2400" dirty="0"/>
          </a:p>
        </p:txBody>
      </p:sp>
      <p:sp>
        <p:nvSpPr>
          <p:cNvPr id="13" name="כותרת 1">
            <a:extLst>
              <a:ext uri="{FF2B5EF4-FFF2-40B4-BE49-F238E27FC236}">
                <a16:creationId xmlns:a16="http://schemas.microsoft.com/office/drawing/2014/main" id="{A5D496E6-E08E-4874-B4E9-3EE6186ED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830"/>
            <a:ext cx="9144000" cy="767534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 rtl="0"/>
            <a:r>
              <a:rPr lang="en-US" sz="3200" b="1" dirty="0">
                <a:cs typeface="+mn-cs"/>
              </a:rPr>
              <a:t>Subjects (examples)</a:t>
            </a:r>
            <a:endParaRPr lang="he-IL" sz="3200" b="1" dirty="0">
              <a:cs typeface="+mn-cs"/>
            </a:endParaRPr>
          </a:p>
        </p:txBody>
      </p:sp>
      <p:pic>
        <p:nvPicPr>
          <p:cNvPr id="5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5" y="677"/>
            <a:ext cx="2915815" cy="76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מציין מיקום של כותרת תחתונה 1">
            <a:extLst>
              <a:ext uri="{FF2B5EF4-FFF2-40B4-BE49-F238E27FC236}">
                <a16:creationId xmlns:a16="http://schemas.microsoft.com/office/drawing/2014/main" id="{D15F925E-C286-4D9C-B323-2788DA5D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578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767534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 rtl="0"/>
            <a:r>
              <a:rPr lang="en-US" sz="3200" b="1" dirty="0">
                <a:cs typeface="+mn-cs"/>
              </a:rPr>
              <a:t>Data collection (all groups) </a:t>
            </a:r>
            <a:endParaRPr lang="he-IL" sz="3200" b="1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Autofit/>
          </a:bodyPr>
          <a:lstStyle/>
          <a:p>
            <a:pPr algn="l" rtl="0"/>
            <a:r>
              <a:rPr lang="en-US" sz="2800" dirty="0">
                <a:cs typeface="+mj-cs"/>
              </a:rPr>
              <a:t>Interviews (each research group: teacher-teacher)</a:t>
            </a:r>
            <a:endParaRPr lang="he-IL" sz="2800" dirty="0">
              <a:cs typeface="+mj-cs"/>
            </a:endParaRPr>
          </a:p>
          <a:p>
            <a:pPr algn="l" rtl="0"/>
            <a:r>
              <a:rPr lang="en-US" sz="2800" dirty="0">
                <a:cs typeface="+mj-cs"/>
              </a:rPr>
              <a:t>Participant observations</a:t>
            </a:r>
            <a:endParaRPr lang="he-IL" sz="2800" dirty="0">
              <a:cs typeface="+mj-cs"/>
            </a:endParaRPr>
          </a:p>
          <a:p>
            <a:pPr algn="l" rtl="0"/>
            <a:r>
              <a:rPr lang="en-US" sz="2800" dirty="0">
                <a:cs typeface="+mj-cs"/>
              </a:rPr>
              <a:t>Peer observations</a:t>
            </a:r>
            <a:endParaRPr lang="he-IL" sz="2800" dirty="0">
              <a:cs typeface="+mj-cs"/>
            </a:endParaRPr>
          </a:p>
          <a:p>
            <a:pPr algn="l" rtl="0"/>
            <a:r>
              <a:rPr lang="en-US" sz="2800" dirty="0">
                <a:cs typeface="+mj-cs"/>
              </a:rPr>
              <a:t>Blogs (reflective journal – teachers, lecturer)</a:t>
            </a:r>
            <a:endParaRPr lang="he-IL" sz="2800" dirty="0">
              <a:cs typeface="+mj-cs"/>
            </a:endParaRPr>
          </a:p>
          <a:p>
            <a:pPr algn="l" rtl="0"/>
            <a:r>
              <a:rPr lang="en-US" sz="2800" dirty="0">
                <a:cs typeface="+mj-cs"/>
              </a:rPr>
              <a:t>WhatsApp (with high school students)</a:t>
            </a:r>
            <a:endParaRPr lang="he-IL" sz="2800" dirty="0">
              <a:cs typeface="+mj-cs"/>
            </a:endParaRPr>
          </a:p>
          <a:p>
            <a:pPr algn="l" rtl="0"/>
            <a:r>
              <a:rPr lang="en-US" sz="2800" dirty="0">
                <a:cs typeface="+mj-cs"/>
              </a:rPr>
              <a:t>Emails</a:t>
            </a:r>
            <a:endParaRPr lang="he-IL" sz="2800" dirty="0">
              <a:cs typeface="+mj-cs"/>
            </a:endParaRPr>
          </a:p>
          <a:p>
            <a:pPr algn="l" rtl="0"/>
            <a:r>
              <a:rPr lang="en-US" sz="2800" dirty="0">
                <a:cs typeface="+mj-cs"/>
              </a:rPr>
              <a:t>Feedback from the lecturer  - year long (research plan &amp; process, AR Figures)</a:t>
            </a:r>
            <a:endParaRPr lang="he-IL" sz="2800" dirty="0">
              <a:cs typeface="+mj-cs"/>
            </a:endParaRPr>
          </a:p>
          <a:p>
            <a:pPr algn="l" rtl="0"/>
            <a:r>
              <a:rPr lang="en-US" sz="2800" dirty="0">
                <a:cs typeface="+mj-cs"/>
              </a:rPr>
              <a:t>Students’ assignments or tests</a:t>
            </a:r>
          </a:p>
          <a:p>
            <a:pPr marL="0" indent="0" algn="l" rtl="0">
              <a:buNone/>
            </a:pPr>
            <a:endParaRPr lang="he-IL" sz="2800" dirty="0">
              <a:cs typeface="+mj-cs"/>
            </a:endParaRPr>
          </a:p>
          <a:p>
            <a:pPr marL="0" indent="0" algn="l" rtl="0">
              <a:buNone/>
            </a:pPr>
            <a:endParaRPr lang="he-IL" sz="2800" dirty="0">
              <a:cs typeface="+mj-cs"/>
            </a:endParaRPr>
          </a:p>
          <a:p>
            <a:pPr algn="l" rtl="0"/>
            <a:endParaRPr lang="he-IL" sz="2800" dirty="0">
              <a:cs typeface="+mj-cs"/>
            </a:endParaRPr>
          </a:p>
        </p:txBody>
      </p:sp>
      <p:pic>
        <p:nvPicPr>
          <p:cNvPr id="4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3" y="-2830"/>
            <a:ext cx="2843807" cy="76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FE4C7BC-C21E-4C6C-88C8-10A783ABF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Oranim, Academic College of Education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065333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</Words>
  <Application>Microsoft Office PowerPoint</Application>
  <PresentationFormat>Bildschirmpräsentation (4:3)</PresentationFormat>
  <Paragraphs>107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ערכת נושא Office</vt:lpstr>
      <vt:lpstr>PowerPoint-Präsentation</vt:lpstr>
      <vt:lpstr>PowerPoint-Präsentation</vt:lpstr>
      <vt:lpstr>Teachers study, change and develop?  </vt:lpstr>
      <vt:lpstr>PowerPoint-Präsentation</vt:lpstr>
      <vt:lpstr>PowerPoint-Präsentation</vt:lpstr>
      <vt:lpstr>PowerPoint-Präsentation</vt:lpstr>
      <vt:lpstr>PowerPoint-Präsentation</vt:lpstr>
      <vt:lpstr>Subjects (examples)</vt:lpstr>
      <vt:lpstr>Data collection (all groups) </vt:lpstr>
      <vt:lpstr>PowerPoint-Präsentation</vt:lpstr>
      <vt:lpstr>Thank you for listening!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ingo</cp:lastModifiedBy>
  <cp:revision>300</cp:revision>
  <dcterms:created xsi:type="dcterms:W3CDTF">2018-06-21T05:02:39Z</dcterms:created>
  <dcterms:modified xsi:type="dcterms:W3CDTF">2019-10-03T09:25:39Z</dcterms:modified>
</cp:coreProperties>
</file>