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57" r:id="rId4"/>
    <p:sldId id="258" r:id="rId5"/>
    <p:sldId id="259" r:id="rId6"/>
    <p:sldId id="271" r:id="rId7"/>
    <p:sldId id="274" r:id="rId8"/>
    <p:sldId id="277" r:id="rId9"/>
    <p:sldId id="278" r:id="rId10"/>
    <p:sldId id="275" r:id="rId11"/>
    <p:sldId id="279" r:id="rId12"/>
    <p:sldId id="276" r:id="rId13"/>
    <p:sldId id="281" r:id="rId14"/>
    <p:sldId id="267" r:id="rId15"/>
    <p:sldId id="268" r:id="rId16"/>
    <p:sldId id="283" r:id="rId17"/>
    <p:sldId id="269" r:id="rId18"/>
    <p:sldId id="272" r:id="rId19"/>
    <p:sldId id="273" r:id="rId20"/>
    <p:sldId id="282" r:id="rId21"/>
    <p:sldId id="262" r:id="rId22"/>
    <p:sldId id="263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502;&#1495;&#1511;&#1512;%20&#1508;&#1506;&#1493;&#1500;&#1492;\&#1504;&#1497;&#1514;&#1493;&#1495;%20&#1502;&#1502;&#1510;&#1488;&#1497;&#1501;\&#1502;&#1502;&#1510;&#1488;&#1497;%20&#1502;&#1495;&#1511;&#1512;%20&#1508;&#1506;&#1493;&#1500;&#1492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Graph describing students' answers to the first question</a:t>
            </a:r>
            <a:endParaRPr lang="en-US" sz="2000" b="1" dirty="0"/>
          </a:p>
        </c:rich>
      </c:tx>
      <c:layout>
        <c:manualLayout>
          <c:xMode val="edge"/>
          <c:yMode val="edge"/>
          <c:x val="0.16553099479182176"/>
          <c:y val="4.4244176509186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740759194030138"/>
          <c:y val="0.13980114464858559"/>
          <c:w val="0.65028764484744905"/>
          <c:h val="0.486393833123800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'השוואה לפני ואחרי'!$D$1</c:f>
              <c:strCache>
                <c:ptCount val="1"/>
                <c:pt idx="0">
                  <c:v>לפני התערבות באחוזים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'השוואה לפני ואחרי'!$B$2:$B$5</c:f>
              <c:strCache>
                <c:ptCount val="4"/>
                <c:pt idx="0">
                  <c:v>התמיסה היא חומר טהור</c:v>
                </c:pt>
                <c:pt idx="1">
                  <c:v>התמיסה היא תערובת הומוגינית</c:v>
                </c:pt>
                <c:pt idx="2">
                  <c:v>התמיסה היא תערובת הטרוגנית</c:v>
                </c:pt>
                <c:pt idx="3">
                  <c:v>הסוכר הוא תערובת בגלל זה מייצר תערובת מתמיסתו</c:v>
                </c:pt>
              </c:strCache>
            </c:strRef>
          </c:cat>
          <c:val>
            <c:numRef>
              <c:f>'השוואה לפני ואחרי'!$D$2:$D$5</c:f>
              <c:numCache>
                <c:formatCode>0.00</c:formatCode>
                <c:ptCount val="4"/>
                <c:pt idx="0">
                  <c:v>13.793103448275861</c:v>
                </c:pt>
                <c:pt idx="1">
                  <c:v>27.586206896551722</c:v>
                </c:pt>
                <c:pt idx="2">
                  <c:v>24.137931034482758</c:v>
                </c:pt>
                <c:pt idx="3">
                  <c:v>37.931034482758619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C-4520-AF8B-7446232024B1}"/>
            </c:ext>
          </c:extLst>
        </c:ser>
        <c:ser>
          <c:idx val="1"/>
          <c:order val="1"/>
          <c:tx>
            <c:strRef>
              <c:f>'השוואה לפני ואחרי'!$F$1</c:f>
              <c:strCache>
                <c:ptCount val="1"/>
                <c:pt idx="0">
                  <c:v>אחרי ההתערבות באחוזים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'השוואה לפני ואחרי'!$B$2:$B$5</c:f>
              <c:strCache>
                <c:ptCount val="4"/>
                <c:pt idx="0">
                  <c:v>התמיסה היא חומר טהור</c:v>
                </c:pt>
                <c:pt idx="1">
                  <c:v>התמיסה היא תערובת הומוגינית</c:v>
                </c:pt>
                <c:pt idx="2">
                  <c:v>התמיסה היא תערובת הטרוגנית</c:v>
                </c:pt>
                <c:pt idx="3">
                  <c:v>הסוכר הוא תערובת בגלל זה מייצר תערובת מתמיסתו</c:v>
                </c:pt>
              </c:strCache>
            </c:strRef>
          </c:cat>
          <c:val>
            <c:numRef>
              <c:f>'השוואה לפני ואחרי'!$F$2:$F$5</c:f>
              <c:numCache>
                <c:formatCode>0.00</c:formatCode>
                <c:ptCount val="4"/>
                <c:pt idx="0" formatCode="0">
                  <c:v>0</c:v>
                </c:pt>
                <c:pt idx="1">
                  <c:v>86.206896551724128</c:v>
                </c:pt>
                <c:pt idx="2">
                  <c:v>6.8965517241379306</c:v>
                </c:pt>
                <c:pt idx="3">
                  <c:v>6.8965517241379306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C-4520-AF8B-744623202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684736"/>
        <c:axId val="143686656"/>
        <c:axId val="0"/>
      </c:bar3DChart>
      <c:catAx>
        <c:axId val="143684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 smtClean="0">
                    <a:effectLst/>
                  </a:rPr>
                  <a:t>first question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1293892201753657"/>
              <c:y val="0.892833643190434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3686656"/>
        <c:crosses val="autoZero"/>
        <c:auto val="1"/>
        <c:lblAlgn val="ctr"/>
        <c:lblOffset val="100"/>
        <c:noMultiLvlLbl val="0"/>
      </c:catAx>
      <c:valAx>
        <c:axId val="14368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dirty="0"/>
                  <a:t>  </a:t>
                </a:r>
                <a:r>
                  <a:rPr lang="en-US" dirty="0" smtClean="0"/>
                  <a:t>Percentage of students (%)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368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671450724988925"/>
          <c:y val="0.39396156125645587"/>
          <c:w val="0.17870207209981651"/>
          <c:h val="0.35894064712499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0.46756</cdr:x>
      <cdr:y>0.62168</cdr:y>
    </cdr:from>
    <cdr:to>
      <cdr:x>0.63279</cdr:x>
      <cdr:y>0.78998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988300" y="2728638"/>
          <a:ext cx="1409465" cy="73866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The solution is a heterogeneous mixture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FEFD-900B-409A-8CF0-F72ED9D514F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B822-4F89-4A6A-9AFB-3A49D1EECA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5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FEFD-900B-409A-8CF0-F72ED9D514F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B822-4F89-4A6A-9AFB-3A49D1EECA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5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FEFD-900B-409A-8CF0-F72ED9D514F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B822-4F89-4A6A-9AFB-3A49D1EECA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9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FEFD-900B-409A-8CF0-F72ED9D514F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B822-4F89-4A6A-9AFB-3A49D1EECA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2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FEFD-900B-409A-8CF0-F72ED9D514F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B822-4F89-4A6A-9AFB-3A49D1EECA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5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FEFD-900B-409A-8CF0-F72ED9D514F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B822-4F89-4A6A-9AFB-3A49D1EECA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8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FEFD-900B-409A-8CF0-F72ED9D514F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B822-4F89-4A6A-9AFB-3A49D1EECA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2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FEFD-900B-409A-8CF0-F72ED9D514F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B822-4F89-4A6A-9AFB-3A49D1EECA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8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FEFD-900B-409A-8CF0-F72ED9D514F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B822-4F89-4A6A-9AFB-3A49D1EECA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FEFD-900B-409A-8CF0-F72ED9D514F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B822-4F89-4A6A-9AFB-3A49D1EECA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FEFD-900B-409A-8CF0-F72ED9D514F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B822-4F89-4A6A-9AFB-3A49D1EECA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6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FEFD-900B-409A-8CF0-F72ED9D514F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1B822-4F89-4A6A-9AFB-3A49D1EECA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9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12.jpe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19.jpeg"/><Relationship Id="rId5" Type="http://schemas.openxmlformats.org/officeDocument/2006/relationships/image" Target="../media/image31.jpeg"/><Relationship Id="rId10" Type="http://schemas.openxmlformats.org/officeDocument/2006/relationships/image" Target="../media/image12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34178"/>
            <a:ext cx="9144000" cy="318964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863752" y="5661251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  <p:pic>
        <p:nvPicPr>
          <p:cNvPr id="4" name="Picture 2" descr="http://www.erasmus-artist.eu/images/eu_flag_co_funded_pos_-rgb-_right.jpg?crc=3942257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40" y="0"/>
            <a:ext cx="44406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2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64175" y="169818"/>
            <a:ext cx="110119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Activity 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number 2: Modular construction</a:t>
            </a:r>
            <a:endParaRPr lang="he-IL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102" y="1123406"/>
            <a:ext cx="11443063" cy="520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Examines the misconception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David" panose="020E0502060401010101" pitchFamily="34" charset="-79"/>
                <a:cs typeface="David" panose="020E0502060401010101" pitchFamily="34" charset="-79"/>
              </a:rPr>
              <a:t>Only the </a:t>
            </a:r>
            <a:r>
              <a:rPr lang="en-US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elements are </a:t>
            </a:r>
            <a:r>
              <a:rPr lang="en-US" sz="3600" b="1" dirty="0">
                <a:latin typeface="David" panose="020E0502060401010101" pitchFamily="34" charset="-79"/>
                <a:cs typeface="David" panose="020E0502060401010101" pitchFamily="34" charset="-79"/>
              </a:rPr>
              <a:t>pure </a:t>
            </a:r>
            <a:r>
              <a:rPr lang="en-US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matters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The 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purpose:</a:t>
            </a:r>
            <a:endParaRPr lang="he-IL" sz="3600" b="1" i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David" panose="020E0502060401010101" pitchFamily="34" charset="-79"/>
                <a:cs typeface="David" panose="020E0502060401010101" pitchFamily="34" charset="-79"/>
              </a:rPr>
              <a:t>To explain that both </a:t>
            </a:r>
            <a:r>
              <a:rPr lang="en-US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elements </a:t>
            </a:r>
            <a:r>
              <a:rPr lang="en-US" sz="3600" b="1" dirty="0">
                <a:latin typeface="David" panose="020E0502060401010101" pitchFamily="34" charset="-79"/>
                <a:cs typeface="David" panose="020E0502060401010101" pitchFamily="34" charset="-79"/>
              </a:rPr>
              <a:t>and </a:t>
            </a:r>
            <a:r>
              <a:rPr lang="en-US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compounds </a:t>
            </a:r>
            <a:r>
              <a:rPr lang="en-US" sz="3600" b="1" dirty="0">
                <a:latin typeface="David" panose="020E0502060401010101" pitchFamily="34" charset="-79"/>
                <a:cs typeface="David" panose="020E0502060401010101" pitchFamily="34" charset="-79"/>
              </a:rPr>
              <a:t>are pure </a:t>
            </a:r>
            <a:r>
              <a:rPr lang="en-US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substances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Details 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of activity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David" panose="020E0502060401010101" pitchFamily="34" charset="-79"/>
                <a:cs typeface="David" panose="020E0502060401010101" pitchFamily="34" charset="-79"/>
              </a:rPr>
              <a:t>Modeling of elements, compounds and mixtures using Polystyrene balls</a:t>
            </a:r>
          </a:p>
        </p:txBody>
      </p:sp>
    </p:spTree>
    <p:extLst>
      <p:ext uri="{BB962C8B-B14F-4D97-AF65-F5344CB8AC3E}">
        <p14:creationId xmlns:p14="http://schemas.microsoft.com/office/powerpoint/2010/main" val="17766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730" y="1021395"/>
            <a:ext cx="2406287" cy="3208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5"/>
          <a:stretch/>
        </p:blipFill>
        <p:spPr>
          <a:xfrm>
            <a:off x="349976" y="1021395"/>
            <a:ext cx="1766207" cy="291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5" t="39445" r="36138" b="36369"/>
          <a:stretch/>
        </p:blipFill>
        <p:spPr>
          <a:xfrm>
            <a:off x="9265024" y="4596305"/>
            <a:ext cx="2791993" cy="1613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9" y="4229778"/>
            <a:ext cx="3128426" cy="2346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16608" r="3508" b="12748"/>
          <a:stretch/>
        </p:blipFill>
        <p:spPr>
          <a:xfrm>
            <a:off x="6949007" y="958344"/>
            <a:ext cx="2602391" cy="1644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6" t="62223" r="29824" b="9239"/>
          <a:stretch/>
        </p:blipFill>
        <p:spPr>
          <a:xfrm>
            <a:off x="4426564" y="5209593"/>
            <a:ext cx="3746511" cy="1603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1" t="9941" r="26228" b="59649"/>
          <a:stretch/>
        </p:blipFill>
        <p:spPr>
          <a:xfrm>
            <a:off x="2275420" y="1063017"/>
            <a:ext cx="3508904" cy="152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1871" r="30307" b="18889"/>
          <a:stretch/>
        </p:blipFill>
        <p:spPr>
          <a:xfrm rot="5400000">
            <a:off x="4847440" y="2647662"/>
            <a:ext cx="2519053" cy="24287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1" y="162451"/>
            <a:ext cx="110119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Activity 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number 2: Modular construction</a:t>
            </a:r>
            <a:endParaRPr lang="he-IL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2" name="תמונה 11" descr="Does Pretending To &lt;strong&gt;Smile&lt;/strong&gt; Make You Happy? | Communicating ..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54" y="1726860"/>
            <a:ext cx="483577" cy="37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תמונה 12" descr="Does Pretending To &lt;strong&gt;Smile&lt;/strong&gt; Make You Happy? | Communicating ..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070" y="1823279"/>
            <a:ext cx="483577" cy="37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0894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48639" y="313509"/>
            <a:ext cx="109336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Activity number 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3: Demonstration</a:t>
            </a:r>
            <a:endParaRPr lang="he-IL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913" y="1021395"/>
            <a:ext cx="11443063" cy="530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Examines 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the understanding of the subject:</a:t>
            </a:r>
            <a:endParaRPr lang="en-US" sz="3600" b="1" i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Mixtures 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and methods of 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separation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The 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purpose:</a:t>
            </a:r>
            <a:endParaRPr lang="he-IL" sz="3600" b="1" i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To give an explanation of the mixtures and methods of 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separation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Details 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of activity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Part I: An experiment to separate the sand from the water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Part II: Simulation of acetone distillation and water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9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015342"/>
              </p:ext>
            </p:extLst>
          </p:nvPr>
        </p:nvGraphicFramePr>
        <p:xfrm>
          <a:off x="124095" y="813047"/>
          <a:ext cx="11625940" cy="582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2970">
                  <a:extLst>
                    <a:ext uri="{9D8B030D-6E8A-4147-A177-3AD203B41FA5}">
                      <a16:colId xmlns:a16="http://schemas.microsoft.com/office/drawing/2014/main" val="3928317316"/>
                    </a:ext>
                  </a:extLst>
                </a:gridCol>
                <a:gridCol w="5812970">
                  <a:extLst>
                    <a:ext uri="{9D8B030D-6E8A-4147-A177-3AD203B41FA5}">
                      <a16:colId xmlns:a16="http://schemas.microsoft.com/office/drawing/2014/main" val="1831708393"/>
                    </a:ext>
                  </a:extLst>
                </a:gridCol>
              </a:tblGrid>
              <a:tr h="119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Part I: An experiment to separate the sand from the water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Part II: Simulation of separation</a:t>
                      </a:r>
                      <a:r>
                        <a:rPr lang="en-US" sz="3200" b="1" kern="1200" baseline="0" dirty="0" smtClean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of </a:t>
                      </a:r>
                      <a:r>
                        <a:rPr lang="en-US" sz="3200" b="1" kern="1200" dirty="0" smtClean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acetone/water by distillation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543312"/>
                  </a:ext>
                </a:extLst>
              </a:tr>
              <a:tr h="40013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e-IL" dirty="0" smtClean="0"/>
                    </a:p>
                    <a:p>
                      <a:pPr algn="ctr"/>
                      <a:endParaRPr lang="he-IL" dirty="0" smtClean="0"/>
                    </a:p>
                    <a:p>
                      <a:pPr algn="ctr"/>
                      <a:endParaRPr lang="he-IL" dirty="0" smtClean="0"/>
                    </a:p>
                    <a:p>
                      <a:pPr algn="ctr"/>
                      <a:endParaRPr lang="he-IL" dirty="0" smtClean="0"/>
                    </a:p>
                    <a:p>
                      <a:pPr algn="ctr"/>
                      <a:endParaRPr lang="he-IL" dirty="0" smtClean="0"/>
                    </a:p>
                    <a:p>
                      <a:pPr algn="ctr"/>
                      <a:endParaRPr lang="he-IL" dirty="0" smtClean="0"/>
                    </a:p>
                    <a:p>
                      <a:pPr algn="ctr"/>
                      <a:endParaRPr lang="he-IL" dirty="0" smtClean="0"/>
                    </a:p>
                    <a:p>
                      <a:pPr algn="ctr"/>
                      <a:endParaRPr lang="he-IL" dirty="0" smtClean="0"/>
                    </a:p>
                    <a:p>
                      <a:pPr algn="ctr"/>
                      <a:endParaRPr lang="he-IL" dirty="0" smtClean="0"/>
                    </a:p>
                    <a:p>
                      <a:pPr algn="ctr"/>
                      <a:endParaRPr lang="he-IL" dirty="0" smtClean="0"/>
                    </a:p>
                    <a:p>
                      <a:pPr algn="ctr"/>
                      <a:endParaRPr lang="he-IL" dirty="0" smtClean="0"/>
                    </a:p>
                    <a:p>
                      <a:pPr algn="ctr"/>
                      <a:endParaRPr lang="he-IL" dirty="0" smtClean="0"/>
                    </a:p>
                    <a:p>
                      <a:pPr algn="ctr"/>
                      <a:endParaRPr lang="he-IL" dirty="0" smtClean="0"/>
                    </a:p>
                    <a:p>
                      <a:pPr algn="ctr"/>
                      <a:endParaRPr lang="he-IL" dirty="0" smtClean="0"/>
                    </a:p>
                    <a:p>
                      <a:pPr algn="ctr"/>
                      <a:endParaRPr lang="he-IL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86723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078342" y="2153531"/>
            <a:ext cx="5490183" cy="4463143"/>
            <a:chOff x="557917" y="2181497"/>
            <a:chExt cx="5490183" cy="44631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00" r="2677"/>
            <a:stretch/>
          </p:blipFill>
          <p:spPr>
            <a:xfrm>
              <a:off x="3571688" y="2181497"/>
              <a:ext cx="2476412" cy="244275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57" r="9026" b="16952"/>
            <a:stretch/>
          </p:blipFill>
          <p:spPr>
            <a:xfrm>
              <a:off x="557917" y="2197668"/>
              <a:ext cx="2732371" cy="24104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43" r="5471" b="1904"/>
            <a:stretch/>
          </p:blipFill>
          <p:spPr>
            <a:xfrm>
              <a:off x="2185116" y="3996086"/>
              <a:ext cx="2210344" cy="26485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48867" y="2169702"/>
            <a:ext cx="5448075" cy="4368270"/>
            <a:chOff x="6142490" y="2181496"/>
            <a:chExt cx="5448075" cy="43682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5"/>
            <a:stretch/>
          </p:blipFill>
          <p:spPr>
            <a:xfrm rot="16200000">
              <a:off x="7935454" y="2062782"/>
              <a:ext cx="2108733" cy="23461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490" y="2181496"/>
              <a:ext cx="1674250" cy="2232335"/>
            </a:xfrm>
            <a:prstGeom prst="rect">
              <a:avLst/>
            </a:prstGeom>
          </p:spPr>
        </p:pic>
        <p:pic>
          <p:nvPicPr>
            <p:cNvPr id="1026" name="Picture 2" descr="https://attachment.outlook.live.net/owa/successful_1_6@hotmail.com/service.svc/s/GetAttachmentThumbnail?id=AQMkADAwATY3ZmYAZS05MTQ5LTI0YjMtMDACLTAwCgBGAAADseUJRvitTka3vgTDQiSMiwcAQrCXry76k0G%2FzJ8jEIO%2FEgAAAgEMAAAAQrCXry76k0G%2FzJ8jEIO%2FEgACK0jo6gAAAAESABAAtvzLTuo8yE2ADiwxrai88A%3D%3D&amp;thumbnailType=2&amp;owa=outlook.live.com&amp;scriptVer=20180917.04&amp;isc=1&amp;X-OWA-CANARY=emgJzN04s0OuOA_Ud66CQKA0Lo12KNYYJxBGU9sDr0AiP5NIU005ZleJw-Ke-YLAThNJrPGj-U8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I1OTgyLTI0Mzc0ODk4NDNcIixcInB1aWRcIjpcIjE4Mjk1ODExOTYxNzQ1MTVcIixcIm9pZFwiOlwiMDAwNjdmZmUtOTE0OS0yNGIzLTAwMDAtMDAwMDAwMDAwMDAwXCIsXCJzY29wZVwiOlwiT3dhRG93bmxvYWRcIn0iLCJuYmYiOjE1Mzg0OTE3NzYsImV4cCI6MTUzODQ5MjM3NiwiaXNzIjoiMDAwMDAwMDItMDAwMC0wZmYxLWNlMDAtMDAwMDAwMDAwMDAwQDg0ZGY5ZTdmLWU5ZjYtNDBhZi1iNDM1LWFhYWFhYWFhYWFhYSIsImF1ZCI6IjAwMDAwMDAyLTAwMDAtMGZmMS1jZTAwLTAwMDAwMDAwMDAwMC9hdHRhY2htZW50Lm91dGxvb2subGl2ZS5uZXRAODRkZjllN2YtZTlmNi00MGFmLWI0MzUtYWFhYWFhYWFhYWFhIn0.oU2ALL0Le-Zb-seB9R0QrlMToSzej7A2JBY3ayHGQW4M94eM2DdVziNmb7c2YiulzVJea1IQP6r6kg1Q-GbA7n1V9aYLQYI982fFXUyAaV0p6np-xy0DLkVBHkGloB80MiDz1ygSaVLSbZsSNCGmeZpRZgSNLfkJnW-VwDzopbzxoa4taEZWbbcm3LRSZbGv3vGpElWB6ogb8qUl22m-ITVowMGHTpEJVjOSbjhbF28JQSk1oi-kKWh96J0whG4UYjWtBstXGzHajy5mVKv-SbWReV1oBP7hp81Rh_X8mNrC0klIKbQ9ckJ2pNYsUFwwkEa5T0O5rU2KNjxybbXRHg&amp;animation=tru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6314" y="3508083"/>
              <a:ext cx="1674251" cy="2232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490" y="4290230"/>
              <a:ext cx="1674250" cy="22323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4" b="31048"/>
            <a:stretch/>
          </p:blipFill>
          <p:spPr>
            <a:xfrm>
              <a:off x="7841311" y="4235796"/>
              <a:ext cx="2075003" cy="231397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70259" y="105161"/>
            <a:ext cx="109336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Activity number 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3: Demonstration</a:t>
            </a:r>
            <a:endParaRPr lang="he-IL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4" name="תמונה 11" descr="Does Pretending To &lt;strong&gt;Smile&lt;/strong&gt; Make You Happy? | Communicating ..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84" y="3837945"/>
            <a:ext cx="3333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תמונה 11" descr="Does Pretending To &lt;strong&gt;Smile&lt;/strong&gt; Make You Happy? | Communicating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515" y="5046642"/>
            <a:ext cx="166687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תמונה 11" descr="Does Pretending To &lt;strong&gt;Smile&lt;/strong&gt; Make You Happy? | Communicating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930" y="2967750"/>
            <a:ext cx="166687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תמונה 11" descr="Does Pretending To &lt;strong&gt;Smile&lt;/strong&gt; Make You Happy? | Communicating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653" y="3093893"/>
            <a:ext cx="166687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14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69668" y="160837"/>
            <a:ext cx="121223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endParaRPr lang="en-US" sz="16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Question: When </a:t>
            </a:r>
            <a:r>
              <a:rPr lang="en-US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sugar (</a:t>
            </a:r>
            <a:r>
              <a:rPr lang="en-US" sz="1600" dirty="0" smtClean="0">
                <a:solidFill>
                  <a:srgbClr val="222222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600" baseline="-25000" dirty="0" smtClean="0">
                <a:solidFill>
                  <a:srgbClr val="222222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sz="1600" dirty="0" smtClean="0">
                <a:solidFill>
                  <a:srgbClr val="222222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600" baseline="-25000" dirty="0" smtClean="0">
                <a:solidFill>
                  <a:srgbClr val="222222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en-US" sz="1600" dirty="0" smtClean="0">
                <a:solidFill>
                  <a:srgbClr val="222222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baseline="-25000" dirty="0" smtClean="0">
                <a:solidFill>
                  <a:srgbClr val="222222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</a:t>
            </a:r>
            <a:r>
              <a:rPr lang="en-US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dissolves 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in water </a:t>
            </a:r>
            <a:r>
              <a:rPr lang="en-US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en-US" sz="1600" dirty="0" smtClean="0">
                <a:solidFill>
                  <a:srgbClr val="222222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600" baseline="-25000" dirty="0" smtClean="0">
                <a:solidFill>
                  <a:srgbClr val="222222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solidFill>
                  <a:srgbClr val="222222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 it 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produces pure matter</a:t>
            </a:r>
            <a:r>
              <a:rPr lang="en-US" sz="1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  <a:r>
              <a:rPr lang="en-US" sz="16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     Right </a:t>
            </a:r>
            <a:r>
              <a:rPr lang="en-US" sz="1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/ Wrong</a:t>
            </a:r>
            <a:r>
              <a:rPr lang="en-US" sz="16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?</a:t>
            </a:r>
          </a:p>
          <a:p>
            <a:pPr marL="342900" lvl="0" indent="-342900">
              <a:lnSpc>
                <a:spcPct val="150000"/>
              </a:lnSpc>
              <a:buAutoNum type="alphaUcPeriod"/>
            </a:pPr>
            <a:r>
              <a:rPr lang="en-US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Sugar 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is made up of pure molecules and water is also made up of pure molecules, so the solution formed is pure matter</a:t>
            </a:r>
            <a:r>
              <a:rPr lang="en-US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        </a:t>
            </a:r>
          </a:p>
          <a:p>
            <a:pPr marL="342900" lvl="0" indent="-342900">
              <a:lnSpc>
                <a:spcPct val="150000"/>
              </a:lnSpc>
              <a:buAutoNum type="alphaUcPeriod"/>
            </a:pPr>
            <a:r>
              <a:rPr lang="en-US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Sugar 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is made up of pure molecules and the water is also </a:t>
            </a:r>
            <a:r>
              <a:rPr lang="en-US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made 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of pure molecules, and when mixed, a homogenous mixture is created</a:t>
            </a:r>
            <a:r>
              <a:rPr lang="en-US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C. 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Sugar is made up of molecules that are different from the water molecules, so when mixed, a heterogeneous mixture is created. </a:t>
            </a:r>
            <a:endParaRPr lang="en-US" sz="16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D. Sugar 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is a mixture consisting of different types of atoms, so when dissolved in water it produces a mixture.</a:t>
            </a:r>
            <a:endParaRPr lang="en-US" sz="16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lvl="0" algn="r" rtl="1">
              <a:lnSpc>
                <a:spcPct val="150000"/>
              </a:lnSpc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9809" y="-174884"/>
            <a:ext cx="41764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Findings</a:t>
            </a:r>
            <a:endParaRPr lang="he-I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28117" y="2468880"/>
            <a:ext cx="9028305" cy="4389120"/>
            <a:chOff x="1228117" y="2468880"/>
            <a:chExt cx="9028305" cy="4389120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575432660"/>
                </p:ext>
              </p:extLst>
            </p:nvPr>
          </p:nvGraphicFramePr>
          <p:xfrm>
            <a:off x="1228117" y="2468880"/>
            <a:ext cx="8530046" cy="4389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8404719" y="4235761"/>
              <a:ext cx="1851703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dirty="0"/>
                <a:t>Before the </a:t>
              </a:r>
              <a:r>
                <a:rPr lang="en-US" dirty="0" smtClean="0"/>
                <a:t>intervention</a:t>
              </a:r>
              <a:r>
                <a:rPr lang="he-IL" dirty="0" smtClean="0"/>
                <a:t> </a:t>
              </a:r>
              <a:r>
                <a:rPr lang="en-US" dirty="0" smtClean="0"/>
                <a:t>(%)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404182" y="5034780"/>
              <a:ext cx="1851703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dirty="0" smtClean="0"/>
                <a:t>After </a:t>
              </a:r>
              <a:r>
                <a:rPr lang="en-US" dirty="0"/>
                <a:t>the </a:t>
              </a:r>
              <a:r>
                <a:rPr lang="en-US" dirty="0" smtClean="0"/>
                <a:t>intervention</a:t>
              </a:r>
              <a:r>
                <a:rPr lang="he-IL" dirty="0" smtClean="0"/>
                <a:t> </a:t>
              </a:r>
              <a:r>
                <a:rPr lang="en-US" dirty="0" smtClean="0"/>
                <a:t>(%)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729132" y="5197518"/>
              <a:ext cx="1070677" cy="9541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 smtClean="0"/>
                <a:t>The solution is pure</a:t>
              </a:r>
              <a:r>
                <a:rPr lang="he-IL" sz="1400" b="1" dirty="0" smtClean="0"/>
                <a:t> </a:t>
              </a:r>
              <a:r>
                <a:rPr lang="en-US" sz="1400" b="1" dirty="0" smtClean="0"/>
                <a:t>material</a:t>
              </a:r>
              <a:endParaRPr lang="en-US" sz="1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99809" y="5197518"/>
              <a:ext cx="1458812" cy="7386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/>
                <a:t>The solution is a homogeneous mixture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98726" y="5197518"/>
              <a:ext cx="1377547" cy="13849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/>
                <a:t>Sugar is a mixture because it produces mixtures from its </a:t>
              </a:r>
              <a:r>
                <a:rPr lang="en-US" sz="1400" b="1" dirty="0" smtClean="0"/>
                <a:t>solutions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289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17026"/>
              </p:ext>
            </p:extLst>
          </p:nvPr>
        </p:nvGraphicFramePr>
        <p:xfrm>
          <a:off x="469258" y="830997"/>
          <a:ext cx="11165306" cy="5084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4562">
                  <a:extLst>
                    <a:ext uri="{9D8B030D-6E8A-4147-A177-3AD203B41FA5}">
                      <a16:colId xmlns:a16="http://schemas.microsoft.com/office/drawing/2014/main" val="575949133"/>
                    </a:ext>
                  </a:extLst>
                </a:gridCol>
                <a:gridCol w="5550744">
                  <a:extLst>
                    <a:ext uri="{9D8B030D-6E8A-4147-A177-3AD203B41FA5}">
                      <a16:colId xmlns:a16="http://schemas.microsoft.com/office/drawing/2014/main" val="3385240449"/>
                    </a:ext>
                  </a:extLst>
                </a:gridCol>
              </a:tblGrid>
              <a:tr h="709028">
                <a:tc gridSpan="2">
                  <a:txBody>
                    <a:bodyPr/>
                    <a:lstStyle/>
                    <a:p>
                      <a:pPr lvl="0" algn="ctr" rtl="1"/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imagine having a gold alloy: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394452"/>
                  </a:ext>
                </a:extLst>
              </a:tr>
              <a:tr h="776554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Before</a:t>
                      </a:r>
                      <a:r>
                        <a:rPr lang="en-US" sz="4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the intervention program</a:t>
                      </a:r>
                      <a:endParaRPr lang="en-US" sz="4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767197"/>
                  </a:ext>
                </a:extLst>
              </a:tr>
              <a:tr h="95347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A)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Paint the gold alloy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B) Paint the particles that make up the gold alloy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244395"/>
                  </a:ext>
                </a:extLst>
              </a:tr>
              <a:tr h="25322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dirty="0" smtClean="0"/>
                    </a:p>
                    <a:p>
                      <a:endParaRPr lang="he-IL" dirty="0" smtClean="0"/>
                    </a:p>
                    <a:p>
                      <a:endParaRPr lang="he-IL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he-I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4574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7048" r="8238" b="23809"/>
          <a:stretch/>
        </p:blipFill>
        <p:spPr>
          <a:xfrm>
            <a:off x="1040821" y="3373309"/>
            <a:ext cx="4033760" cy="2499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16762" r="9381" b="22666"/>
          <a:stretch/>
        </p:blipFill>
        <p:spPr>
          <a:xfrm>
            <a:off x="6274004" y="3373309"/>
            <a:ext cx="4675686" cy="2425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82880" y="5798869"/>
            <a:ext cx="12272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The student claims that because gold is yellow, so is the color of the particles that build </a:t>
            </a:r>
            <a:r>
              <a:rPr lang="en-US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it yellow too</a:t>
            </a:r>
            <a:endParaRPr lang="en-US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7267" y="0"/>
            <a:ext cx="4134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Findings</a:t>
            </a:r>
            <a:endParaRPr lang="he-IL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6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554959"/>
              </p:ext>
            </p:extLst>
          </p:nvPr>
        </p:nvGraphicFramePr>
        <p:xfrm>
          <a:off x="327687" y="916782"/>
          <a:ext cx="11165306" cy="4148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4562">
                  <a:extLst>
                    <a:ext uri="{9D8B030D-6E8A-4147-A177-3AD203B41FA5}">
                      <a16:colId xmlns:a16="http://schemas.microsoft.com/office/drawing/2014/main" val="575949133"/>
                    </a:ext>
                  </a:extLst>
                </a:gridCol>
                <a:gridCol w="5550744">
                  <a:extLst>
                    <a:ext uri="{9D8B030D-6E8A-4147-A177-3AD203B41FA5}">
                      <a16:colId xmlns:a16="http://schemas.microsoft.com/office/drawing/2014/main" val="3385240449"/>
                    </a:ext>
                  </a:extLst>
                </a:gridCol>
              </a:tblGrid>
              <a:tr h="1381239">
                <a:tc gridSpan="2">
                  <a:txBody>
                    <a:bodyPr/>
                    <a:lstStyle/>
                    <a:p>
                      <a:pPr lvl="0" algn="ctr" rtl="1"/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You have water in a liquid state:</a:t>
                      </a:r>
                    </a:p>
                    <a:p>
                      <a:pPr lvl="0" algn="ctr" rtl="1"/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Write the chemical equation for producing water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394452"/>
                  </a:ext>
                </a:extLst>
              </a:tr>
              <a:tr h="98884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Before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the intervention program</a:t>
                      </a:r>
                      <a:endParaRPr lang="en-US" sz="3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After</a:t>
                      </a:r>
                      <a:r>
                        <a:rPr lang="en-US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the intervention program</a:t>
                      </a:r>
                      <a:endParaRPr lang="en-US" sz="3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244395"/>
                  </a:ext>
                </a:extLst>
              </a:tr>
              <a:tr h="16999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dirty="0" smtClean="0"/>
                    </a:p>
                    <a:p>
                      <a:endParaRPr lang="he-IL" dirty="0" smtClean="0"/>
                    </a:p>
                    <a:p>
                      <a:endParaRPr lang="he-IL" dirty="0" smtClean="0"/>
                    </a:p>
                    <a:p>
                      <a:endParaRPr lang="he-IL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45747"/>
                  </a:ext>
                </a:extLst>
              </a:tr>
            </a:tbl>
          </a:graphicData>
        </a:graphic>
      </p:graphicFrame>
      <p:pic>
        <p:nvPicPr>
          <p:cNvPr id="8" name="Picture 7" descr="E:\מחקר פעולה\thumbnail_IMG-20180915-WA00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2" t="16815" r="51594" b="72640"/>
          <a:stretch/>
        </p:blipFill>
        <p:spPr bwMode="auto">
          <a:xfrm>
            <a:off x="5975096" y="3574454"/>
            <a:ext cx="5517897" cy="1412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E:\מחקר פעולה\20180915_21401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3" t="14910" r="37859" b="76996"/>
          <a:stretch/>
        </p:blipFill>
        <p:spPr bwMode="auto">
          <a:xfrm>
            <a:off x="636007" y="3604618"/>
            <a:ext cx="5261041" cy="1352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007" y="5150593"/>
            <a:ext cx="11338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The student </a:t>
            </a:r>
            <a:r>
              <a:rPr lang="en-US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couldn't write </a:t>
            </a:r>
            <a:r>
              <a:rPr 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the correct chemical equation for the </a:t>
            </a:r>
            <a:r>
              <a:rPr lang="en-US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producing water before </a:t>
            </a:r>
            <a:r>
              <a:rPr 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the </a:t>
            </a:r>
            <a:r>
              <a:rPr lang="en-US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intervention program. This was changed after…</a:t>
            </a:r>
            <a:endParaRPr lang="en-US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7267" y="0"/>
            <a:ext cx="4134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Findings</a:t>
            </a:r>
            <a:endParaRPr lang="he-IL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5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371454"/>
              </p:ext>
            </p:extLst>
          </p:nvPr>
        </p:nvGraphicFramePr>
        <p:xfrm>
          <a:off x="240632" y="800990"/>
          <a:ext cx="11622504" cy="4227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1252">
                  <a:extLst>
                    <a:ext uri="{9D8B030D-6E8A-4147-A177-3AD203B41FA5}">
                      <a16:colId xmlns:a16="http://schemas.microsoft.com/office/drawing/2014/main" val="575949133"/>
                    </a:ext>
                  </a:extLst>
                </a:gridCol>
                <a:gridCol w="5811252">
                  <a:extLst>
                    <a:ext uri="{9D8B030D-6E8A-4147-A177-3AD203B41FA5}">
                      <a16:colId xmlns:a16="http://schemas.microsoft.com/office/drawing/2014/main" val="3385240449"/>
                    </a:ext>
                  </a:extLst>
                </a:gridCol>
              </a:tblGrid>
              <a:tr h="1116180">
                <a:tc gridSpan="2">
                  <a:txBody>
                    <a:bodyPr/>
                    <a:lstStyle/>
                    <a:p>
                      <a:pPr lvl="0" algn="ctr" rtl="0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Imagine that you have 10 particles (molecules) of water, draw the particle structure of each of the substances you recorded in the chemical equation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394452"/>
                  </a:ext>
                </a:extLst>
              </a:tr>
              <a:tr h="1116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Before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the intervention program</a:t>
                      </a:r>
                      <a:endParaRPr lang="en-US" sz="2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After</a:t>
                      </a:r>
                      <a:r>
                        <a:rPr lang="en-US" sz="2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the intervention program</a:t>
                      </a:r>
                      <a:endParaRPr lang="en-US" sz="2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244395"/>
                  </a:ext>
                </a:extLst>
              </a:tr>
              <a:tr h="1994762">
                <a:tc>
                  <a:txBody>
                    <a:bodyPr/>
                    <a:lstStyle/>
                    <a:p>
                      <a:pPr algn="l" rtl="0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he-IL" sz="1400" dirty="0" smtClean="0"/>
                    </a:p>
                    <a:p>
                      <a:pPr rtl="0"/>
                      <a:endParaRPr lang="he-IL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45747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25406" y="3301445"/>
            <a:ext cx="5699829" cy="1761034"/>
            <a:chOff x="312819" y="3701303"/>
            <a:chExt cx="5699829" cy="1761034"/>
          </a:xfrm>
        </p:grpSpPr>
        <p:pic>
          <p:nvPicPr>
            <p:cNvPr id="12" name="Picture 11" descr="C:\Users\Aisha\AppData\Local\Packages\Microsoft.MicrosoftEdge_8wekyb3d8bbwe\TempState\Downloads\20180618_031010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75" t="67488" r="22368" b="14785"/>
            <a:stretch/>
          </p:blipFill>
          <p:spPr bwMode="auto">
            <a:xfrm rot="5400000">
              <a:off x="394558" y="3623987"/>
              <a:ext cx="1756611" cy="192008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130522" y="4379553"/>
              <a:ext cx="487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sz="2000" dirty="0" smtClean="0"/>
                <a:t>+</a:t>
              </a:r>
              <a:endParaRPr lang="en-US" sz="2000" dirty="0"/>
            </a:p>
          </p:txBody>
        </p:sp>
        <p:cxnSp>
          <p:nvCxnSpPr>
            <p:cNvPr id="14" name="رابط كسهم مستقيم 9"/>
            <p:cNvCxnSpPr/>
            <p:nvPr/>
          </p:nvCxnSpPr>
          <p:spPr>
            <a:xfrm flipV="1">
              <a:off x="3883273" y="4553563"/>
              <a:ext cx="394160" cy="567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Picture 14" descr="C:\Users\Aisha\AppData\Local\Packages\Microsoft.MicrosoftEdge_8wekyb3d8bbwe\TempState\Downloads\20180618_031010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3" t="24084" r="21153" b="57247"/>
            <a:stretch/>
          </p:blipFill>
          <p:spPr bwMode="auto">
            <a:xfrm rot="5400000">
              <a:off x="4292780" y="3685956"/>
              <a:ext cx="1704522" cy="17352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C:\Users\Aisha\AppData\Local\Packages\Microsoft.MicrosoftEdge_8wekyb3d8bbwe\TempState\Downloads\20180618_031010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66" t="46313" r="21998" b="35287"/>
            <a:stretch/>
          </p:blipFill>
          <p:spPr bwMode="auto">
            <a:xfrm rot="5400000">
              <a:off x="2391472" y="3780143"/>
              <a:ext cx="1756611" cy="159893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150743" y="3222570"/>
            <a:ext cx="5674317" cy="1805542"/>
            <a:chOff x="319851" y="3705726"/>
            <a:chExt cx="5674317" cy="1805542"/>
          </a:xfrm>
        </p:grpSpPr>
        <p:pic>
          <p:nvPicPr>
            <p:cNvPr id="17" name="Picture 16" descr="E:\מחקר פעולה\thumbnail_IMG-20180915-WA0011.jpg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92" t="53012" r="64897" b="15067"/>
            <a:stretch/>
          </p:blipFill>
          <p:spPr bwMode="auto">
            <a:xfrm>
              <a:off x="319851" y="3762239"/>
              <a:ext cx="1591804" cy="17000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E:\מחקר פעולה\thumbnail_IMG-20180915-WA0011.jpg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69" t="52157" r="44381" b="16492"/>
            <a:stretch/>
          </p:blipFill>
          <p:spPr bwMode="auto">
            <a:xfrm>
              <a:off x="2149059" y="3754656"/>
              <a:ext cx="1751483" cy="175661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E:\מחקר פעולה\thumbnail_IMG-20180915-WA0011.jpg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54" t="51872" r="24519" b="18202"/>
            <a:stretch/>
          </p:blipFill>
          <p:spPr bwMode="auto">
            <a:xfrm>
              <a:off x="4201785" y="3705726"/>
              <a:ext cx="1792383" cy="175661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817209" y="4432907"/>
              <a:ext cx="487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sz="2000" dirty="0" smtClean="0"/>
                <a:t>+</a:t>
              </a:r>
              <a:endParaRPr lang="en-US" sz="2000" dirty="0"/>
            </a:p>
          </p:txBody>
        </p:sp>
        <p:cxnSp>
          <p:nvCxnSpPr>
            <p:cNvPr id="22" name="رابط كسهم مستقيم 9"/>
            <p:cNvCxnSpPr/>
            <p:nvPr/>
          </p:nvCxnSpPr>
          <p:spPr>
            <a:xfrm flipV="1">
              <a:off x="3900542" y="4632962"/>
              <a:ext cx="243527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5125" y="5232901"/>
            <a:ext cx="118631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600" b="1" dirty="0">
                <a:latin typeface="David" panose="020E0502060401010101" pitchFamily="34" charset="-79"/>
                <a:cs typeface="David" panose="020E0502060401010101" pitchFamily="34" charset="-79"/>
              </a:rPr>
              <a:t>B</a:t>
            </a:r>
            <a:r>
              <a:rPr lang="en-US" sz="2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efore </a:t>
            </a:r>
            <a:r>
              <a:rPr lang="en-US" sz="2600" b="1" dirty="0">
                <a:latin typeface="David" panose="020E0502060401010101" pitchFamily="34" charset="-79"/>
                <a:cs typeface="David" panose="020E0502060401010101" pitchFamily="34" charset="-79"/>
              </a:rPr>
              <a:t>the intervention </a:t>
            </a:r>
            <a:r>
              <a:rPr lang="en-US" sz="2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program most students </a:t>
            </a:r>
            <a:r>
              <a:rPr lang="en-US" sz="2600" b="1" dirty="0">
                <a:latin typeface="David" panose="020E0502060401010101" pitchFamily="34" charset="-79"/>
                <a:cs typeface="David" panose="020E0502060401010101" pitchFamily="34" charset="-79"/>
              </a:rPr>
              <a:t>was unable to </a:t>
            </a:r>
            <a:r>
              <a:rPr lang="en-US" sz="2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paint correctly </a:t>
            </a:r>
            <a:r>
              <a:rPr lang="en-US" sz="2600" b="1" dirty="0">
                <a:latin typeface="David" panose="020E0502060401010101" pitchFamily="34" charset="-79"/>
                <a:cs typeface="David" panose="020E0502060401010101" pitchFamily="34" charset="-79"/>
              </a:rPr>
              <a:t>at the microscopic level the particle structure of each of the substances recorded in the chemical </a:t>
            </a:r>
            <a:r>
              <a:rPr lang="en-US" sz="2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equation. The situation improved after </a:t>
            </a:r>
            <a:r>
              <a:rPr lang="en-US" sz="2600" b="1" dirty="0">
                <a:latin typeface="David" panose="020E0502060401010101" pitchFamily="34" charset="-79"/>
                <a:cs typeface="David" panose="020E0502060401010101" pitchFamily="34" charset="-79"/>
              </a:rPr>
              <a:t>the intervention program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87267" y="0"/>
            <a:ext cx="4134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Findings</a:t>
            </a:r>
            <a:endParaRPr lang="he-IL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6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21297"/>
              </p:ext>
            </p:extLst>
          </p:nvPr>
        </p:nvGraphicFramePr>
        <p:xfrm>
          <a:off x="336884" y="632621"/>
          <a:ext cx="11020926" cy="49184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0463">
                  <a:extLst>
                    <a:ext uri="{9D8B030D-6E8A-4147-A177-3AD203B41FA5}">
                      <a16:colId xmlns:a16="http://schemas.microsoft.com/office/drawing/2014/main" val="575949133"/>
                    </a:ext>
                  </a:extLst>
                </a:gridCol>
                <a:gridCol w="5510463">
                  <a:extLst>
                    <a:ext uri="{9D8B030D-6E8A-4147-A177-3AD203B41FA5}">
                      <a16:colId xmlns:a16="http://schemas.microsoft.com/office/drawing/2014/main" val="3385240449"/>
                    </a:ext>
                  </a:extLst>
                </a:gridCol>
              </a:tblGrid>
              <a:tr h="674008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After</a:t>
                      </a:r>
                      <a:r>
                        <a:rPr lang="en-US" sz="4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the intervention program</a:t>
                      </a:r>
                      <a:endParaRPr lang="en-US" sz="4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394452"/>
                  </a:ext>
                </a:extLst>
              </a:tr>
              <a:tr h="110843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Draw an illustration of sodium chloride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NaCl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in water</a:t>
                      </a:r>
                      <a:endParaRPr lang="en-US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Draw structure of the sodium chloride compound </a:t>
                      </a:r>
                      <a:r>
                        <a:rPr lang="en-US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NaCl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:</a:t>
                      </a:r>
                      <a:endParaRPr lang="en-US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45747"/>
                  </a:ext>
                </a:extLst>
              </a:tr>
              <a:tr h="2955637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499330"/>
                  </a:ext>
                </a:extLst>
              </a:tr>
            </a:tbl>
          </a:graphicData>
        </a:graphic>
      </p:graphicFrame>
      <p:pic>
        <p:nvPicPr>
          <p:cNvPr id="6" name="Picture 5" descr="C:\Users\Aisha\AppData\Local\Packages\Microsoft.MicrosoftEdge_8wekyb3d8bbwe\TempState\Downloads\IMG-20180614-WA0013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t="17615" r="70998" b="18782"/>
          <a:stretch/>
        </p:blipFill>
        <p:spPr bwMode="auto">
          <a:xfrm rot="5400000">
            <a:off x="7227401" y="1315183"/>
            <a:ext cx="2831349" cy="5129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Aisha\AppData\Local\Packages\Microsoft.MicrosoftEdge_8wekyb3d8bbwe\TempState\Downloads\IMG-20180614-WA0013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9" t="19631" r="49410" b="15926"/>
          <a:stretch/>
        </p:blipFill>
        <p:spPr bwMode="auto">
          <a:xfrm rot="5400000">
            <a:off x="1816293" y="1302491"/>
            <a:ext cx="2782470" cy="5204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017" y="5473005"/>
            <a:ext cx="11694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After the intervention program, </a:t>
            </a: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most students were </a:t>
            </a:r>
            <a:r>
              <a:rPr 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able to paint the structure of the salt, and its shape when dissolved in </a:t>
            </a: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water. The orientation still not clear for students after the intervention 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7267" y="-122761"/>
            <a:ext cx="4134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Findings</a:t>
            </a:r>
            <a:endParaRPr lang="he-IL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639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475245"/>
              </p:ext>
            </p:extLst>
          </p:nvPr>
        </p:nvGraphicFramePr>
        <p:xfrm>
          <a:off x="2886887" y="890319"/>
          <a:ext cx="6165669" cy="499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65669">
                  <a:extLst>
                    <a:ext uri="{9D8B030D-6E8A-4147-A177-3AD203B41FA5}">
                      <a16:colId xmlns:a16="http://schemas.microsoft.com/office/drawing/2014/main" val="575949133"/>
                    </a:ext>
                  </a:extLst>
                </a:gridCol>
              </a:tblGrid>
              <a:tr h="121178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After</a:t>
                      </a:r>
                      <a:r>
                        <a:rPr lang="en-US" sz="4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the intervention program</a:t>
                      </a:r>
                      <a:endParaRPr lang="en-US" sz="4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394452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Draw the water structure H</a:t>
                      </a:r>
                      <a:r>
                        <a:rPr lang="en-US" sz="3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O</a:t>
                      </a:r>
                      <a:endParaRPr lang="en-US" sz="3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45747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49933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t="11428" r="15096" b="45789"/>
          <a:stretch/>
        </p:blipFill>
        <p:spPr>
          <a:xfrm>
            <a:off x="3291835" y="2830690"/>
            <a:ext cx="5355771" cy="2934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706" y="5889039"/>
            <a:ext cx="11254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After the intervention program, the student was able to paint the water 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7267" y="0"/>
            <a:ext cx="4134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Findings</a:t>
            </a:r>
            <a:endParaRPr lang="he-IL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97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428462" y="1341783"/>
            <a:ext cx="72022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This project has been funded with support from the European Commission. </a:t>
            </a:r>
          </a:p>
          <a:p>
            <a:r>
              <a:rPr lang="en-US" i="1"/>
              <a:t>This publication [communication]  </a:t>
            </a:r>
            <a:r>
              <a:rPr lang="en-US" i="1" dirty="0"/>
              <a:t>reflects the views only of </a:t>
            </a:r>
            <a:r>
              <a:rPr lang="en-US" i="1"/>
              <a:t>the </a:t>
            </a:r>
            <a:r>
              <a:rPr lang="en-US" i="1" smtClean="0"/>
              <a:t>authors, </a:t>
            </a:r>
            <a:endParaRPr lang="en-US" i="1" dirty="0"/>
          </a:p>
          <a:p>
            <a:r>
              <a:rPr lang="en-US" i="1" dirty="0"/>
              <a:t>and the Commission cannot be held responsible for any use which may be </a:t>
            </a:r>
          </a:p>
          <a:p>
            <a:r>
              <a:rPr lang="en-US" i="1" dirty="0"/>
              <a:t>made of the information contained therein.</a:t>
            </a:r>
            <a:endParaRPr lang="de-DE" dirty="0"/>
          </a:p>
          <a:p>
            <a:endParaRPr lang="de-DE" dirty="0"/>
          </a:p>
        </p:txBody>
      </p:sp>
      <p:pic>
        <p:nvPicPr>
          <p:cNvPr id="3" name="Picture 2" descr="http://www.erasmus-artist.eu/images/eu_flag_co_funded_pos_-rgb-_right.jpg?crc=394225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88" y="5347252"/>
            <a:ext cx="44406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26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03965"/>
              </p:ext>
            </p:extLst>
          </p:nvPr>
        </p:nvGraphicFramePr>
        <p:xfrm>
          <a:off x="741294" y="890602"/>
          <a:ext cx="10026315" cy="4910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26315">
                  <a:extLst>
                    <a:ext uri="{9D8B030D-6E8A-4147-A177-3AD203B41FA5}">
                      <a16:colId xmlns:a16="http://schemas.microsoft.com/office/drawing/2014/main" val="575949133"/>
                    </a:ext>
                  </a:extLst>
                </a:gridCol>
              </a:tblGrid>
              <a:tr h="73464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After</a:t>
                      </a:r>
                      <a:r>
                        <a:rPr lang="en-US" sz="4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the intervention program</a:t>
                      </a:r>
                      <a:endParaRPr lang="en-US" sz="4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394452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Draw one</a:t>
                      </a:r>
                      <a:r>
                        <a:rPr lang="en-U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method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to separate one component of a mixture you know from your daily life</a:t>
                      </a:r>
                      <a:endParaRPr lang="en-US" sz="3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45747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he-IL" dirty="0" smtClean="0"/>
                    </a:p>
                    <a:p>
                      <a:pPr algn="r" rt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49933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67" y="2776130"/>
            <a:ext cx="4005944" cy="2965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433" y="5801004"/>
            <a:ext cx="11694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After the intervention program, the </a:t>
            </a: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students were </a:t>
            </a:r>
            <a:r>
              <a:rPr 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able to </a:t>
            </a: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draw </a:t>
            </a:r>
            <a:r>
              <a:rPr 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the filtering process as a way to separate the water and coffee mixture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7267" y="0"/>
            <a:ext cx="4134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Findings</a:t>
            </a:r>
            <a:endParaRPr lang="he-IL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4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eathersanimations.com/work/talk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314" y="3564307"/>
            <a:ext cx="1758415" cy="173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348" y="870344"/>
            <a:ext cx="1093006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0495"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It was found that </a:t>
            </a:r>
            <a:r>
              <a:rPr lang="en-US" sz="2400" b="1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8</a:t>
            </a:r>
            <a:r>
              <a:rPr lang="en-US" sz="2400" b="1" baseline="30000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th</a:t>
            </a:r>
            <a:r>
              <a:rPr lang="en-US" sz="2400" b="1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4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graders </a:t>
            </a:r>
            <a:r>
              <a:rPr lang="en-US" sz="2400" b="1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hold </a:t>
            </a:r>
            <a:r>
              <a:rPr lang="en-US" sz="24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the following </a:t>
            </a:r>
            <a:r>
              <a:rPr lang="en-US" sz="2400" b="1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misconceptions before </a:t>
            </a:r>
            <a:r>
              <a:rPr lang="en-US" sz="24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the intervention program :</a:t>
            </a:r>
          </a:p>
          <a:p>
            <a:pPr marL="607695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Only the element is pure </a:t>
            </a:r>
            <a:r>
              <a:rPr lang="en-US" sz="2400" b="1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matter</a:t>
            </a:r>
            <a:r>
              <a:rPr lang="he-IL" sz="2400" b="1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lang="en-US" sz="2400" b="1" dirty="0"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607695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The physical properties of all the </a:t>
            </a:r>
            <a:r>
              <a:rPr lang="en-US" sz="2400" b="1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ingredients materials </a:t>
            </a:r>
            <a:r>
              <a:rPr lang="en-US" sz="24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in the mixture are similar.</a:t>
            </a:r>
          </a:p>
          <a:p>
            <a:pPr marL="607695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The properties of the material are similar to those of the atoms that are built from them (</a:t>
            </a:r>
            <a:r>
              <a:rPr lang="en-US" sz="2400" b="1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e.g., </a:t>
            </a:r>
            <a:r>
              <a:rPr lang="en-US" sz="24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the sulfur particle is yellow)</a:t>
            </a:r>
          </a:p>
          <a:p>
            <a:pPr marL="607695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All materials are made up of molecules</a:t>
            </a:r>
          </a:p>
          <a:p>
            <a:pPr marL="150495" algn="just">
              <a:lnSpc>
                <a:spcPct val="150000"/>
              </a:lnSpc>
              <a:spcAft>
                <a:spcPts val="0"/>
              </a:spcAft>
            </a:pPr>
            <a:endParaRPr lang="en-US" sz="1100" b="1" dirty="0"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150495"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The situation was </a:t>
            </a:r>
            <a:r>
              <a:rPr lang="en-US" sz="24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changed after the intervention </a:t>
            </a:r>
            <a:r>
              <a:rPr lang="en-US" sz="2400" b="1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and </a:t>
            </a:r>
            <a:r>
              <a:rPr lang="en-US" sz="24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most students held correct </a:t>
            </a:r>
            <a:r>
              <a:rPr lang="en-US" sz="2400" b="1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conceptions </a:t>
            </a:r>
            <a:r>
              <a:rPr lang="en-US" sz="24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instead of the misconceptions described above.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7267" y="0"/>
            <a:ext cx="4134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Findings</a:t>
            </a:r>
            <a:endParaRPr lang="he-IL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3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942108" y="932873"/>
            <a:ext cx="11249891" cy="5757709"/>
          </a:xfrm>
          <a:prstGeom prst="verticalScrol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7928" y="117149"/>
            <a:ext cx="7228141" cy="979713"/>
          </a:xfrm>
        </p:spPr>
        <p:txBody>
          <a:bodyPr>
            <a:no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Conclusions</a:t>
            </a:r>
          </a:p>
        </p:txBody>
      </p:sp>
      <p:pic>
        <p:nvPicPr>
          <p:cNvPr id="5" name="Picture 4" descr="http://heathersanimations.com/work/expla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5" y="5355770"/>
            <a:ext cx="2020419" cy="150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56509" y="1519936"/>
            <a:ext cx="970713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0495" rtl="1">
              <a:lnSpc>
                <a:spcPct val="150000"/>
              </a:lnSpc>
              <a:spcAft>
                <a:spcPts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Students find it difficult to cope with the microscopic and 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macroscopic 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levels, so they confuse and give the properties of the material at the macro level to particles at the micro level. This is because there is a great distance between the microscopic and 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macroscopic 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levels, which eventually leads to various misconceptions.</a:t>
            </a:r>
          </a:p>
          <a:p>
            <a:pPr marL="150495" rtl="1">
              <a:lnSpc>
                <a:spcPct val="150000"/>
              </a:lnSpc>
              <a:spcAft>
                <a:spcPts val="0"/>
              </a:spcAft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The teacher must believe and implement the new goals of teaching and learning based on the constructivist approach that emphasizes the development of 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“Thinking learner" 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and not only 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to 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transfer 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the knowledge, therefore the learner become partner 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in the process of learning and building 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her knowledge student-centered teaching.</a:t>
            </a:r>
            <a:endParaRPr lang="en-US" sz="22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2556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781050"/>
            <a:ext cx="72390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45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7489" y="4929543"/>
            <a:ext cx="7823202" cy="115519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Ahmad Basheer</a:t>
            </a:r>
            <a:r>
              <a:rPr lang="en-US" b="1" baseline="30000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&amp; Ayshi </a:t>
            </a:r>
            <a:r>
              <a:rPr lang="en-US" b="1" dirty="0" smtClean="0">
                <a:solidFill>
                  <a:srgbClr val="002060"/>
                </a:solidFill>
              </a:rPr>
              <a:t>sindiani</a:t>
            </a:r>
            <a:r>
              <a:rPr lang="en-US" b="1" baseline="30000" dirty="0" smtClean="0">
                <a:solidFill>
                  <a:srgbClr val="002060"/>
                </a:solidFill>
              </a:rPr>
              <a:t>2</a:t>
            </a:r>
            <a:endParaRPr lang="ar-SA" b="1" dirty="0">
              <a:solidFill>
                <a:srgbClr val="002060"/>
              </a:solidFill>
            </a:endParaRPr>
          </a:p>
          <a:p>
            <a:r>
              <a:rPr lang="en-US" sz="18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800" b="1" dirty="0" smtClean="0">
                <a:solidFill>
                  <a:srgbClr val="002060"/>
                </a:solidFill>
              </a:rPr>
              <a:t>The </a:t>
            </a:r>
            <a:r>
              <a:rPr lang="en-US" sz="1800" b="1" dirty="0">
                <a:solidFill>
                  <a:srgbClr val="002060"/>
                </a:solidFill>
              </a:rPr>
              <a:t>Arab Academic College for Education in Israel </a:t>
            </a:r>
            <a:r>
              <a:rPr lang="en-US" sz="1800" b="1" dirty="0" smtClean="0">
                <a:solidFill>
                  <a:srgbClr val="002060"/>
                </a:solidFill>
              </a:rPr>
              <a:t>- Haifa</a:t>
            </a:r>
          </a:p>
          <a:p>
            <a:r>
              <a:rPr lang="en-US" sz="18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1800" b="1" dirty="0" smtClean="0">
                <a:solidFill>
                  <a:srgbClr val="002060"/>
                </a:solidFill>
              </a:rPr>
              <a:t>Secondary </a:t>
            </a:r>
            <a:r>
              <a:rPr lang="en-US" sz="1800" b="1" dirty="0">
                <a:solidFill>
                  <a:srgbClr val="002060"/>
                </a:solidFill>
              </a:rPr>
              <a:t>school “A”- Jaffa- Nazareth</a:t>
            </a:r>
            <a:endParaRPr lang="he-IL" sz="1800" b="1" dirty="0">
              <a:solidFill>
                <a:srgbClr val="002060"/>
              </a:solidFill>
            </a:endParaRPr>
          </a:p>
          <a:p>
            <a:endParaRPr lang="he-IL" sz="2000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240" y="3306802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a typeface="Times New Roman" panose="02020603050405020304" pitchFamily="18" charset="0"/>
              </a:rPr>
              <a:t>Improving the understanding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a typeface="Times New Roman" panose="02020603050405020304" pitchFamily="18" charset="0"/>
              </a:rPr>
              <a:t>of the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a typeface="Times New Roman" panose="02020603050405020304" pitchFamily="18" charset="0"/>
              </a:rPr>
              <a:t>topics: elements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a typeface="Times New Roman" panose="02020603050405020304" pitchFamily="18" charset="0"/>
              </a:rPr>
              <a:t>, compounds and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a typeface="Times New Roman" panose="02020603050405020304" pitchFamily="18" charset="0"/>
              </a:rPr>
              <a:t>mixtures in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a typeface="Times New Roman" panose="02020603050405020304" pitchFamily="18" charset="0"/>
              </a:rPr>
              <a:t>microscopic and macroscopic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a typeface="Times New Roman" panose="02020603050405020304" pitchFamily="18" charset="0"/>
              </a:rPr>
              <a:t>scales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a typeface="Times New Roman" panose="02020603050405020304" pitchFamily="18" charset="0"/>
              </a:rPr>
              <a:t>among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a typeface="Times New Roman" panose="02020603050405020304" pitchFamily="18" charset="0"/>
              </a:rPr>
              <a:t>eighth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a typeface="Times New Roman" panose="02020603050405020304" pitchFamily="18" charset="0"/>
              </a:rPr>
              <a:t>graders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682705" y="5135424"/>
            <a:ext cx="3180544" cy="1064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endParaRPr lang="he-IL" sz="2000" b="1" dirty="0">
              <a:solidFill>
                <a:srgbClr val="002060"/>
              </a:solidFill>
            </a:endParaRPr>
          </a:p>
          <a:p>
            <a:pPr rtl="1"/>
            <a:endParaRPr lang="he-IL" sz="20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32" y="121854"/>
            <a:ext cx="2807855" cy="16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37" y="1798529"/>
            <a:ext cx="4548910" cy="158676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13475"/>
            <a:ext cx="12192000" cy="420688"/>
          </a:xfrm>
        </p:spPr>
        <p:txBody>
          <a:bodyPr/>
          <a:lstStyle/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Creativity In Teaching Conference -  </a:t>
            </a:r>
            <a:r>
              <a:rPr lang="en-US" sz="1600" b="1" dirty="0" err="1" smtClean="0">
                <a:solidFill>
                  <a:schemeClr val="tx1"/>
                </a:solidFill>
              </a:rPr>
              <a:t>Oranim</a:t>
            </a:r>
            <a:r>
              <a:rPr lang="en-US" sz="1600" b="1" dirty="0" smtClean="0">
                <a:solidFill>
                  <a:schemeClr val="tx1"/>
                </a:solidFill>
              </a:rPr>
              <a:t> College, 3/7/19</a:t>
            </a:r>
            <a:r>
              <a:rPr lang="he-IL" dirty="0" smtClean="0">
                <a:solidFill>
                  <a:schemeClr val="tx1"/>
                </a:solidFill>
              </a:rPr>
              <a:t>              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918" y="72639"/>
            <a:ext cx="100376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Purpose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of research</a:t>
            </a:r>
            <a:endParaRPr lang="he-IL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6284" y="1700808"/>
            <a:ext cx="72728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2000" b="1" dirty="0">
                <a:solidFill>
                  <a:schemeClr val="bg1"/>
                </a:solidFill>
              </a:rPr>
              <a:t>"The role of education is to teach the child to think, not to teach him what to think" (John Dewey).</a:t>
            </a:r>
          </a:p>
          <a:p>
            <a:pPr algn="ctr" rtl="1"/>
            <a:endParaRPr lang="en-US" sz="2000" b="1" dirty="0">
              <a:solidFill>
                <a:schemeClr val="bg1"/>
              </a:solidFill>
            </a:endParaRPr>
          </a:p>
          <a:p>
            <a:pPr algn="ctr" rtl="1"/>
            <a:r>
              <a:rPr lang="en-US" sz="2000" b="1" dirty="0">
                <a:solidFill>
                  <a:schemeClr val="bg1"/>
                </a:solidFill>
              </a:rPr>
              <a:t>Thinking is a complex cognitive activity without which </a:t>
            </a:r>
            <a:r>
              <a:rPr lang="en-US" sz="2000" b="1" dirty="0" smtClean="0">
                <a:solidFill>
                  <a:schemeClr val="bg1"/>
                </a:solidFill>
              </a:rPr>
              <a:t>active learning </a:t>
            </a:r>
            <a:r>
              <a:rPr lang="en-US" sz="2000" b="1" dirty="0">
                <a:solidFill>
                  <a:schemeClr val="bg1"/>
                </a:solidFill>
              </a:rPr>
              <a:t>will not occur.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2014455" y="1879702"/>
            <a:ext cx="7626533" cy="4334061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Rectangle 3"/>
          <p:cNvSpPr/>
          <p:nvPr/>
        </p:nvSpPr>
        <p:spPr>
          <a:xfrm>
            <a:off x="2255452" y="3148001"/>
            <a:ext cx="7172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2400" b="1" dirty="0" smtClean="0"/>
              <a:t>The </a:t>
            </a:r>
            <a:r>
              <a:rPr lang="en-US" sz="2400" b="1" dirty="0"/>
              <a:t>present study is designed to describe the effect of </a:t>
            </a:r>
            <a:r>
              <a:rPr lang="en-US" sz="2400" b="1" dirty="0" smtClean="0"/>
              <a:t>an intervention program (simulations </a:t>
            </a:r>
            <a:r>
              <a:rPr lang="en-US" sz="2400" b="1" dirty="0"/>
              <a:t>and 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modeling</a:t>
            </a:r>
            <a:r>
              <a:rPr lang="en-US" sz="2400" b="1" dirty="0" smtClean="0"/>
              <a:t>) in the topics “elements, </a:t>
            </a:r>
            <a:r>
              <a:rPr lang="en-US" sz="2400" b="1" dirty="0"/>
              <a:t>compounds and </a:t>
            </a:r>
            <a:r>
              <a:rPr lang="en-US" sz="2400" b="1" dirty="0" smtClean="0"/>
              <a:t>mixtures“, on improving the understanding of these topics among 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grade.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533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1815844" y="1214231"/>
            <a:ext cx="8280920" cy="5256584"/>
          </a:xfrm>
          <a:prstGeom prst="doubleWave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2238348" y="1857364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</a:rPr>
              <a:t>What are the common misconceptions about the </a:t>
            </a:r>
            <a:r>
              <a:rPr lang="en-US" sz="3200" b="1" dirty="0" smtClean="0">
                <a:solidFill>
                  <a:srgbClr val="002060"/>
                </a:solidFill>
              </a:rPr>
              <a:t>elements, </a:t>
            </a:r>
            <a:r>
              <a:rPr lang="en-US" sz="3200" b="1" dirty="0">
                <a:solidFill>
                  <a:srgbClr val="002060"/>
                </a:solidFill>
              </a:rPr>
              <a:t>compounds and mixtures at the microscopic and macroscopic levels among eighth graders?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</a:rPr>
              <a:t>Will the activation of </a:t>
            </a:r>
            <a:r>
              <a:rPr lang="en-US" sz="3200" b="1" dirty="0" smtClean="0">
                <a:solidFill>
                  <a:srgbClr val="002060"/>
                </a:solidFill>
              </a:rPr>
              <a:t>an </a:t>
            </a:r>
            <a:r>
              <a:rPr lang="en-US" sz="3200" b="1" dirty="0">
                <a:solidFill>
                  <a:srgbClr val="002060"/>
                </a:solidFill>
              </a:rPr>
              <a:t>intervention </a:t>
            </a:r>
            <a:r>
              <a:rPr lang="en-US" sz="3200" b="1" dirty="0" smtClean="0">
                <a:solidFill>
                  <a:srgbClr val="002060"/>
                </a:solidFill>
              </a:rPr>
              <a:t>program </a:t>
            </a:r>
            <a:r>
              <a:rPr lang="en-US" sz="3200" b="1" dirty="0">
                <a:solidFill>
                  <a:srgbClr val="002060"/>
                </a:solidFill>
              </a:rPr>
              <a:t>affect the conceptual change among 8th graders on </a:t>
            </a:r>
            <a:r>
              <a:rPr lang="en-US" sz="3200" b="1" dirty="0" smtClean="0">
                <a:solidFill>
                  <a:srgbClr val="002060"/>
                </a:solidFill>
              </a:rPr>
              <a:t>the topics: elements, </a:t>
            </a:r>
            <a:r>
              <a:rPr lang="en-US" sz="3200" b="1" dirty="0">
                <a:solidFill>
                  <a:srgbClr val="002060"/>
                </a:solidFill>
              </a:rPr>
              <a:t>compounds and mixtures?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8348" y="75457"/>
            <a:ext cx="72875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Research </a:t>
            </a:r>
            <a:r>
              <a:rPr lang="en-US" sz="3200" dirty="0"/>
              <a:t> 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questions</a:t>
            </a:r>
            <a:endParaRPr lang="ar-JO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37681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939123" y="951346"/>
            <a:ext cx="10252361" cy="5196062"/>
            <a:chOff x="3860055" y="1967926"/>
            <a:chExt cx="5401264" cy="3176364"/>
          </a:xfrm>
        </p:grpSpPr>
        <p:sp>
          <p:nvSpPr>
            <p:cNvPr id="10" name="TextBox 9"/>
            <p:cNvSpPr txBox="1"/>
            <p:nvPr/>
          </p:nvSpPr>
          <p:spPr>
            <a:xfrm>
              <a:off x="4231901" y="1967926"/>
              <a:ext cx="4690372" cy="2822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cs typeface="+mj-cs"/>
                </a:rPr>
                <a:t>Choosing </a:t>
              </a:r>
              <a:r>
                <a:rPr lang="en-US" sz="2400" b="1" dirty="0">
                  <a:cs typeface="+mj-cs"/>
                </a:rPr>
                <a:t>students to participate in the </a:t>
              </a:r>
              <a:r>
                <a:rPr lang="en-US" sz="2400" b="1" dirty="0" smtClean="0">
                  <a:cs typeface="+mj-cs"/>
                </a:rPr>
                <a:t>study and filling a pre-test</a:t>
              </a:r>
              <a:endParaRPr lang="en-US" sz="2400" b="1" dirty="0">
                <a:cs typeface="+mj-cs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6266768" y="2358403"/>
              <a:ext cx="293919" cy="420959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60055" y="2813810"/>
              <a:ext cx="5401264" cy="9595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cs typeface="+mj-cs"/>
                </a:rPr>
                <a:t>The topics</a:t>
              </a:r>
              <a:r>
                <a:rPr lang="en-US" sz="2400" b="1" dirty="0">
                  <a:cs typeface="+mj-cs"/>
                </a:rPr>
                <a:t>, </a:t>
              </a:r>
              <a:r>
                <a:rPr lang="en-US" sz="2400" b="1" dirty="0" smtClean="0">
                  <a:cs typeface="+mj-cs"/>
                </a:rPr>
                <a:t>elements</a:t>
              </a:r>
              <a:r>
                <a:rPr lang="en-US" sz="2400" b="1" dirty="0">
                  <a:cs typeface="+mj-cs"/>
                </a:rPr>
                <a:t>, compounds and mixtures were studied for 18 lessons.</a:t>
              </a:r>
              <a:br>
                <a:rPr lang="en-US" sz="2400" b="1" dirty="0">
                  <a:cs typeface="+mj-cs"/>
                </a:rPr>
              </a:br>
              <a:r>
                <a:rPr lang="en-US" sz="2400" b="1" dirty="0">
                  <a:cs typeface="+mj-cs"/>
                </a:rPr>
                <a:t>During the lessons simulations and models were integrated to illustrate the subjects.</a:t>
              </a:r>
              <a:br>
                <a:rPr lang="en-US" sz="2400" b="1" dirty="0">
                  <a:cs typeface="+mj-cs"/>
                </a:rPr>
              </a:br>
              <a:r>
                <a:rPr lang="en-US" sz="2400" b="1" dirty="0">
                  <a:cs typeface="+mj-cs"/>
                </a:rPr>
                <a:t>During the teaching</a:t>
              </a:r>
              <a:r>
                <a:rPr lang="en-US" sz="2400" b="1" dirty="0" smtClean="0">
                  <a:cs typeface="+mj-cs"/>
                </a:rPr>
                <a:t>, the </a:t>
              </a:r>
              <a:r>
                <a:rPr lang="en-US" sz="2400" b="1" dirty="0">
                  <a:cs typeface="+mj-cs"/>
                </a:rPr>
                <a:t>microscopic and macroscopic aspects was emphasized</a:t>
              </a:r>
              <a:endParaRPr lang="en-US" sz="2400" b="1" dirty="0">
                <a:effectLst/>
                <a:cs typeface="+mj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0056" y="4410526"/>
              <a:ext cx="5401263" cy="7337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David" panose="020E0502060401010101" pitchFamily="34" charset="-79"/>
                </a:rPr>
                <a:t>The students </a:t>
              </a:r>
              <a:r>
                <a:rPr lang="en-US" sz="2400" b="1" dirty="0" smtClean="0">
                  <a:cs typeface="David" panose="020E0502060401010101" pitchFamily="34" charset="-79"/>
                </a:rPr>
                <a:t>answered a post-test and underwent  </a:t>
              </a:r>
              <a:r>
                <a:rPr lang="en-US" sz="2400" b="1" dirty="0">
                  <a:cs typeface="David" panose="020E0502060401010101" pitchFamily="34" charset="-79"/>
                </a:rPr>
                <a:t>interview </a:t>
              </a:r>
              <a:r>
                <a:rPr lang="en-US" sz="2400" b="1" dirty="0" smtClean="0">
                  <a:cs typeface="David" panose="020E0502060401010101" pitchFamily="34" charset="-79"/>
                </a:rPr>
                <a:t>(</a:t>
              </a:r>
              <a:r>
                <a:rPr lang="en-US" sz="2400" b="1" dirty="0">
                  <a:cs typeface="David" panose="020E0502060401010101" pitchFamily="34" charset="-79"/>
                </a:rPr>
                <a:t>after the intervention program based on the constructivist approach)</a:t>
              </a:r>
            </a:p>
            <a:p>
              <a:pPr algn="ctr"/>
              <a:r>
                <a:rPr lang="en-US" sz="2400" b="1" dirty="0" smtClean="0">
                  <a:cs typeface="David" panose="020E0502060401010101" pitchFamily="34" charset="-79"/>
                </a:rPr>
                <a:t>Then the </a:t>
              </a:r>
              <a:r>
                <a:rPr lang="en-US" sz="2400" b="1" dirty="0">
                  <a:cs typeface="David" panose="020E0502060401010101" pitchFamily="34" charset="-79"/>
                </a:rPr>
                <a:t>findings were </a:t>
              </a:r>
              <a:r>
                <a:rPr lang="en-US" sz="2400" b="1" dirty="0" smtClean="0">
                  <a:cs typeface="David" panose="020E0502060401010101" pitchFamily="34" charset="-79"/>
                </a:rPr>
                <a:t>analyzed </a:t>
              </a:r>
              <a:r>
                <a:rPr lang="en-US" sz="2400" b="1" dirty="0">
                  <a:cs typeface="David" panose="020E0502060401010101" pitchFamily="34" charset="-79"/>
                </a:rPr>
                <a:t>and conclusions were drawn</a:t>
              </a: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6275578" y="3963836"/>
              <a:ext cx="293919" cy="344508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44939" y="-89043"/>
            <a:ext cx="828283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esearch 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process</a:t>
            </a:r>
            <a:endParaRPr lang="he-I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97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9410" y="107113"/>
            <a:ext cx="11730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Activity 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number </a:t>
            </a:r>
            <a:r>
              <a:rPr lang="he-IL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Electronic Activities + Simulation</a:t>
            </a:r>
            <a:endParaRPr lang="he-IL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102" y="814999"/>
            <a:ext cx="11858898" cy="620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Examines the 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misconception:</a:t>
            </a:r>
            <a:r>
              <a:rPr lang="he-IL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3600" b="1" dirty="0" smtClean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All materials are made up of molecules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The purpose:</a:t>
            </a:r>
            <a:endParaRPr lang="he-IL" sz="3600" b="1" i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Explain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the difference between the molecular and ionic </a:t>
            </a:r>
            <a:r>
              <a:rPr lang="ar-SA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materials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Details 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of 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activity</a:t>
            </a:r>
          </a:p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Part 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I: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Electronic activity 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to construct molecular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molecules such as </a:t>
            </a:r>
            <a:r>
              <a:rPr lang="en-US" sz="3200" b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O, </a:t>
            </a:r>
            <a:r>
              <a:rPr lang="en-US" sz="3200" b="1" dirty="0" smtClean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200" b="1" baseline="-25000" dirty="0" smtClean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200" b="1" dirty="0" smtClean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 smtClean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en-US" sz="3200" b="1" dirty="0" smtClean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200" b="1" baseline="-25000" dirty="0" smtClean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…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Part 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II: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Simulation 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and models explaining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the structure of ionic 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materials e.g. </a:t>
            </a: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NaCl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r>
              <a:rPr lang="he-IL" sz="3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709" y="0"/>
            <a:ext cx="1194816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Part I :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Electronic activity to construct molecular molecules such as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>
                <a:ln w="22225">
                  <a:solidFill>
                    <a:schemeClr val="accent2"/>
                  </a:solidFill>
                  <a:prstDash val="solid"/>
                </a:ln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O,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200" b="1" baseline="-25000" dirty="0" smtClean="0">
                <a:ln w="22225">
                  <a:solidFill>
                    <a:schemeClr val="accent2"/>
                  </a:solidFill>
                  <a:prstDash val="solid"/>
                </a:ln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 smtClean="0">
                <a:ln w="22225">
                  <a:solidFill>
                    <a:schemeClr val="accent2"/>
                  </a:solidFill>
                  <a:prstDash val="solid"/>
                </a:ln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200" b="1" baseline="-25000" dirty="0" smtClean="0">
                <a:ln w="22225">
                  <a:solidFill>
                    <a:schemeClr val="accent2"/>
                  </a:solidFill>
                  <a:prstDash val="solid"/>
                </a:ln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6 …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5" b="15875"/>
          <a:stretch/>
        </p:blipFill>
        <p:spPr>
          <a:xfrm>
            <a:off x="4361857" y="4127280"/>
            <a:ext cx="3335715" cy="2757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 r="8381"/>
          <a:stretch/>
        </p:blipFill>
        <p:spPr>
          <a:xfrm>
            <a:off x="360297" y="1227907"/>
            <a:ext cx="4001560" cy="3095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41" y="724766"/>
            <a:ext cx="3073448" cy="359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41" y="4323806"/>
            <a:ext cx="3152561" cy="2364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" y="4323806"/>
            <a:ext cx="3362618" cy="2316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6" r="1915"/>
          <a:stretch/>
        </p:blipFill>
        <p:spPr>
          <a:xfrm>
            <a:off x="4467658" y="1042974"/>
            <a:ext cx="3239265" cy="306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תמונה 11" descr="Does Pretending To &lt;strong&gt;Smile&lt;/strong&gt; Make You Happy? | Communicating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71" y="5666154"/>
            <a:ext cx="383570" cy="2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תמונה 11" descr="Does Pretending To &lt;strong&gt;Smile&lt;/strong&gt; Make You Happy? | Communicating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10" y="5206466"/>
            <a:ext cx="383570" cy="2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תמונה 11" descr="Does Pretending To &lt;strong&gt;Smile&lt;/strong&gt; Make You Happy? | Communicating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9" y="5108132"/>
            <a:ext cx="95893" cy="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תמונה 11" descr="Does Pretending To &lt;strong&gt;Smile&lt;/strong&gt; Make You Happy? | Communicating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30" y="5183020"/>
            <a:ext cx="161702" cy="1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4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709" y="212642"/>
            <a:ext cx="121920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Part II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: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Simulation explaining the structure of ionic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materials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62" r="-2148" b="19428"/>
          <a:stretch/>
        </p:blipFill>
        <p:spPr>
          <a:xfrm>
            <a:off x="8465870" y="1198837"/>
            <a:ext cx="2851411" cy="2821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72" y="1868079"/>
            <a:ext cx="2740478" cy="3653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65" y="2465341"/>
            <a:ext cx="2701657" cy="3602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7" y="2814770"/>
            <a:ext cx="2816885" cy="3755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תמונה 11" descr="Does Pretending To &lt;strong&gt;Smile&lt;/strong&gt; Make You Happy? | Communicating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009" y="2278821"/>
            <a:ext cx="16668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11" descr="Does Pretending To &lt;strong&gt;Smile&lt;/strong&gt; Make You Happy? | Communicating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162" y="3482391"/>
            <a:ext cx="16668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תמונה 11" descr="Does Pretending To &lt;strong&gt;Smile&lt;/strong&gt; Make You Happy? | Communicating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84" y="4043154"/>
            <a:ext cx="16668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תמונה 11" descr="Does Pretending To &lt;strong&gt;Smile&lt;/strong&gt; Make You Happy? | Communicating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415" y="4379215"/>
            <a:ext cx="16668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71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Microsoft Office PowerPoint</Application>
  <PresentationFormat>Breitbild</PresentationFormat>
  <Paragraphs>161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Andalus</vt:lpstr>
      <vt:lpstr>Arial</vt:lpstr>
      <vt:lpstr>Calibri</vt:lpstr>
      <vt:lpstr>Calibri Light</vt:lpstr>
      <vt:lpstr>David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Conclusions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Ayshi</dc:creator>
  <cp:lastModifiedBy>ingo</cp:lastModifiedBy>
  <cp:revision>87</cp:revision>
  <dcterms:created xsi:type="dcterms:W3CDTF">2018-06-18T00:55:19Z</dcterms:created>
  <dcterms:modified xsi:type="dcterms:W3CDTF">2019-10-03T09:31:32Z</dcterms:modified>
</cp:coreProperties>
</file>