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77" r:id="rId4"/>
    <p:sldId id="258" r:id="rId5"/>
    <p:sldId id="259" r:id="rId6"/>
    <p:sldId id="260" r:id="rId7"/>
    <p:sldId id="278" r:id="rId8"/>
    <p:sldId id="279" r:id="rId9"/>
    <p:sldId id="257" r:id="rId10"/>
    <p:sldId id="281" r:id="rId11"/>
    <p:sldId id="283" r:id="rId12"/>
    <p:sldId id="284" r:id="rId13"/>
    <p:sldId id="285" r:id="rId14"/>
    <p:sldId id="286" r:id="rId15"/>
    <p:sldId id="293" r:id="rId16"/>
    <p:sldId id="294" r:id="rId17"/>
    <p:sldId id="287" r:id="rId18"/>
    <p:sldId id="291" r:id="rId19"/>
    <p:sldId id="288" r:id="rId20"/>
    <p:sldId id="289" r:id="rId21"/>
    <p:sldId id="290" r:id="rId22"/>
    <p:sldId id="292" r:id="rId23"/>
    <p:sldId id="273"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C7E4"/>
    <a:srgbClr val="1908FC"/>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14" y="2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943BD4A-405C-4710-9020-21B0BC0DF7F9}" type="datetimeFigureOut">
              <a:rPr lang="en-US" smtClean="0"/>
              <a:pPr/>
              <a:t>10/2/2019</a:t>
            </a:fld>
            <a:endParaRPr lang="en-US"/>
          </a:p>
        </p:txBody>
      </p:sp>
      <p:sp>
        <p:nvSpPr>
          <p:cNvPr id="19" name="18 Altbilgi Yer Tutucusu"/>
          <p:cNvSpPr>
            <a:spLocks noGrp="1"/>
          </p:cNvSpPr>
          <p:nvPr>
            <p:ph type="ftr" sz="quarter" idx="11"/>
          </p:nvPr>
        </p:nvSpPr>
        <p:spPr/>
        <p:txBody>
          <a:bodyPr/>
          <a:lstStyle/>
          <a:p>
            <a:endParaRPr lang="en-US"/>
          </a:p>
        </p:txBody>
      </p:sp>
      <p:sp>
        <p:nvSpPr>
          <p:cNvPr id="27" name="26 Slayt Numarası Yer Tutucusu"/>
          <p:cNvSpPr>
            <a:spLocks noGrp="1"/>
          </p:cNvSpPr>
          <p:nvPr>
            <p:ph type="sldNum" sz="quarter" idx="12"/>
          </p:nvPr>
        </p:nvSpPr>
        <p:spPr/>
        <p:txBody>
          <a:bodyPr/>
          <a:lstStyle/>
          <a:p>
            <a:fld id="{8B050135-FCE4-43FD-B252-A1D8B1E1724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0943BD4A-405C-4710-9020-21B0BC0DF7F9}" type="datetimeFigureOut">
              <a:rPr lang="en-US" smtClean="0"/>
              <a:pPr/>
              <a:t>10/2/2019</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8B050135-FCE4-43FD-B252-A1D8B1E172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0943BD4A-405C-4710-9020-21B0BC0DF7F9}" type="datetimeFigureOut">
              <a:rPr lang="en-US" smtClean="0"/>
              <a:pPr/>
              <a:t>10/2/2019</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8B050135-FCE4-43FD-B252-A1D8B1E172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lgn="l">
              <a:defRPr/>
            </a:lvl1p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0943BD4A-405C-4710-9020-21B0BC0DF7F9}" type="datetimeFigureOut">
              <a:rPr lang="en-US" smtClean="0"/>
              <a:pPr/>
              <a:t>10/2/2019</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8B050135-FCE4-43FD-B252-A1D8B1E1724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Başlık"/>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0943BD4A-405C-4710-9020-21B0BC0DF7F9}" type="datetimeFigureOut">
              <a:rPr lang="en-US" smtClean="0"/>
              <a:pPr/>
              <a:t>10/2/2019</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8B050135-FCE4-43FD-B252-A1D8B1E1724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0943BD4A-405C-4710-9020-21B0BC0DF7F9}" type="datetimeFigureOut">
              <a:rPr lang="en-US" smtClean="0"/>
              <a:pPr/>
              <a:t>10/2/2019</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8B050135-FCE4-43FD-B252-A1D8B1E1724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0943BD4A-405C-4710-9020-21B0BC0DF7F9}" type="datetimeFigureOut">
              <a:rPr lang="en-US" smtClean="0"/>
              <a:pPr/>
              <a:t>10/2/2019</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8B050135-FCE4-43FD-B252-A1D8B1E1724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7470648" cy="1143000"/>
          </a:xfrm>
        </p:spPr>
        <p:txBody>
          <a:bodyPr anchor="ctr"/>
          <a:lstStyle>
            <a:lvl1pPr algn="l">
              <a:defRPr sz="4600"/>
            </a:lvl1pPr>
          </a:lstStyle>
          <a:p>
            <a:r>
              <a:rPr kumimoji="0" lang="tr-TR"/>
              <a:t>Asıl başlık stili için tıklatın</a:t>
            </a:r>
            <a:endParaRPr kumimoji="0" lang="en-US"/>
          </a:p>
        </p:txBody>
      </p:sp>
      <p:sp>
        <p:nvSpPr>
          <p:cNvPr id="7" name="6 Veri Yer Tutucusu"/>
          <p:cNvSpPr>
            <a:spLocks noGrp="1"/>
          </p:cNvSpPr>
          <p:nvPr>
            <p:ph type="dt" sz="half" idx="10"/>
          </p:nvPr>
        </p:nvSpPr>
        <p:spPr/>
        <p:txBody>
          <a:bodyPr/>
          <a:lstStyle/>
          <a:p>
            <a:fld id="{0943BD4A-405C-4710-9020-21B0BC0DF7F9}" type="datetimeFigureOut">
              <a:rPr lang="en-US" smtClean="0"/>
              <a:pPr/>
              <a:t>10/2/2019</a:t>
            </a:fld>
            <a:endParaRPr lang="en-US"/>
          </a:p>
        </p:txBody>
      </p:sp>
      <p:sp>
        <p:nvSpPr>
          <p:cNvPr id="8" name="7 Slayt Numarası Yer Tutucusu"/>
          <p:cNvSpPr>
            <a:spLocks noGrp="1"/>
          </p:cNvSpPr>
          <p:nvPr>
            <p:ph type="sldNum" sz="quarter" idx="11"/>
          </p:nvPr>
        </p:nvSpPr>
        <p:spPr/>
        <p:txBody>
          <a:bodyPr/>
          <a:lstStyle/>
          <a:p>
            <a:fld id="{8B050135-FCE4-43FD-B252-A1D8B1E17240}" type="slidenum">
              <a:rPr lang="en-US" smtClean="0"/>
              <a:pPr/>
              <a:t>‹#›</a:t>
            </a:fld>
            <a:endParaRPr lang="en-US"/>
          </a:p>
        </p:txBody>
      </p:sp>
      <p:sp>
        <p:nvSpPr>
          <p:cNvPr id="9" name="8 Altbilgi Yer Tutucusu"/>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943BD4A-405C-4710-9020-21B0BC0DF7F9}" type="datetimeFigureOut">
              <a:rPr lang="en-US" smtClean="0"/>
              <a:pPr/>
              <a:t>10/2/2019</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8B050135-FCE4-43FD-B252-A1D8B1E172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0943BD4A-405C-4710-9020-21B0BC0DF7F9}" type="datetimeFigureOut">
              <a:rPr lang="en-US" smtClean="0"/>
              <a:pPr/>
              <a:t>10/2/2019</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a:xfrm>
            <a:off x="8156448" y="6422064"/>
            <a:ext cx="762000" cy="365125"/>
          </a:xfrm>
        </p:spPr>
        <p:txBody>
          <a:bodyPr/>
          <a:lstStyle/>
          <a:p>
            <a:fld id="{8B050135-FCE4-43FD-B252-A1D8B1E1724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a:xfrm>
            <a:off x="457200" y="6422064"/>
            <a:ext cx="2133600" cy="365125"/>
          </a:xfrm>
        </p:spPr>
        <p:txBody>
          <a:bodyPr/>
          <a:lstStyle/>
          <a:p>
            <a:fld id="{0943BD4A-405C-4710-9020-21B0BC0DF7F9}" type="datetimeFigureOut">
              <a:rPr lang="en-US" smtClean="0"/>
              <a:pPr/>
              <a:t>10/2/2019</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8B050135-FCE4-43FD-B252-A1D8B1E1724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Serbest Form"/>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Yer Tutucusu"/>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0943BD4A-405C-4710-9020-21B0BC0DF7F9}" type="datetimeFigureOut">
              <a:rPr lang="en-US" smtClean="0"/>
              <a:pPr/>
              <a:t>10/2/2019</a:t>
            </a:fld>
            <a:endParaRPr lang="en-US"/>
          </a:p>
        </p:txBody>
      </p:sp>
      <p:sp>
        <p:nvSpPr>
          <p:cNvPr id="22" name="21 Altbilgi Yer Tutucusu"/>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17 Slayt Numarası Yer Tutucusu"/>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8B050135-FCE4-43FD-B252-A1D8B1E1724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0" y="188640"/>
            <a:ext cx="9144000" cy="2376264"/>
          </a:xfrm>
        </p:spPr>
        <p:txBody>
          <a:bodyPr>
            <a:noAutofit/>
          </a:bodyPr>
          <a:lstStyle/>
          <a:p>
            <a:pPr algn="ctr"/>
            <a:r>
              <a:rPr lang="en-US" sz="3400" dirty="0">
                <a:latin typeface="Times New Roman"/>
                <a:ea typeface="Calibri"/>
              </a:rPr>
              <a:t>Generating </a:t>
            </a:r>
            <a:r>
              <a:rPr lang="en-US" sz="3400" dirty="0" err="1">
                <a:latin typeface="Times New Roman"/>
                <a:ea typeface="Calibri"/>
              </a:rPr>
              <a:t>PCK</a:t>
            </a:r>
            <a:r>
              <a:rPr lang="en-US" sz="3400" dirty="0">
                <a:latin typeface="Times New Roman"/>
                <a:ea typeface="Calibri"/>
              </a:rPr>
              <a:t> </a:t>
            </a:r>
            <a:r>
              <a:rPr lang="tr-TR" sz="3400" dirty="0">
                <a:latin typeface="Times New Roman"/>
                <a:ea typeface="Calibri"/>
              </a:rPr>
              <a:t/>
            </a:r>
            <a:br>
              <a:rPr lang="tr-TR" sz="3400" dirty="0">
                <a:latin typeface="Times New Roman"/>
                <a:ea typeface="Calibri"/>
              </a:rPr>
            </a:br>
            <a:r>
              <a:rPr lang="en-US" sz="3400" dirty="0">
                <a:latin typeface="Times New Roman"/>
                <a:ea typeface="Calibri"/>
              </a:rPr>
              <a:t>by listening to a student: </a:t>
            </a:r>
            <a:r>
              <a:rPr lang="tr-TR" sz="3400" dirty="0">
                <a:latin typeface="Times New Roman"/>
                <a:ea typeface="Calibri"/>
              </a:rPr>
              <a:t/>
            </a:r>
            <a:br>
              <a:rPr lang="tr-TR" sz="3400" dirty="0">
                <a:latin typeface="Times New Roman"/>
                <a:ea typeface="Calibri"/>
              </a:rPr>
            </a:br>
            <a:r>
              <a:rPr lang="en-US" sz="3400" dirty="0">
                <a:latin typeface="Times New Roman"/>
                <a:ea typeface="Calibri"/>
              </a:rPr>
              <a:t>a case from physics </a:t>
            </a:r>
            <a:r>
              <a:rPr lang="tr-TR" sz="3400" dirty="0">
                <a:latin typeface="Times New Roman"/>
                <a:ea typeface="Calibri"/>
              </a:rPr>
              <a:t/>
            </a:r>
            <a:br>
              <a:rPr lang="tr-TR" sz="3400" dirty="0">
                <a:latin typeface="Times New Roman"/>
                <a:ea typeface="Calibri"/>
              </a:rPr>
            </a:br>
            <a:r>
              <a:rPr lang="en-US" sz="3400" dirty="0">
                <a:latin typeface="Times New Roman"/>
                <a:ea typeface="Calibri"/>
              </a:rPr>
              <a:t>teaching and learning</a:t>
            </a:r>
            <a:endParaRPr lang="en-US" sz="3400" b="0" kern="0" dirty="0">
              <a:solidFill>
                <a:srgbClr val="4AC7E4"/>
              </a:solidFill>
              <a:effectLst>
                <a:outerShdw blurRad="38100" dist="38100" dir="2700000" algn="tl">
                  <a:srgbClr val="000000">
                    <a:alpha val="43137"/>
                  </a:srgbClr>
                </a:outerShdw>
              </a:effectLst>
              <a:latin typeface="Lithos Pro Regular" pitchFamily="82" charset="0"/>
              <a:ea typeface="+mn-ea"/>
              <a:cs typeface="+mn-cs"/>
            </a:endParaRPr>
          </a:p>
        </p:txBody>
      </p:sp>
      <p:sp>
        <p:nvSpPr>
          <p:cNvPr id="5" name="Rectangle 3"/>
          <p:cNvSpPr>
            <a:spLocks noGrp="1" noChangeArrowheads="1"/>
          </p:cNvSpPr>
          <p:nvPr>
            <p:ph type="subTitle" idx="1"/>
          </p:nvPr>
        </p:nvSpPr>
        <p:spPr>
          <a:xfrm>
            <a:off x="0" y="4005064"/>
            <a:ext cx="9144000" cy="1080120"/>
          </a:xfrm>
        </p:spPr>
        <p:txBody>
          <a:bodyPr>
            <a:normAutofit/>
          </a:bodyPr>
          <a:lstStyle/>
          <a:p>
            <a:pPr algn="ctr"/>
            <a:r>
              <a:rPr lang="tr-TR" sz="1800" kern="0" dirty="0">
                <a:solidFill>
                  <a:srgbClr val="FFFF00"/>
                </a:solidFill>
                <a:effectLst>
                  <a:outerShdw blurRad="38100" dist="38100" dir="2700000" algn="tl">
                    <a:srgbClr val="000000">
                      <a:alpha val="43137"/>
                    </a:srgbClr>
                  </a:outerShdw>
                </a:effectLst>
                <a:latin typeface="Cambria" pitchFamily="18" charset="0"/>
              </a:rPr>
              <a:t>MEHMET FATİH TAŞAR</a:t>
            </a:r>
          </a:p>
          <a:p>
            <a:pPr algn="ctr"/>
            <a:r>
              <a:rPr lang="tr-TR" sz="1600" kern="0" dirty="0">
                <a:solidFill>
                  <a:srgbClr val="FFFF00"/>
                </a:solidFill>
                <a:effectLst>
                  <a:outerShdw blurRad="38100" dist="38100" dir="2700000" algn="tl">
                    <a:srgbClr val="000000">
                      <a:alpha val="43137"/>
                    </a:srgbClr>
                  </a:outerShdw>
                </a:effectLst>
                <a:latin typeface="Cambria" pitchFamily="18" charset="0"/>
              </a:rPr>
              <a:t>Gazi Üniversitesi</a:t>
            </a:r>
          </a:p>
          <a:p>
            <a:pPr algn="ctr"/>
            <a:r>
              <a:rPr lang="tr-TR" sz="1600" kern="0" dirty="0">
                <a:solidFill>
                  <a:srgbClr val="FFFF00"/>
                </a:solidFill>
                <a:effectLst>
                  <a:outerShdw blurRad="38100" dist="38100" dir="2700000" algn="tl">
                    <a:srgbClr val="000000">
                      <a:alpha val="43137"/>
                    </a:srgbClr>
                  </a:outerShdw>
                </a:effectLst>
                <a:latin typeface="Cambria" pitchFamily="18" charset="0"/>
              </a:rPr>
              <a:t>Ankara, </a:t>
            </a:r>
            <a:r>
              <a:rPr lang="en-US" sz="1600" kern="0" dirty="0">
                <a:solidFill>
                  <a:srgbClr val="FFFF00"/>
                </a:solidFill>
                <a:effectLst>
                  <a:outerShdw blurRad="38100" dist="38100" dir="2700000" algn="tl">
                    <a:srgbClr val="000000">
                      <a:alpha val="43137"/>
                    </a:srgbClr>
                  </a:outerShdw>
                </a:effectLst>
                <a:latin typeface="Cambria" pitchFamily="18" charset="0"/>
              </a:rPr>
              <a:t>TURKEY</a:t>
            </a:r>
            <a:endParaRPr lang="tr-TR" sz="1800" b="1" dirty="0">
              <a:solidFill>
                <a:srgbClr val="FFC000"/>
              </a:solidFill>
              <a:effectLst>
                <a:outerShdw blurRad="38100" dist="38100" dir="2700000" algn="tl">
                  <a:srgbClr val="FFFFFF"/>
                </a:outerShdw>
              </a:effectLst>
              <a:latin typeface="Cambria" pitchFamily="18" charset="0"/>
            </a:endParaRPr>
          </a:p>
        </p:txBody>
      </p:sp>
      <p:sp>
        <p:nvSpPr>
          <p:cNvPr id="2" name="Metin kutusu 1"/>
          <p:cNvSpPr txBox="1"/>
          <p:nvPr/>
        </p:nvSpPr>
        <p:spPr>
          <a:xfrm>
            <a:off x="611560" y="5013176"/>
            <a:ext cx="7992888" cy="646331"/>
          </a:xfrm>
          <a:prstGeom prst="rect">
            <a:avLst/>
          </a:prstGeom>
          <a:noFill/>
        </p:spPr>
        <p:txBody>
          <a:bodyPr wrap="square" rtlCol="0">
            <a:spAutoFit/>
          </a:bodyPr>
          <a:lstStyle/>
          <a:p>
            <a:pPr algn="ctr"/>
            <a:r>
              <a:rPr lang="en-US" b="1" dirty="0">
                <a:solidFill>
                  <a:srgbClr val="00B0F0"/>
                </a:solidFill>
              </a:rPr>
              <a:t>De La Salle University</a:t>
            </a:r>
          </a:p>
          <a:p>
            <a:pPr algn="ctr"/>
            <a:r>
              <a:rPr lang="tr-TR" dirty="0">
                <a:solidFill>
                  <a:srgbClr val="00B0F0"/>
                </a:solidFill>
              </a:rPr>
              <a:t>Manila</a:t>
            </a:r>
            <a:r>
              <a:rPr lang="en-US" dirty="0">
                <a:solidFill>
                  <a:srgbClr val="00B0F0"/>
                </a:solidFill>
              </a:rPr>
              <a:t>, May 18, 201</a:t>
            </a:r>
            <a:r>
              <a:rPr lang="tr-TR" dirty="0">
                <a:solidFill>
                  <a:srgbClr val="00B0F0"/>
                </a:solidFill>
              </a:rPr>
              <a:t>8</a:t>
            </a:r>
            <a:endParaRPr lang="en-US" dirty="0">
              <a:solidFill>
                <a:srgbClr val="00B0F0"/>
              </a:solidFill>
            </a:endParaRPr>
          </a:p>
        </p:txBody>
      </p:sp>
      <p:pic>
        <p:nvPicPr>
          <p:cNvPr id="6" name="Picture 3" descr="C:\Users\ENER\AppData\Local\Temp\Rar$DR12.128\gazilogopng copy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0" y="2420909"/>
            <a:ext cx="1485775" cy="1485775"/>
          </a:xfrm>
          <a:prstGeom prst="rect">
            <a:avLst/>
          </a:prstGeom>
          <a:noFill/>
          <a:extLst>
            <a:ext uri="{909E8E84-426E-40DD-AFC4-6F175D3DCCD1}">
              <a14:hiddenFill xmlns:a14="http://schemas.microsoft.com/office/drawing/2010/main">
                <a:solidFill>
                  <a:srgbClr val="FFFFFF"/>
                </a:solidFill>
              </a14:hiddenFill>
            </a:ext>
          </a:extLst>
        </p:spPr>
      </p:pic>
      <p:pic>
        <p:nvPicPr>
          <p:cNvPr id="15" name="Resim 15">
            <a:extLst>
              <a:ext uri="{FF2B5EF4-FFF2-40B4-BE49-F238E27FC236}">
                <a16:creationId xmlns:a16="http://schemas.microsoft.com/office/drawing/2014/main" id="{A0EF84EF-232A-F44F-AFF6-6221071893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60924" y="2420909"/>
            <a:ext cx="1485775" cy="1485775"/>
          </a:xfrm>
          <a:prstGeom prst="rect">
            <a:avLst/>
          </a:prstGeom>
        </p:spPr>
      </p:pic>
      <p:pic>
        <p:nvPicPr>
          <p:cNvPr id="19" name="Resim 19">
            <a:extLst>
              <a:ext uri="{FF2B5EF4-FFF2-40B4-BE49-F238E27FC236}">
                <a16:creationId xmlns:a16="http://schemas.microsoft.com/office/drawing/2014/main" id="{C3ED76BE-9384-6C4B-AAAF-5A213CD11FE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 Altbilgi Yer Tutucusu"/>
          <p:cNvSpPr>
            <a:spLocks noGrp="1"/>
          </p:cNvSpPr>
          <p:nvPr>
            <p:ph type="ftr" sz="quarter" idx="11"/>
          </p:nvPr>
        </p:nvSpPr>
        <p:spPr/>
        <p:txBody>
          <a:bodyPr/>
          <a:lstStyle/>
          <a:p>
            <a:r>
              <a:rPr lang="en-US"/>
              <a:t>Fatih Tasar</a:t>
            </a:r>
          </a:p>
        </p:txBody>
      </p:sp>
      <p:sp>
        <p:nvSpPr>
          <p:cNvPr id="36" name="4 Slayt Numarası Yer Tutucusu"/>
          <p:cNvSpPr>
            <a:spLocks noGrp="1"/>
          </p:cNvSpPr>
          <p:nvPr>
            <p:ph type="sldNum" sz="quarter" idx="12"/>
          </p:nvPr>
        </p:nvSpPr>
        <p:spPr/>
        <p:txBody>
          <a:bodyPr/>
          <a:lstStyle/>
          <a:p>
            <a:fld id="{F9D79DB4-C4D7-42CF-B58B-F984BB787855}" type="slidenum">
              <a:rPr lang="en-US"/>
              <a:pPr/>
              <a:t>10</a:t>
            </a:fld>
            <a:endParaRPr lang="en-US"/>
          </a:p>
        </p:txBody>
      </p:sp>
      <p:sp>
        <p:nvSpPr>
          <p:cNvPr id="18434" name="Rectangle 2"/>
          <p:cNvSpPr>
            <a:spLocks noGrp="1" noChangeArrowheads="1"/>
          </p:cNvSpPr>
          <p:nvPr>
            <p:ph type="title"/>
          </p:nvPr>
        </p:nvSpPr>
        <p:spPr>
          <a:xfrm>
            <a:off x="1219200" y="228600"/>
            <a:ext cx="6096000" cy="1143000"/>
          </a:xfrm>
        </p:spPr>
        <p:txBody>
          <a:bodyPr>
            <a:normAutofit/>
          </a:bodyPr>
          <a:lstStyle/>
          <a:p>
            <a:r>
              <a:rPr lang="en-US" sz="3600" b="1" dirty="0">
                <a:solidFill>
                  <a:srgbClr val="FF3300"/>
                </a:solidFill>
              </a:rPr>
              <a:t>Getting Down to Focus</a:t>
            </a:r>
          </a:p>
        </p:txBody>
      </p:sp>
      <p:grpSp>
        <p:nvGrpSpPr>
          <p:cNvPr id="2" name="Group 45"/>
          <p:cNvGrpSpPr>
            <a:grpSpLocks/>
          </p:cNvGrpSpPr>
          <p:nvPr/>
        </p:nvGrpSpPr>
        <p:grpSpPr bwMode="auto">
          <a:xfrm>
            <a:off x="2187575" y="1454150"/>
            <a:ext cx="5094288" cy="3944938"/>
            <a:chOff x="2476" y="2010"/>
            <a:chExt cx="8021" cy="6212"/>
          </a:xfrm>
        </p:grpSpPr>
        <p:grpSp>
          <p:nvGrpSpPr>
            <p:cNvPr id="3" name="Group 46"/>
            <p:cNvGrpSpPr>
              <a:grpSpLocks/>
            </p:cNvGrpSpPr>
            <p:nvPr/>
          </p:nvGrpSpPr>
          <p:grpSpPr bwMode="auto">
            <a:xfrm>
              <a:off x="3282" y="6825"/>
              <a:ext cx="6358" cy="1397"/>
              <a:chOff x="3282" y="6825"/>
              <a:chExt cx="6358" cy="1397"/>
            </a:xfrm>
          </p:grpSpPr>
          <p:sp>
            <p:nvSpPr>
              <p:cNvPr id="18479" name="Text Box 47"/>
              <p:cNvSpPr txBox="1">
                <a:spLocks noChangeArrowheads="1"/>
              </p:cNvSpPr>
              <p:nvPr/>
            </p:nvSpPr>
            <p:spPr bwMode="auto">
              <a:xfrm>
                <a:off x="6087" y="6825"/>
                <a:ext cx="3553" cy="1397"/>
              </a:xfrm>
              <a:prstGeom prst="rect">
                <a:avLst/>
              </a:prstGeom>
              <a:noFill/>
              <a:ln w="9525">
                <a:noFill/>
                <a:miter lim="800000"/>
                <a:headEnd/>
                <a:tailEnd/>
              </a:ln>
            </p:spPr>
            <p:txBody>
              <a:bodyPr/>
              <a:lstStyle/>
              <a:p>
                <a:pPr algn="r" eaLnBrk="0" hangingPunct="0"/>
                <a:r>
                  <a:rPr lang="en-US" sz="1000" b="1">
                    <a:latin typeface="Arial" pitchFamily="34" charset="0"/>
                  </a:rPr>
                  <a:t>What is the nature of </a:t>
                </a:r>
                <a:br>
                  <a:rPr lang="en-US" sz="1000" b="1">
                    <a:latin typeface="Arial" pitchFamily="34" charset="0"/>
                  </a:rPr>
                </a:br>
                <a:r>
                  <a:rPr lang="en-US" sz="1000" b="1">
                    <a:latin typeface="Arial" pitchFamily="34" charset="0"/>
                  </a:rPr>
                  <a:t>the student's learning </a:t>
                </a:r>
                <a:br>
                  <a:rPr lang="en-US" sz="1000" b="1">
                    <a:latin typeface="Arial" pitchFamily="34" charset="0"/>
                  </a:rPr>
                </a:br>
                <a:r>
                  <a:rPr lang="en-US" sz="1000" b="1">
                    <a:latin typeface="Arial" pitchFamily="34" charset="0"/>
                  </a:rPr>
                  <a:t>both during interaction with </a:t>
                </a:r>
                <a:br>
                  <a:rPr lang="en-US" sz="1000" b="1">
                    <a:latin typeface="Arial" pitchFamily="34" charset="0"/>
                  </a:rPr>
                </a:br>
                <a:r>
                  <a:rPr lang="en-US" sz="1000" b="1">
                    <a:latin typeface="Arial" pitchFamily="34" charset="0"/>
                  </a:rPr>
                  <a:t>the teacher-researcher </a:t>
                </a:r>
                <a:br>
                  <a:rPr lang="en-US" sz="1000" b="1">
                    <a:latin typeface="Arial" pitchFamily="34" charset="0"/>
                  </a:rPr>
                </a:br>
                <a:r>
                  <a:rPr lang="en-US" sz="1000" b="1">
                    <a:latin typeface="Arial" pitchFamily="34" charset="0"/>
                  </a:rPr>
                  <a:t>and in the long term? </a:t>
                </a:r>
              </a:p>
            </p:txBody>
          </p:sp>
          <p:sp>
            <p:nvSpPr>
              <p:cNvPr id="18480" name="Text Box 48"/>
              <p:cNvSpPr txBox="1">
                <a:spLocks noChangeArrowheads="1"/>
              </p:cNvSpPr>
              <p:nvPr/>
            </p:nvSpPr>
            <p:spPr bwMode="auto">
              <a:xfrm>
                <a:off x="3282" y="6825"/>
                <a:ext cx="3179" cy="1054"/>
              </a:xfrm>
              <a:prstGeom prst="rect">
                <a:avLst/>
              </a:prstGeom>
              <a:noFill/>
              <a:ln w="9525">
                <a:noFill/>
                <a:miter lim="800000"/>
                <a:headEnd/>
                <a:tailEnd/>
              </a:ln>
            </p:spPr>
            <p:txBody>
              <a:bodyPr/>
              <a:lstStyle/>
              <a:p>
                <a:pPr eaLnBrk="0" hangingPunct="0"/>
                <a:r>
                  <a:rPr lang="en-US" sz="1000" b="1" dirty="0">
                    <a:latin typeface="Arial" pitchFamily="34" charset="0"/>
                  </a:rPr>
                  <a:t>What is the student's</a:t>
                </a:r>
                <a:br>
                  <a:rPr lang="en-US" sz="1000" b="1" dirty="0">
                    <a:latin typeface="Arial" pitchFamily="34" charset="0"/>
                  </a:rPr>
                </a:br>
                <a:r>
                  <a:rPr lang="en-US" sz="1000" b="1" dirty="0">
                    <a:latin typeface="Arial" pitchFamily="34" charset="0"/>
                  </a:rPr>
                  <a:t>alternative conceptions </a:t>
                </a:r>
                <a:br>
                  <a:rPr lang="en-US" sz="1000" b="1" dirty="0">
                    <a:latin typeface="Arial" pitchFamily="34" charset="0"/>
                  </a:rPr>
                </a:br>
                <a:r>
                  <a:rPr lang="en-US" sz="1000" b="1" dirty="0">
                    <a:latin typeface="Arial" pitchFamily="34" charset="0"/>
                  </a:rPr>
                  <a:t>and framework about </a:t>
                </a:r>
                <a:br>
                  <a:rPr lang="en-US" sz="1000" b="1" dirty="0">
                    <a:latin typeface="Arial" pitchFamily="34" charset="0"/>
                  </a:rPr>
                </a:br>
                <a:r>
                  <a:rPr lang="en-US" sz="1000" b="1" dirty="0">
                    <a:latin typeface="Arial" pitchFamily="34" charset="0"/>
                  </a:rPr>
                  <a:t>force and motion? </a:t>
                </a:r>
              </a:p>
              <a:p>
                <a:pPr eaLnBrk="0" hangingPunct="0"/>
                <a:endParaRPr lang="en-US" sz="1000" b="1" dirty="0">
                  <a:latin typeface="Arial" pitchFamily="34" charset="0"/>
                </a:endParaRPr>
              </a:p>
            </p:txBody>
          </p:sp>
        </p:grpSp>
        <p:grpSp>
          <p:nvGrpSpPr>
            <p:cNvPr id="4" name="Group 49"/>
            <p:cNvGrpSpPr>
              <a:grpSpLocks/>
            </p:cNvGrpSpPr>
            <p:nvPr/>
          </p:nvGrpSpPr>
          <p:grpSpPr bwMode="auto">
            <a:xfrm>
              <a:off x="2476" y="5149"/>
              <a:ext cx="8017" cy="720"/>
              <a:chOff x="2476" y="7849"/>
              <a:chExt cx="8017" cy="720"/>
            </a:xfrm>
          </p:grpSpPr>
          <p:sp>
            <p:nvSpPr>
              <p:cNvPr id="18482" name="Text Box 50"/>
              <p:cNvSpPr txBox="1">
                <a:spLocks noChangeArrowheads="1"/>
              </p:cNvSpPr>
              <p:nvPr/>
            </p:nvSpPr>
            <p:spPr bwMode="auto">
              <a:xfrm>
                <a:off x="2476" y="7849"/>
                <a:ext cx="3927" cy="720"/>
              </a:xfrm>
              <a:prstGeom prst="rect">
                <a:avLst/>
              </a:prstGeom>
              <a:noFill/>
              <a:ln w="9525">
                <a:solidFill>
                  <a:srgbClr val="000000"/>
                </a:solidFill>
                <a:miter lim="800000"/>
                <a:headEnd/>
                <a:tailEnd/>
              </a:ln>
            </p:spPr>
            <p:txBody>
              <a:bodyPr/>
              <a:lstStyle/>
              <a:p>
                <a:pPr eaLnBrk="0" hangingPunct="0"/>
                <a:r>
                  <a:rPr lang="en-US" sz="1000">
                    <a:latin typeface="Arial" pitchFamily="34" charset="0"/>
                  </a:rPr>
                  <a:t>To describe, explain and explore </a:t>
                </a:r>
                <a:br>
                  <a:rPr lang="en-US" sz="1000">
                    <a:latin typeface="Arial" pitchFamily="34" charset="0"/>
                  </a:rPr>
                </a:br>
                <a:r>
                  <a:rPr lang="en-US" sz="1000">
                    <a:latin typeface="Arial" pitchFamily="34" charset="0"/>
                  </a:rPr>
                  <a:t>through an in-depth investigation</a:t>
                </a:r>
              </a:p>
            </p:txBody>
          </p:sp>
          <p:sp>
            <p:nvSpPr>
              <p:cNvPr id="18483" name="Text Box 51"/>
              <p:cNvSpPr txBox="1">
                <a:spLocks noChangeArrowheads="1"/>
              </p:cNvSpPr>
              <p:nvPr/>
            </p:nvSpPr>
            <p:spPr bwMode="auto">
              <a:xfrm>
                <a:off x="6940" y="7849"/>
                <a:ext cx="3553" cy="720"/>
              </a:xfrm>
              <a:prstGeom prst="rect">
                <a:avLst/>
              </a:prstGeom>
              <a:noFill/>
              <a:ln w="9525">
                <a:solidFill>
                  <a:srgbClr val="000000"/>
                </a:solidFill>
                <a:miter lim="800000"/>
                <a:headEnd/>
                <a:tailEnd/>
              </a:ln>
            </p:spPr>
            <p:txBody>
              <a:bodyPr/>
              <a:lstStyle/>
              <a:p>
                <a:pPr algn="r" eaLnBrk="0" hangingPunct="0"/>
                <a:r>
                  <a:rPr lang="en-US" sz="1000">
                    <a:latin typeface="Arial" pitchFamily="34" charset="0"/>
                  </a:rPr>
                  <a:t>of learning process of one student </a:t>
                </a:r>
                <a:br>
                  <a:rPr lang="en-US" sz="1000">
                    <a:latin typeface="Arial" pitchFamily="34" charset="0"/>
                  </a:rPr>
                </a:br>
                <a:r>
                  <a:rPr lang="en-US" sz="1000">
                    <a:latin typeface="Arial" pitchFamily="34" charset="0"/>
                  </a:rPr>
                  <a:t>about force and motion in context.</a:t>
                </a:r>
                <a:endParaRPr lang="en-US" sz="1200">
                  <a:latin typeface="Arial" pitchFamily="34" charset="0"/>
                </a:endParaRPr>
              </a:p>
            </p:txBody>
          </p:sp>
        </p:grpSp>
        <p:grpSp>
          <p:nvGrpSpPr>
            <p:cNvPr id="5" name="Group 52"/>
            <p:cNvGrpSpPr>
              <a:grpSpLocks/>
            </p:cNvGrpSpPr>
            <p:nvPr/>
          </p:nvGrpSpPr>
          <p:grpSpPr bwMode="auto">
            <a:xfrm>
              <a:off x="2476" y="4220"/>
              <a:ext cx="8017" cy="936"/>
              <a:chOff x="2476" y="6920"/>
              <a:chExt cx="8017" cy="936"/>
            </a:xfrm>
          </p:grpSpPr>
          <p:sp>
            <p:nvSpPr>
              <p:cNvPr id="18485" name="Text Box 53"/>
              <p:cNvSpPr txBox="1">
                <a:spLocks noChangeArrowheads="1"/>
              </p:cNvSpPr>
              <p:nvPr/>
            </p:nvSpPr>
            <p:spPr bwMode="auto">
              <a:xfrm>
                <a:off x="6940" y="6920"/>
                <a:ext cx="3553" cy="936"/>
              </a:xfrm>
              <a:prstGeom prst="rect">
                <a:avLst/>
              </a:prstGeom>
              <a:noFill/>
              <a:ln w="9525">
                <a:solidFill>
                  <a:srgbClr val="000000"/>
                </a:solidFill>
                <a:miter lim="800000"/>
                <a:headEnd/>
                <a:tailEnd/>
              </a:ln>
            </p:spPr>
            <p:txBody>
              <a:bodyPr/>
              <a:lstStyle/>
              <a:p>
                <a:pPr algn="r" eaLnBrk="0" hangingPunct="0"/>
                <a:r>
                  <a:rPr lang="en-US" sz="1000">
                    <a:latin typeface="Arial" pitchFamily="34" charset="0"/>
                  </a:rPr>
                  <a:t>the context of teaching and </a:t>
                </a:r>
                <a:br>
                  <a:rPr lang="en-US" sz="1000">
                    <a:latin typeface="Arial" pitchFamily="34" charset="0"/>
                  </a:rPr>
                </a:br>
                <a:r>
                  <a:rPr lang="en-US" sz="1000">
                    <a:latin typeface="Arial" pitchFamily="34" charset="0"/>
                  </a:rPr>
                  <a:t>learning, and interactions that </a:t>
                </a:r>
                <a:br>
                  <a:rPr lang="en-US" sz="1000">
                    <a:latin typeface="Arial" pitchFamily="34" charset="0"/>
                  </a:rPr>
                </a:br>
                <a:r>
                  <a:rPr lang="en-US" sz="1000">
                    <a:latin typeface="Arial" pitchFamily="34" charset="0"/>
                  </a:rPr>
                  <a:t>might take place.</a:t>
                </a:r>
                <a:endParaRPr lang="en-US" sz="1200">
                  <a:latin typeface="Arial" pitchFamily="34" charset="0"/>
                </a:endParaRPr>
              </a:p>
            </p:txBody>
          </p:sp>
          <p:sp>
            <p:nvSpPr>
              <p:cNvPr id="18486" name="Text Box 54"/>
              <p:cNvSpPr txBox="1">
                <a:spLocks noChangeArrowheads="1"/>
              </p:cNvSpPr>
              <p:nvPr/>
            </p:nvSpPr>
            <p:spPr bwMode="auto">
              <a:xfrm>
                <a:off x="2476" y="6920"/>
                <a:ext cx="3553" cy="936"/>
              </a:xfrm>
              <a:prstGeom prst="rect">
                <a:avLst/>
              </a:prstGeom>
              <a:noFill/>
              <a:ln w="9525">
                <a:solidFill>
                  <a:srgbClr val="000000"/>
                </a:solidFill>
                <a:miter lim="800000"/>
                <a:headEnd/>
                <a:tailEnd/>
              </a:ln>
            </p:spPr>
            <p:txBody>
              <a:bodyPr/>
              <a:lstStyle/>
              <a:p>
                <a:pPr eaLnBrk="0" hangingPunct="0"/>
                <a:r>
                  <a:rPr lang="en-US" sz="1000">
                    <a:latin typeface="Arial" pitchFamily="34" charset="0"/>
                  </a:rPr>
                  <a:t>The need for </a:t>
                </a:r>
                <a:br>
                  <a:rPr lang="en-US" sz="1000">
                    <a:latin typeface="Arial" pitchFamily="34" charset="0"/>
                  </a:rPr>
                </a:br>
                <a:r>
                  <a:rPr lang="en-US" sz="1000">
                    <a:latin typeface="Arial" pitchFamily="34" charset="0"/>
                  </a:rPr>
                  <a:t>learning process studies </a:t>
                </a:r>
                <a:br>
                  <a:rPr lang="en-US" sz="1000">
                    <a:latin typeface="Arial" pitchFamily="34" charset="0"/>
                  </a:rPr>
                </a:br>
                <a:r>
                  <a:rPr lang="en-US" sz="1000">
                    <a:latin typeface="Arial" pitchFamily="34" charset="0"/>
                  </a:rPr>
                  <a:t>that also pay attention to</a:t>
                </a:r>
                <a:endParaRPr lang="en-US" sz="1200">
                  <a:latin typeface="Arial" pitchFamily="34" charset="0"/>
                </a:endParaRPr>
              </a:p>
            </p:txBody>
          </p:sp>
        </p:grpSp>
        <p:grpSp>
          <p:nvGrpSpPr>
            <p:cNvPr id="6" name="Group 55"/>
            <p:cNvGrpSpPr>
              <a:grpSpLocks/>
            </p:cNvGrpSpPr>
            <p:nvPr/>
          </p:nvGrpSpPr>
          <p:grpSpPr bwMode="auto">
            <a:xfrm>
              <a:off x="2476" y="2643"/>
              <a:ext cx="8021" cy="1584"/>
              <a:chOff x="2476" y="5343"/>
              <a:chExt cx="8021" cy="1584"/>
            </a:xfrm>
          </p:grpSpPr>
          <p:sp>
            <p:nvSpPr>
              <p:cNvPr id="18488" name="Text Box 56"/>
              <p:cNvSpPr txBox="1">
                <a:spLocks noChangeArrowheads="1"/>
              </p:cNvSpPr>
              <p:nvPr/>
            </p:nvSpPr>
            <p:spPr bwMode="auto">
              <a:xfrm>
                <a:off x="7329" y="5343"/>
                <a:ext cx="3168" cy="1584"/>
              </a:xfrm>
              <a:prstGeom prst="rect">
                <a:avLst/>
              </a:prstGeom>
              <a:noFill/>
              <a:ln w="9525">
                <a:solidFill>
                  <a:srgbClr val="000000"/>
                </a:solidFill>
                <a:miter lim="800000"/>
                <a:headEnd/>
                <a:tailEnd/>
              </a:ln>
            </p:spPr>
            <p:txBody>
              <a:bodyPr/>
              <a:lstStyle/>
              <a:p>
                <a:pPr algn="r" eaLnBrk="0" hangingPunct="0"/>
                <a:r>
                  <a:rPr lang="en-US" sz="800">
                    <a:latin typeface="Arial" pitchFamily="34" charset="0"/>
                    <a:sym typeface="Symbol" pitchFamily="18" charset="2"/>
                  </a:rPr>
                  <a:t></a:t>
                </a:r>
                <a:r>
                  <a:rPr lang="en-US" sz="800">
                    <a:latin typeface="Arial" pitchFamily="34" charset="0"/>
                  </a:rPr>
                  <a:t> </a:t>
                </a:r>
                <a:r>
                  <a:rPr lang="en-US" sz="1000">
                    <a:latin typeface="Arial" pitchFamily="34" charset="0"/>
                  </a:rPr>
                  <a:t>Cognitive Structure/</a:t>
                </a:r>
              </a:p>
              <a:p>
                <a:pPr algn="r" eaLnBrk="0" hangingPunct="0"/>
                <a:r>
                  <a:rPr lang="en-US" sz="1000">
                    <a:latin typeface="Arial" pitchFamily="34" charset="0"/>
                  </a:rPr>
                  <a:t>Knowledge Organization</a:t>
                </a:r>
                <a:endParaRPr lang="en-US" sz="1200">
                  <a:latin typeface="Arial" pitchFamily="34" charset="0"/>
                </a:endParaRPr>
              </a:p>
              <a:p>
                <a:pPr algn="r" eaLnBrk="0" hangingPunct="0"/>
                <a:r>
                  <a:rPr lang="en-US" sz="800">
                    <a:latin typeface="Arial" pitchFamily="34" charset="0"/>
                    <a:sym typeface="Symbol" pitchFamily="18" charset="2"/>
                  </a:rPr>
                  <a:t></a:t>
                </a:r>
                <a:r>
                  <a:rPr lang="en-US" sz="800">
                    <a:latin typeface="Arial" pitchFamily="34" charset="0"/>
                  </a:rPr>
                  <a:t> </a:t>
                </a:r>
                <a:r>
                  <a:rPr lang="en-US" sz="1000">
                    <a:latin typeface="Arial" pitchFamily="34" charset="0"/>
                  </a:rPr>
                  <a:t>Cognitive Styles as </a:t>
                </a:r>
              </a:p>
              <a:p>
                <a:pPr algn="r" eaLnBrk="0" hangingPunct="0"/>
                <a:r>
                  <a:rPr lang="en-US" sz="1000">
                    <a:latin typeface="Arial" pitchFamily="34" charset="0"/>
                  </a:rPr>
                  <a:t>Individual Differences </a:t>
                </a:r>
              </a:p>
              <a:p>
                <a:pPr algn="r" eaLnBrk="0" hangingPunct="0"/>
                <a:r>
                  <a:rPr lang="en-US" sz="1000">
                    <a:latin typeface="Arial" pitchFamily="34" charset="0"/>
                  </a:rPr>
                  <a:t>in Cognition</a:t>
                </a:r>
                <a:endParaRPr lang="en-US" sz="1200">
                  <a:latin typeface="Arial" pitchFamily="34" charset="0"/>
                </a:endParaRPr>
              </a:p>
            </p:txBody>
          </p:sp>
          <p:sp>
            <p:nvSpPr>
              <p:cNvPr id="18489" name="Text Box 57"/>
              <p:cNvSpPr txBox="1">
                <a:spLocks noChangeArrowheads="1"/>
              </p:cNvSpPr>
              <p:nvPr/>
            </p:nvSpPr>
            <p:spPr bwMode="auto">
              <a:xfrm>
                <a:off x="2476" y="5343"/>
                <a:ext cx="3179" cy="1581"/>
              </a:xfrm>
              <a:prstGeom prst="rect">
                <a:avLst/>
              </a:prstGeom>
              <a:noFill/>
              <a:ln w="9525">
                <a:solidFill>
                  <a:srgbClr val="000000"/>
                </a:solidFill>
                <a:miter lim="800000"/>
                <a:headEnd/>
                <a:tailEnd/>
              </a:ln>
            </p:spPr>
            <p:txBody>
              <a:bodyPr/>
              <a:lstStyle/>
              <a:p>
                <a:pPr eaLnBrk="0" hangingPunct="0"/>
                <a:r>
                  <a:rPr lang="en-US" sz="800" dirty="0">
                    <a:latin typeface="Arial" pitchFamily="34" charset="0"/>
                    <a:sym typeface="Symbol" pitchFamily="18" charset="2"/>
                  </a:rPr>
                  <a:t></a:t>
                </a:r>
                <a:r>
                  <a:rPr lang="en-US" sz="800" dirty="0">
                    <a:latin typeface="Arial" pitchFamily="34" charset="0"/>
                  </a:rPr>
                  <a:t> </a:t>
                </a:r>
                <a:r>
                  <a:rPr lang="en-US" sz="1000" dirty="0">
                    <a:latin typeface="Arial" pitchFamily="34" charset="0"/>
                  </a:rPr>
                  <a:t>Constructivist view of </a:t>
                </a:r>
                <a:br>
                  <a:rPr lang="en-US" sz="1000" dirty="0">
                    <a:latin typeface="Arial" pitchFamily="34" charset="0"/>
                  </a:rPr>
                </a:br>
                <a:r>
                  <a:rPr lang="en-US" sz="1000" dirty="0">
                    <a:latin typeface="Arial" pitchFamily="34" charset="0"/>
                  </a:rPr>
                  <a:t>  Science Education</a:t>
                </a:r>
                <a:endParaRPr lang="en-US" sz="800" dirty="0">
                  <a:latin typeface="Arial" pitchFamily="34" charset="0"/>
                </a:endParaRPr>
              </a:p>
              <a:p>
                <a:pPr eaLnBrk="0" hangingPunct="0"/>
                <a:r>
                  <a:rPr lang="en-US" sz="800" dirty="0">
                    <a:latin typeface="Arial" pitchFamily="34" charset="0"/>
                    <a:sym typeface="Symbol" pitchFamily="18" charset="2"/>
                  </a:rPr>
                  <a:t></a:t>
                </a:r>
                <a:r>
                  <a:rPr lang="en-US" sz="800" dirty="0">
                    <a:latin typeface="Arial" pitchFamily="34" charset="0"/>
                  </a:rPr>
                  <a:t> </a:t>
                </a:r>
                <a:r>
                  <a:rPr lang="en-US" sz="1000" dirty="0">
                    <a:latin typeface="Arial" pitchFamily="34" charset="0"/>
                  </a:rPr>
                  <a:t>Conceptual Change </a:t>
                </a:r>
                <a:br>
                  <a:rPr lang="en-US" sz="1000" dirty="0">
                    <a:latin typeface="Arial" pitchFamily="34" charset="0"/>
                  </a:rPr>
                </a:br>
                <a:r>
                  <a:rPr lang="en-US" sz="1000" dirty="0">
                    <a:latin typeface="Arial" pitchFamily="34" charset="0"/>
                  </a:rPr>
                  <a:t>  Learning</a:t>
                </a:r>
              </a:p>
              <a:p>
                <a:pPr eaLnBrk="0" hangingPunct="0"/>
                <a:r>
                  <a:rPr lang="en-US" sz="800" dirty="0">
                    <a:latin typeface="Arial" pitchFamily="34" charset="0"/>
                    <a:sym typeface="Symbol" pitchFamily="18" charset="2"/>
                  </a:rPr>
                  <a:t></a:t>
                </a:r>
                <a:r>
                  <a:rPr lang="en-US" sz="800" dirty="0">
                    <a:latin typeface="Arial" pitchFamily="34" charset="0"/>
                  </a:rPr>
                  <a:t> </a:t>
                </a:r>
                <a:r>
                  <a:rPr lang="en-US" sz="1000" dirty="0">
                    <a:latin typeface="Arial" pitchFamily="34" charset="0"/>
                  </a:rPr>
                  <a:t>Students’ Alternative</a:t>
                </a:r>
                <a:br>
                  <a:rPr lang="en-US" sz="1000" dirty="0">
                    <a:latin typeface="Arial" pitchFamily="34" charset="0"/>
                  </a:rPr>
                </a:br>
                <a:r>
                  <a:rPr lang="en-US" sz="1000" dirty="0">
                    <a:latin typeface="Arial" pitchFamily="34" charset="0"/>
                  </a:rPr>
                  <a:t>  Conceptions &amp; Frameworks</a:t>
                </a:r>
                <a:endParaRPr lang="en-US" sz="1200" dirty="0">
                  <a:latin typeface="Arial" pitchFamily="34" charset="0"/>
                </a:endParaRPr>
              </a:p>
            </p:txBody>
          </p:sp>
        </p:grpSp>
        <p:grpSp>
          <p:nvGrpSpPr>
            <p:cNvPr id="7" name="Group 58"/>
            <p:cNvGrpSpPr>
              <a:grpSpLocks/>
            </p:cNvGrpSpPr>
            <p:nvPr/>
          </p:nvGrpSpPr>
          <p:grpSpPr bwMode="auto">
            <a:xfrm>
              <a:off x="2476" y="2010"/>
              <a:ext cx="8018" cy="635"/>
              <a:chOff x="2476" y="4710"/>
              <a:chExt cx="8018" cy="635"/>
            </a:xfrm>
          </p:grpSpPr>
          <p:sp>
            <p:nvSpPr>
              <p:cNvPr id="18491" name="Text Box 59"/>
              <p:cNvSpPr txBox="1">
                <a:spLocks noChangeArrowheads="1"/>
              </p:cNvSpPr>
              <p:nvPr/>
            </p:nvSpPr>
            <p:spPr bwMode="auto">
              <a:xfrm>
                <a:off x="2476" y="4710"/>
                <a:ext cx="2805" cy="635"/>
              </a:xfrm>
              <a:prstGeom prst="rect">
                <a:avLst/>
              </a:prstGeom>
              <a:noFill/>
              <a:ln w="9525">
                <a:solidFill>
                  <a:srgbClr val="000000"/>
                </a:solidFill>
                <a:miter lim="800000"/>
                <a:headEnd/>
                <a:tailEnd/>
              </a:ln>
            </p:spPr>
            <p:txBody>
              <a:bodyPr/>
              <a:lstStyle/>
              <a:p>
                <a:pPr eaLnBrk="0" hangingPunct="0"/>
                <a:r>
                  <a:rPr lang="en-US" sz="800">
                    <a:latin typeface="Arial" pitchFamily="34" charset="0"/>
                    <a:sym typeface="Symbol" pitchFamily="18" charset="2"/>
                  </a:rPr>
                  <a:t></a:t>
                </a:r>
                <a:r>
                  <a:rPr lang="en-US" sz="1200">
                    <a:latin typeface="Arial" pitchFamily="34" charset="0"/>
                  </a:rPr>
                  <a:t> </a:t>
                </a:r>
                <a:r>
                  <a:rPr lang="en-US" sz="1000">
                    <a:latin typeface="Arial" pitchFamily="34" charset="0"/>
                  </a:rPr>
                  <a:t>Science Education</a:t>
                </a:r>
                <a:endParaRPr lang="en-US" sz="1200">
                  <a:latin typeface="Arial" pitchFamily="34" charset="0"/>
                </a:endParaRPr>
              </a:p>
              <a:p>
                <a:pPr eaLnBrk="0" hangingPunct="0"/>
                <a:r>
                  <a:rPr lang="en-US" sz="800">
                    <a:latin typeface="Arial" pitchFamily="34" charset="0"/>
                    <a:sym typeface="Symbol" pitchFamily="18" charset="2"/>
                  </a:rPr>
                  <a:t></a:t>
                </a:r>
                <a:r>
                  <a:rPr lang="en-US" sz="800">
                    <a:latin typeface="Arial" pitchFamily="34" charset="0"/>
                  </a:rPr>
                  <a:t> </a:t>
                </a:r>
                <a:r>
                  <a:rPr lang="en-US" sz="1000">
                    <a:latin typeface="Arial" pitchFamily="34" charset="0"/>
                  </a:rPr>
                  <a:t>Educational Psychology</a:t>
                </a:r>
                <a:endParaRPr lang="en-US" sz="1200">
                  <a:latin typeface="Arial" pitchFamily="34" charset="0"/>
                </a:endParaRPr>
              </a:p>
            </p:txBody>
          </p:sp>
          <p:sp>
            <p:nvSpPr>
              <p:cNvPr id="18492" name="Text Box 60"/>
              <p:cNvSpPr txBox="1">
                <a:spLocks noChangeArrowheads="1"/>
              </p:cNvSpPr>
              <p:nvPr/>
            </p:nvSpPr>
            <p:spPr bwMode="auto">
              <a:xfrm>
                <a:off x="7876" y="4710"/>
                <a:ext cx="2618" cy="635"/>
              </a:xfrm>
              <a:prstGeom prst="rect">
                <a:avLst/>
              </a:prstGeom>
              <a:noFill/>
              <a:ln w="9525">
                <a:solidFill>
                  <a:srgbClr val="000000"/>
                </a:solidFill>
                <a:miter lim="800000"/>
                <a:headEnd/>
                <a:tailEnd/>
              </a:ln>
            </p:spPr>
            <p:txBody>
              <a:bodyPr/>
              <a:lstStyle/>
              <a:p>
                <a:pPr algn="r" eaLnBrk="0" hangingPunct="0"/>
                <a:r>
                  <a:rPr lang="en-US" sz="800">
                    <a:latin typeface="Arial" pitchFamily="34" charset="0"/>
                    <a:sym typeface="Symbol" pitchFamily="18" charset="2"/>
                  </a:rPr>
                  <a:t></a:t>
                </a:r>
                <a:r>
                  <a:rPr lang="en-US" sz="800">
                    <a:latin typeface="Arial" pitchFamily="34" charset="0"/>
                  </a:rPr>
                  <a:t> </a:t>
                </a:r>
                <a:r>
                  <a:rPr lang="en-US" sz="1000">
                    <a:latin typeface="Arial" pitchFamily="34" charset="0"/>
                  </a:rPr>
                  <a:t>Cognitive Psychology</a:t>
                </a:r>
              </a:p>
              <a:p>
                <a:pPr algn="r" eaLnBrk="0" hangingPunct="0"/>
                <a:r>
                  <a:rPr lang="en-US" sz="800">
                    <a:latin typeface="Arial" pitchFamily="34" charset="0"/>
                    <a:sym typeface="Symbol" pitchFamily="18" charset="2"/>
                  </a:rPr>
                  <a:t></a:t>
                </a:r>
                <a:r>
                  <a:rPr lang="en-US" sz="800">
                    <a:latin typeface="Arial" pitchFamily="34" charset="0"/>
                  </a:rPr>
                  <a:t> </a:t>
                </a:r>
                <a:r>
                  <a:rPr lang="en-US" sz="1000">
                    <a:latin typeface="Arial" pitchFamily="34" charset="0"/>
                  </a:rPr>
                  <a:t>Cognitive Science</a:t>
                </a:r>
                <a:endParaRPr lang="en-US" sz="1200">
                  <a:latin typeface="Arial" pitchFamily="34" charset="0"/>
                </a:endParaRPr>
              </a:p>
            </p:txBody>
          </p:sp>
        </p:grpSp>
      </p:grpSp>
      <p:sp>
        <p:nvSpPr>
          <p:cNvPr id="18494" name="AutoShape 62"/>
          <p:cNvSpPr>
            <a:spLocks noChangeArrowheads="1"/>
          </p:cNvSpPr>
          <p:nvPr/>
        </p:nvSpPr>
        <p:spPr bwMode="auto">
          <a:xfrm flipV="1">
            <a:off x="3697288" y="1447800"/>
            <a:ext cx="2111375" cy="3824288"/>
          </a:xfrm>
          <a:prstGeom prst="triangle">
            <a:avLst>
              <a:gd name="adj" fmla="val 50000"/>
            </a:avLst>
          </a:prstGeom>
          <a:solidFill>
            <a:srgbClr val="C00000"/>
          </a:solidFill>
          <a:ln w="38100" cmpd="dbl">
            <a:solidFill>
              <a:srgbClr val="000000"/>
            </a:solidFill>
            <a:miter lim="800000"/>
            <a:headEnd/>
            <a:tailEnd/>
          </a:ln>
        </p:spPr>
        <p:txBody>
          <a:bodyPr/>
          <a:lstStyle/>
          <a:p>
            <a:endParaRPr lang="en-US"/>
          </a:p>
        </p:txBody>
      </p:sp>
      <p:sp>
        <p:nvSpPr>
          <p:cNvPr id="18496" name="WordArt 64"/>
          <p:cNvSpPr>
            <a:spLocks noChangeArrowheads="1" noChangeShapeType="1" noTextEdit="1"/>
          </p:cNvSpPr>
          <p:nvPr/>
        </p:nvSpPr>
        <p:spPr bwMode="auto">
          <a:xfrm>
            <a:off x="2699792" y="4223047"/>
            <a:ext cx="4104456" cy="646113"/>
          </a:xfrm>
          <a:prstGeom prst="rect">
            <a:avLst/>
          </a:prstGeom>
        </p:spPr>
        <p:txBody>
          <a:bodyPr spcFirstLastPara="1" wrap="none" fromWordArt="1">
            <a:prstTxWarp prst="textArchUp">
              <a:avLst>
                <a:gd name="adj" fmla="val 10800000"/>
              </a:avLst>
            </a:prstTxWarp>
          </a:bodyPr>
          <a:lstStyle/>
          <a:p>
            <a:pPr algn="ctr"/>
            <a:r>
              <a:rPr lang="en-US" sz="2000" kern="10" spc="1200" dirty="0">
                <a:ln w="9525">
                  <a:solidFill>
                    <a:srgbClr val="FFC000"/>
                  </a:solidFill>
                  <a:round/>
                  <a:headEnd/>
                  <a:tailEnd/>
                </a:ln>
                <a:solidFill>
                  <a:srgbClr val="FFC000"/>
                </a:solidFill>
                <a:latin typeface="Arial Black"/>
              </a:rPr>
              <a:t>RESEARCH QUESTIONS</a:t>
            </a:r>
          </a:p>
        </p:txBody>
      </p:sp>
      <p:sp>
        <p:nvSpPr>
          <p:cNvPr id="18497" name="Text Box 65"/>
          <p:cNvSpPr txBox="1">
            <a:spLocks noChangeArrowheads="1"/>
          </p:cNvSpPr>
          <p:nvPr/>
        </p:nvSpPr>
        <p:spPr bwMode="auto">
          <a:xfrm>
            <a:off x="4291013" y="3524250"/>
            <a:ext cx="950912" cy="242888"/>
          </a:xfrm>
          <a:prstGeom prst="rect">
            <a:avLst/>
          </a:prstGeom>
          <a:noFill/>
          <a:ln w="9525">
            <a:noFill/>
            <a:miter lim="800000"/>
            <a:headEnd/>
            <a:tailEnd/>
          </a:ln>
        </p:spPr>
        <p:txBody>
          <a:bodyPr/>
          <a:lstStyle/>
          <a:p>
            <a:pPr algn="ctr" eaLnBrk="0" hangingPunct="0"/>
            <a:r>
              <a:rPr lang="en-US" sz="1200" b="1" dirty="0">
                <a:solidFill>
                  <a:srgbClr val="FFFF00"/>
                </a:solidFill>
                <a:latin typeface="Times New Roman" pitchFamily="18" charset="0"/>
              </a:rPr>
              <a:t>PURPOSE</a:t>
            </a:r>
          </a:p>
        </p:txBody>
      </p:sp>
      <p:sp>
        <p:nvSpPr>
          <p:cNvPr id="18498" name="Text Box 66"/>
          <p:cNvSpPr txBox="1">
            <a:spLocks noChangeArrowheads="1"/>
          </p:cNvSpPr>
          <p:nvPr/>
        </p:nvSpPr>
        <p:spPr bwMode="auto">
          <a:xfrm>
            <a:off x="4264025" y="3030538"/>
            <a:ext cx="1068388" cy="242887"/>
          </a:xfrm>
          <a:prstGeom prst="rect">
            <a:avLst/>
          </a:prstGeom>
          <a:noFill/>
          <a:ln w="9525">
            <a:noFill/>
            <a:miter lim="800000"/>
            <a:headEnd/>
            <a:tailEnd/>
          </a:ln>
        </p:spPr>
        <p:txBody>
          <a:bodyPr/>
          <a:lstStyle/>
          <a:p>
            <a:pPr eaLnBrk="0" hangingPunct="0"/>
            <a:r>
              <a:rPr lang="en-US" sz="1200" b="1" dirty="0">
                <a:solidFill>
                  <a:srgbClr val="FFFF00"/>
                </a:solidFill>
                <a:latin typeface="Times New Roman" pitchFamily="18" charset="0"/>
              </a:rPr>
              <a:t>PROBLEM</a:t>
            </a:r>
          </a:p>
        </p:txBody>
      </p:sp>
      <p:sp>
        <p:nvSpPr>
          <p:cNvPr id="18499" name="Text Box 67"/>
          <p:cNvSpPr txBox="1">
            <a:spLocks noChangeArrowheads="1"/>
          </p:cNvSpPr>
          <p:nvPr/>
        </p:nvSpPr>
        <p:spPr bwMode="auto">
          <a:xfrm>
            <a:off x="3732213" y="1531938"/>
            <a:ext cx="2019300" cy="241300"/>
          </a:xfrm>
          <a:prstGeom prst="rect">
            <a:avLst/>
          </a:prstGeom>
          <a:noFill/>
          <a:ln w="9525">
            <a:noFill/>
            <a:miter lim="800000"/>
            <a:headEnd/>
            <a:tailEnd/>
          </a:ln>
        </p:spPr>
        <p:txBody>
          <a:bodyPr/>
          <a:lstStyle/>
          <a:p>
            <a:pPr algn="ctr" eaLnBrk="0" hangingPunct="0"/>
            <a:r>
              <a:rPr lang="en-US" sz="1200" b="1" dirty="0">
                <a:solidFill>
                  <a:srgbClr val="FFFF00"/>
                </a:solidFill>
                <a:latin typeface="Times New Roman" pitchFamily="18" charset="0"/>
              </a:rPr>
              <a:t>FIELD OF RESEARCH</a:t>
            </a:r>
          </a:p>
        </p:txBody>
      </p:sp>
      <p:sp>
        <p:nvSpPr>
          <p:cNvPr id="18500" name="Text Box 68"/>
          <p:cNvSpPr txBox="1">
            <a:spLocks noChangeArrowheads="1"/>
          </p:cNvSpPr>
          <p:nvPr/>
        </p:nvSpPr>
        <p:spPr bwMode="auto">
          <a:xfrm>
            <a:off x="4017963" y="2063750"/>
            <a:ext cx="1423987" cy="484188"/>
          </a:xfrm>
          <a:prstGeom prst="rect">
            <a:avLst/>
          </a:prstGeom>
          <a:noFill/>
          <a:ln w="9525">
            <a:noFill/>
            <a:miter lim="800000"/>
            <a:headEnd/>
            <a:tailEnd/>
          </a:ln>
        </p:spPr>
        <p:txBody>
          <a:bodyPr/>
          <a:lstStyle/>
          <a:p>
            <a:pPr algn="ctr" eaLnBrk="0" hangingPunct="0"/>
            <a:r>
              <a:rPr lang="en-US" sz="1200" b="1" dirty="0">
                <a:solidFill>
                  <a:srgbClr val="FFFF00"/>
                </a:solidFill>
                <a:latin typeface="Times New Roman" pitchFamily="18" charset="0"/>
              </a:rPr>
              <a:t>THEORETICAL FRAMEWORK</a:t>
            </a:r>
          </a:p>
        </p:txBody>
      </p:sp>
      <p:sp>
        <p:nvSpPr>
          <p:cNvPr id="18501" name="Text Box 69"/>
          <p:cNvSpPr txBox="1">
            <a:spLocks noChangeArrowheads="1"/>
          </p:cNvSpPr>
          <p:nvPr/>
        </p:nvSpPr>
        <p:spPr bwMode="auto">
          <a:xfrm>
            <a:off x="4356100" y="4125913"/>
            <a:ext cx="712788" cy="725487"/>
          </a:xfrm>
          <a:prstGeom prst="rect">
            <a:avLst/>
          </a:prstGeom>
          <a:noFill/>
          <a:ln w="9525">
            <a:noFill/>
            <a:miter lim="800000"/>
            <a:headEnd/>
            <a:tailEnd/>
          </a:ln>
        </p:spPr>
        <p:txBody>
          <a:bodyPr/>
          <a:lstStyle/>
          <a:p>
            <a:pPr eaLnBrk="0" hangingPunct="0"/>
            <a:r>
              <a:rPr lang="en-US" sz="4800">
                <a:solidFill>
                  <a:schemeClr val="hlink"/>
                </a:solidFill>
                <a:latin typeface="Times New Roman" pitchFamily="18" charset="0"/>
                <a:sym typeface="Webdings" pitchFamily="18" charset="2"/>
              </a:rPr>
              <a:t></a:t>
            </a:r>
            <a:endParaRPr lang="en-US" sz="4800">
              <a:solidFill>
                <a:schemeClr val="hlink"/>
              </a:solidFill>
              <a:latin typeface="Times New Roman" pitchFamily="18" charset="0"/>
            </a:endParaRPr>
          </a:p>
        </p:txBody>
      </p:sp>
      <p:grpSp>
        <p:nvGrpSpPr>
          <p:cNvPr id="8" name="Group 70"/>
          <p:cNvGrpSpPr>
            <a:grpSpLocks/>
          </p:cNvGrpSpPr>
          <p:nvPr/>
        </p:nvGrpSpPr>
        <p:grpSpPr bwMode="auto">
          <a:xfrm>
            <a:off x="7272338" y="1536700"/>
            <a:ext cx="274637" cy="3721100"/>
            <a:chOff x="10483" y="4838"/>
            <a:chExt cx="432" cy="5861"/>
          </a:xfrm>
        </p:grpSpPr>
        <p:sp>
          <p:nvSpPr>
            <p:cNvPr id="18503" name="Text Box 71"/>
            <p:cNvSpPr txBox="1">
              <a:spLocks noChangeArrowheads="1"/>
            </p:cNvSpPr>
            <p:nvPr/>
          </p:nvSpPr>
          <p:spPr bwMode="auto">
            <a:xfrm>
              <a:off x="10483" y="7963"/>
              <a:ext cx="432" cy="2736"/>
            </a:xfrm>
            <a:prstGeom prst="rect">
              <a:avLst/>
            </a:prstGeom>
            <a:noFill/>
            <a:ln w="9525">
              <a:noFill/>
              <a:miter lim="800000"/>
              <a:headEnd/>
              <a:tailEnd/>
            </a:ln>
          </p:spPr>
          <p:txBody>
            <a:bodyPr/>
            <a:lstStyle/>
            <a:p>
              <a:pPr algn="ctr" eaLnBrk="0" hangingPunct="0"/>
              <a:r>
                <a:rPr lang="en-US" sz="1200" b="1">
                  <a:latin typeface="Arial" pitchFamily="34" charset="0"/>
                </a:rPr>
                <a:t>SPECIFITY</a:t>
              </a:r>
            </a:p>
          </p:txBody>
        </p:sp>
        <p:sp>
          <p:nvSpPr>
            <p:cNvPr id="18504" name="Line 72"/>
            <p:cNvSpPr>
              <a:spLocks noChangeShapeType="1"/>
            </p:cNvSpPr>
            <p:nvPr/>
          </p:nvSpPr>
          <p:spPr bwMode="auto">
            <a:xfrm>
              <a:off x="10699" y="4838"/>
              <a:ext cx="0" cy="3024"/>
            </a:xfrm>
            <a:prstGeom prst="line">
              <a:avLst/>
            </a:prstGeom>
            <a:noFill/>
            <a:ln w="19050">
              <a:solidFill>
                <a:srgbClr val="000000"/>
              </a:solidFill>
              <a:round/>
              <a:headEnd/>
              <a:tailEnd type="triangle" w="med" len="med"/>
            </a:ln>
          </p:spPr>
          <p:txBody>
            <a:bodyPr/>
            <a:lstStyle/>
            <a:p>
              <a:endParaRPr lang="en-US"/>
            </a:p>
          </p:txBody>
        </p:sp>
      </p:grpSp>
      <p:grpSp>
        <p:nvGrpSpPr>
          <p:cNvPr id="9" name="Group 73"/>
          <p:cNvGrpSpPr>
            <a:grpSpLocks/>
          </p:cNvGrpSpPr>
          <p:nvPr/>
        </p:nvGrpSpPr>
        <p:grpSpPr bwMode="auto">
          <a:xfrm>
            <a:off x="1905000" y="1528763"/>
            <a:ext cx="320675" cy="3590925"/>
            <a:chOff x="2030" y="2126"/>
            <a:chExt cx="504" cy="5657"/>
          </a:xfrm>
        </p:grpSpPr>
        <p:sp>
          <p:nvSpPr>
            <p:cNvPr id="18506" name="Text Box 74"/>
            <p:cNvSpPr txBox="1">
              <a:spLocks noChangeArrowheads="1"/>
            </p:cNvSpPr>
            <p:nvPr/>
          </p:nvSpPr>
          <p:spPr bwMode="auto">
            <a:xfrm>
              <a:off x="2030" y="2126"/>
              <a:ext cx="504" cy="3024"/>
            </a:xfrm>
            <a:prstGeom prst="rect">
              <a:avLst/>
            </a:prstGeom>
            <a:noFill/>
            <a:ln w="9525">
              <a:noFill/>
              <a:miter lim="800000"/>
              <a:headEnd/>
              <a:tailEnd/>
            </a:ln>
          </p:spPr>
          <p:txBody>
            <a:bodyPr/>
            <a:lstStyle/>
            <a:p>
              <a:pPr algn="ctr" eaLnBrk="0" hangingPunct="0"/>
              <a:r>
                <a:rPr lang="en-US" sz="1200" b="1">
                  <a:latin typeface="Arial" pitchFamily="34" charset="0"/>
                </a:rPr>
                <a:t>GENERAL</a:t>
              </a:r>
              <a:br>
                <a:rPr lang="en-US" sz="1200" b="1">
                  <a:latin typeface="Arial" pitchFamily="34" charset="0"/>
                </a:rPr>
              </a:br>
              <a:r>
                <a:rPr lang="en-US" sz="1200" b="1">
                  <a:latin typeface="Arial" pitchFamily="34" charset="0"/>
                </a:rPr>
                <a:t>I</a:t>
              </a:r>
              <a:br>
                <a:rPr lang="en-US" sz="1200" b="1">
                  <a:latin typeface="Arial" pitchFamily="34" charset="0"/>
                </a:rPr>
              </a:br>
              <a:r>
                <a:rPr lang="en-US" sz="1200" b="1">
                  <a:latin typeface="Arial" pitchFamily="34" charset="0"/>
                </a:rPr>
                <a:t>TY</a:t>
              </a:r>
            </a:p>
          </p:txBody>
        </p:sp>
        <p:sp>
          <p:nvSpPr>
            <p:cNvPr id="18507" name="Line 75"/>
            <p:cNvSpPr>
              <a:spLocks noChangeShapeType="1"/>
            </p:cNvSpPr>
            <p:nvPr/>
          </p:nvSpPr>
          <p:spPr bwMode="auto">
            <a:xfrm>
              <a:off x="2260" y="5047"/>
              <a:ext cx="0" cy="2736"/>
            </a:xfrm>
            <a:prstGeom prst="line">
              <a:avLst/>
            </a:prstGeom>
            <a:noFill/>
            <a:ln w="19050">
              <a:solidFill>
                <a:srgbClr val="000000"/>
              </a:solidFill>
              <a:round/>
              <a:headEnd type="triangle" w="med" len="med"/>
              <a:tailEnd/>
            </a:ln>
          </p:spPr>
          <p:txBody>
            <a:bodyPr/>
            <a:lstStyle/>
            <a:p>
              <a:endParaRPr lang="en-US"/>
            </a:p>
          </p:txBody>
        </p:sp>
      </p:grpSp>
      <p:sp>
        <p:nvSpPr>
          <p:cNvPr id="18509" name="Oval 77"/>
          <p:cNvSpPr>
            <a:spLocks noChangeArrowheads="1"/>
          </p:cNvSpPr>
          <p:nvPr/>
        </p:nvSpPr>
        <p:spPr bwMode="auto">
          <a:xfrm>
            <a:off x="3916363" y="5316538"/>
            <a:ext cx="1662112" cy="403225"/>
          </a:xfrm>
          <a:prstGeom prst="ellipse">
            <a:avLst/>
          </a:prstGeom>
          <a:noFill/>
          <a:ln w="19050">
            <a:solidFill>
              <a:srgbClr val="000000"/>
            </a:solidFill>
            <a:round/>
            <a:headEnd/>
            <a:tailEnd/>
          </a:ln>
        </p:spPr>
        <p:txBody>
          <a:bodyPr/>
          <a:lstStyle/>
          <a:p>
            <a:endParaRPr lang="en-US"/>
          </a:p>
        </p:txBody>
      </p:sp>
      <p:sp>
        <p:nvSpPr>
          <p:cNvPr id="18510" name="WordArt 78"/>
          <p:cNvSpPr>
            <a:spLocks noChangeArrowheads="1" noChangeShapeType="1" noTextEdit="1"/>
          </p:cNvSpPr>
          <p:nvPr/>
        </p:nvSpPr>
        <p:spPr bwMode="auto">
          <a:xfrm>
            <a:off x="4281488" y="5414963"/>
            <a:ext cx="904875" cy="219075"/>
          </a:xfrm>
          <a:prstGeom prst="rect">
            <a:avLst/>
          </a:prstGeom>
        </p:spPr>
        <p:txBody>
          <a:bodyPr wrap="none" fromWordArt="1">
            <a:prstTxWarp prst="textPlain">
              <a:avLst>
                <a:gd name="adj" fmla="val 50000"/>
              </a:avLst>
            </a:prstTxWarp>
          </a:bodyPr>
          <a:lstStyle/>
          <a:p>
            <a:pPr algn="ctr"/>
            <a:r>
              <a:rPr lang="en-US" sz="1600" i="1" kern="10" dirty="0">
                <a:ln w="9525">
                  <a:solidFill>
                    <a:srgbClr val="FF0000"/>
                  </a:solidFill>
                  <a:round/>
                  <a:headEnd/>
                  <a:tailEnd/>
                </a:ln>
                <a:solidFill>
                  <a:srgbClr val="FFC000"/>
                </a:solidFill>
                <a:latin typeface="Arial Black"/>
              </a:rPr>
              <a:t>THE CASE</a:t>
            </a:r>
          </a:p>
        </p:txBody>
      </p:sp>
      <p:pic>
        <p:nvPicPr>
          <p:cNvPr id="37"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Altbilgi Yer Tutucusu"/>
          <p:cNvSpPr>
            <a:spLocks noGrp="1"/>
          </p:cNvSpPr>
          <p:nvPr>
            <p:ph type="ftr" sz="quarter" idx="11"/>
          </p:nvPr>
        </p:nvSpPr>
        <p:spPr/>
        <p:txBody>
          <a:bodyPr/>
          <a:lstStyle/>
          <a:p>
            <a:r>
              <a:rPr lang="en-US"/>
              <a:t>Fatih Tasar</a:t>
            </a:r>
          </a:p>
        </p:txBody>
      </p:sp>
      <p:sp>
        <p:nvSpPr>
          <p:cNvPr id="6" name="5 Slayt Numarası Yer Tutucusu"/>
          <p:cNvSpPr>
            <a:spLocks noGrp="1"/>
          </p:cNvSpPr>
          <p:nvPr>
            <p:ph type="sldNum" sz="quarter" idx="12"/>
          </p:nvPr>
        </p:nvSpPr>
        <p:spPr/>
        <p:txBody>
          <a:bodyPr/>
          <a:lstStyle/>
          <a:p>
            <a:fld id="{F5A3A29C-8026-4FB8-9603-9B8F8BBBB281}" type="slidenum">
              <a:rPr lang="en-US"/>
              <a:pPr/>
              <a:t>11</a:t>
            </a:fld>
            <a:endParaRPr lang="en-US"/>
          </a:p>
        </p:txBody>
      </p:sp>
      <p:sp>
        <p:nvSpPr>
          <p:cNvPr id="9222" name="Rectangle 6"/>
          <p:cNvSpPr>
            <a:spLocks noGrp="1" noChangeArrowheads="1"/>
          </p:cNvSpPr>
          <p:nvPr>
            <p:ph type="title"/>
          </p:nvPr>
        </p:nvSpPr>
        <p:spPr>
          <a:xfrm>
            <a:off x="991409" y="588336"/>
            <a:ext cx="6096000" cy="762000"/>
          </a:xfrm>
        </p:spPr>
        <p:txBody>
          <a:bodyPr>
            <a:normAutofit fontScale="90000"/>
          </a:bodyPr>
          <a:lstStyle/>
          <a:p>
            <a:r>
              <a:rPr lang="en-US">
                <a:solidFill>
                  <a:srgbClr val="FF3300"/>
                </a:solidFill>
              </a:rPr>
              <a:t>Descriptive Framework</a:t>
            </a:r>
          </a:p>
        </p:txBody>
      </p:sp>
      <p:sp>
        <p:nvSpPr>
          <p:cNvPr id="9223" name="Rectangle 7"/>
          <p:cNvSpPr>
            <a:spLocks noGrp="1" noChangeArrowheads="1"/>
          </p:cNvSpPr>
          <p:nvPr>
            <p:ph type="body" idx="1"/>
          </p:nvPr>
        </p:nvSpPr>
        <p:spPr>
          <a:xfrm>
            <a:off x="1223518" y="1524000"/>
            <a:ext cx="7082282" cy="4343400"/>
          </a:xfrm>
        </p:spPr>
        <p:txBody>
          <a:bodyPr>
            <a:normAutofit/>
          </a:bodyPr>
          <a:lstStyle/>
          <a:p>
            <a:r>
              <a:rPr lang="en-US" sz="2400" b="1">
                <a:solidFill>
                  <a:schemeClr val="tx2"/>
                </a:solidFill>
              </a:rPr>
              <a:t>High degree of investigator – participant (teacher – student) interaction</a:t>
            </a:r>
          </a:p>
          <a:p>
            <a:r>
              <a:rPr lang="en-US" sz="2400" b="1">
                <a:solidFill>
                  <a:srgbClr val="0066CC"/>
                </a:solidFill>
              </a:rPr>
              <a:t>An investigative context which also included elements of a naturalistic setting</a:t>
            </a:r>
          </a:p>
          <a:p>
            <a:r>
              <a:rPr lang="en-US" sz="2400" b="1">
                <a:solidFill>
                  <a:schemeClr val="tx2"/>
                </a:solidFill>
              </a:rPr>
              <a:t>A long term investigation</a:t>
            </a:r>
          </a:p>
          <a:p>
            <a:r>
              <a:rPr lang="en-US" sz="2400" b="1">
                <a:solidFill>
                  <a:srgbClr val="0066CC"/>
                </a:solidFill>
              </a:rPr>
              <a:t>Triangulation of data sources and data collection methods</a:t>
            </a:r>
          </a:p>
          <a:p>
            <a:r>
              <a:rPr lang="en-US" sz="2400" b="1">
                <a:solidFill>
                  <a:schemeClr val="tx2"/>
                </a:solidFill>
                <a:cs typeface="Times New Roman" pitchFamily="18" charset="0"/>
              </a:rPr>
              <a:t>A </a:t>
            </a:r>
            <a:r>
              <a:rPr lang="en-US" sz="2400" b="1">
                <a:solidFill>
                  <a:schemeClr val="accent2"/>
                </a:solidFill>
                <a:cs typeface="Times New Roman" pitchFamily="18" charset="0"/>
              </a:rPr>
              <a:t>descriptive</a:t>
            </a:r>
            <a:r>
              <a:rPr lang="en-US" sz="2400" b="1">
                <a:solidFill>
                  <a:schemeClr val="tx2"/>
                </a:solidFill>
                <a:cs typeface="Times New Roman" pitchFamily="18" charset="0"/>
              </a:rPr>
              <a:t>, </a:t>
            </a:r>
            <a:r>
              <a:rPr lang="en-US" sz="2400" b="1">
                <a:solidFill>
                  <a:srgbClr val="C00000"/>
                </a:solidFill>
                <a:cs typeface="Times New Roman" pitchFamily="18" charset="0"/>
              </a:rPr>
              <a:t>exploratory</a:t>
            </a:r>
            <a:r>
              <a:rPr lang="en-US" sz="2400" b="1">
                <a:solidFill>
                  <a:schemeClr val="tx2"/>
                </a:solidFill>
                <a:cs typeface="Times New Roman" pitchFamily="18" charset="0"/>
              </a:rPr>
              <a:t>, and </a:t>
            </a:r>
            <a:r>
              <a:rPr lang="en-US" sz="2400" b="1">
                <a:solidFill>
                  <a:srgbClr val="00B050"/>
                </a:solidFill>
                <a:cs typeface="Times New Roman" pitchFamily="18" charset="0"/>
              </a:rPr>
              <a:t>explanatory</a:t>
            </a:r>
            <a:r>
              <a:rPr lang="en-US" sz="2400" b="1">
                <a:solidFill>
                  <a:schemeClr val="tx2"/>
                </a:solidFill>
                <a:cs typeface="Times New Roman" pitchFamily="18" charset="0"/>
              </a:rPr>
              <a:t> qualitative case</a:t>
            </a:r>
            <a:r>
              <a:rPr lang="en-US" sz="2400" b="1">
                <a:solidFill>
                  <a:schemeClr val="tx2"/>
                </a:solidFill>
              </a:rPr>
              <a:t> study</a:t>
            </a:r>
          </a:p>
        </p:txBody>
      </p:sp>
      <p:pic>
        <p:nvPicPr>
          <p:cNvPr id="7"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Altbilgi Yer Tutucusu"/>
          <p:cNvSpPr>
            <a:spLocks noGrp="1"/>
          </p:cNvSpPr>
          <p:nvPr>
            <p:ph type="ftr" sz="quarter" idx="11"/>
          </p:nvPr>
        </p:nvSpPr>
        <p:spPr/>
        <p:txBody>
          <a:bodyPr/>
          <a:lstStyle/>
          <a:p>
            <a:r>
              <a:rPr lang="en-US"/>
              <a:t>Fatih Tasar</a:t>
            </a:r>
          </a:p>
        </p:txBody>
      </p:sp>
      <p:sp>
        <p:nvSpPr>
          <p:cNvPr id="6" name="5 Slayt Numarası Yer Tutucusu"/>
          <p:cNvSpPr>
            <a:spLocks noGrp="1"/>
          </p:cNvSpPr>
          <p:nvPr>
            <p:ph type="sldNum" sz="quarter" idx="12"/>
          </p:nvPr>
        </p:nvSpPr>
        <p:spPr/>
        <p:txBody>
          <a:bodyPr/>
          <a:lstStyle/>
          <a:p>
            <a:fld id="{E2CC147A-335F-4458-8D87-83D41AF23F63}" type="slidenum">
              <a:rPr lang="en-US"/>
              <a:pPr/>
              <a:t>12</a:t>
            </a:fld>
            <a:endParaRPr lang="en-US"/>
          </a:p>
        </p:txBody>
      </p:sp>
      <p:sp>
        <p:nvSpPr>
          <p:cNvPr id="19458" name="Rectangle 2"/>
          <p:cNvSpPr>
            <a:spLocks noGrp="1" noChangeArrowheads="1"/>
          </p:cNvSpPr>
          <p:nvPr>
            <p:ph type="title"/>
          </p:nvPr>
        </p:nvSpPr>
        <p:spPr>
          <a:xfrm>
            <a:off x="457200" y="114300"/>
            <a:ext cx="7924800" cy="762000"/>
          </a:xfrm>
        </p:spPr>
        <p:txBody>
          <a:bodyPr>
            <a:normAutofit fontScale="90000"/>
          </a:bodyPr>
          <a:lstStyle/>
          <a:p>
            <a:r>
              <a:rPr lang="en-US">
                <a:solidFill>
                  <a:srgbClr val="FF3300"/>
                </a:solidFill>
              </a:rPr>
              <a:t>Data Sources</a:t>
            </a:r>
          </a:p>
        </p:txBody>
      </p:sp>
      <p:sp>
        <p:nvSpPr>
          <p:cNvPr id="19459" name="Rectangle 3"/>
          <p:cNvSpPr>
            <a:spLocks noGrp="1" noChangeArrowheads="1"/>
          </p:cNvSpPr>
          <p:nvPr>
            <p:ph type="body" idx="1"/>
          </p:nvPr>
        </p:nvSpPr>
        <p:spPr>
          <a:xfrm>
            <a:off x="1676400" y="914400"/>
            <a:ext cx="7162800" cy="5181600"/>
          </a:xfrm>
          <a:ln/>
        </p:spPr>
        <p:txBody>
          <a:bodyPr/>
          <a:lstStyle/>
          <a:p>
            <a:r>
              <a:rPr lang="en-US" sz="2400">
                <a:solidFill>
                  <a:schemeClr val="tx2"/>
                </a:solidFill>
              </a:rPr>
              <a:t>Tutoring Interview Transcripts - 5 hrs </a:t>
            </a:r>
            <a:br>
              <a:rPr lang="en-US" sz="2400">
                <a:solidFill>
                  <a:schemeClr val="tx2"/>
                </a:solidFill>
              </a:rPr>
            </a:br>
            <a:r>
              <a:rPr lang="en-US" sz="2400">
                <a:solidFill>
                  <a:srgbClr val="0066CC"/>
                </a:solidFill>
              </a:rPr>
              <a:t>(Audio Taped)</a:t>
            </a:r>
          </a:p>
          <a:p>
            <a:r>
              <a:rPr lang="en-US" sz="2400">
                <a:solidFill>
                  <a:schemeClr val="tx2"/>
                </a:solidFill>
              </a:rPr>
              <a:t>Transcripts of selected segments of small group instruction (3 days/6 hrs) </a:t>
            </a:r>
            <a:r>
              <a:rPr lang="en-US" sz="2400">
                <a:solidFill>
                  <a:srgbClr val="0066CC"/>
                </a:solidFill>
              </a:rPr>
              <a:t>(Video Taped)</a:t>
            </a:r>
          </a:p>
          <a:p>
            <a:r>
              <a:rPr lang="en-US" sz="2400">
                <a:solidFill>
                  <a:schemeClr val="tx2"/>
                </a:solidFill>
              </a:rPr>
              <a:t>Pre/Post-instruction Tests </a:t>
            </a:r>
            <a:r>
              <a:rPr lang="en-US" sz="2400">
                <a:solidFill>
                  <a:srgbClr val="0066CC"/>
                </a:solidFill>
              </a:rPr>
              <a:t>(Written)</a:t>
            </a:r>
          </a:p>
          <a:p>
            <a:r>
              <a:rPr lang="en-US" sz="2400">
                <a:solidFill>
                  <a:schemeClr val="tx2"/>
                </a:solidFill>
              </a:rPr>
              <a:t>One student Journal Entry </a:t>
            </a:r>
            <a:r>
              <a:rPr lang="en-US" sz="2400">
                <a:solidFill>
                  <a:srgbClr val="0066CC"/>
                </a:solidFill>
              </a:rPr>
              <a:t>(Written)</a:t>
            </a:r>
          </a:p>
          <a:p>
            <a:r>
              <a:rPr lang="en-US" sz="2400">
                <a:solidFill>
                  <a:schemeClr val="tx2"/>
                </a:solidFill>
              </a:rPr>
              <a:t>Word Association Task </a:t>
            </a:r>
            <a:r>
              <a:rPr lang="en-US" sz="2400">
                <a:solidFill>
                  <a:srgbClr val="0066CC"/>
                </a:solidFill>
              </a:rPr>
              <a:t>(Written)</a:t>
            </a:r>
          </a:p>
          <a:p>
            <a:r>
              <a:rPr lang="en-US" sz="2400">
                <a:solidFill>
                  <a:schemeClr val="tx2"/>
                </a:solidFill>
              </a:rPr>
              <a:t>Uniformly Varied Force Questionnaire (UVFQ) </a:t>
            </a:r>
            <a:r>
              <a:rPr lang="en-US" sz="2400">
                <a:solidFill>
                  <a:srgbClr val="0066CC"/>
                </a:solidFill>
              </a:rPr>
              <a:t>(Researcher Designed – Written)</a:t>
            </a:r>
          </a:p>
          <a:p>
            <a:r>
              <a:rPr lang="en-US" sz="2400">
                <a:solidFill>
                  <a:schemeClr val="tx2"/>
                </a:solidFill>
                <a:cs typeface="Times New Roman" pitchFamily="18" charset="0"/>
              </a:rPr>
              <a:t>Force and Motion Conceptual Evaluation (Thornton &amp; Sokoloff, 1998) </a:t>
            </a:r>
            <a:r>
              <a:rPr lang="en-US" sz="2400">
                <a:solidFill>
                  <a:schemeClr val="tx2"/>
                </a:solidFill>
                <a:latin typeface="Garamond" pitchFamily="18" charset="0"/>
                <a:cs typeface="Times New Roman" pitchFamily="18" charset="0"/>
              </a:rPr>
              <a:t> </a:t>
            </a:r>
            <a:r>
              <a:rPr lang="en-US" sz="2400">
                <a:solidFill>
                  <a:srgbClr val="0066CC"/>
                </a:solidFill>
              </a:rPr>
              <a:t>(Written)</a:t>
            </a:r>
          </a:p>
          <a:p>
            <a:r>
              <a:rPr lang="en-US" sz="2400">
                <a:solidFill>
                  <a:schemeClr val="tx2"/>
                </a:solidFill>
              </a:rPr>
              <a:t>A Cognitive Style Test (GEFT) </a:t>
            </a:r>
            <a:r>
              <a:rPr lang="en-US" sz="2400">
                <a:solidFill>
                  <a:srgbClr val="0066CC"/>
                </a:solidFill>
              </a:rPr>
              <a:t>(Written)</a:t>
            </a:r>
          </a:p>
        </p:txBody>
      </p:sp>
      <p:pic>
        <p:nvPicPr>
          <p:cNvPr id="7"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Altbilgi Yer Tutucusu"/>
          <p:cNvSpPr>
            <a:spLocks noGrp="1"/>
          </p:cNvSpPr>
          <p:nvPr>
            <p:ph type="ftr" sz="quarter" idx="11"/>
          </p:nvPr>
        </p:nvSpPr>
        <p:spPr/>
        <p:txBody>
          <a:bodyPr/>
          <a:lstStyle/>
          <a:p>
            <a:r>
              <a:rPr lang="en-US"/>
              <a:t>Fatih Tasar</a:t>
            </a:r>
          </a:p>
        </p:txBody>
      </p:sp>
      <p:sp>
        <p:nvSpPr>
          <p:cNvPr id="6" name="5 Slayt Numarası Yer Tutucusu"/>
          <p:cNvSpPr>
            <a:spLocks noGrp="1"/>
          </p:cNvSpPr>
          <p:nvPr>
            <p:ph type="sldNum" sz="quarter" idx="12"/>
          </p:nvPr>
        </p:nvSpPr>
        <p:spPr/>
        <p:txBody>
          <a:bodyPr/>
          <a:lstStyle/>
          <a:p>
            <a:fld id="{BED45664-3853-4695-8325-BE165729E8D5}" type="slidenum">
              <a:rPr lang="en-US"/>
              <a:pPr/>
              <a:t>13</a:t>
            </a:fld>
            <a:endParaRPr lang="en-US"/>
          </a:p>
        </p:txBody>
      </p:sp>
      <p:sp>
        <p:nvSpPr>
          <p:cNvPr id="30722" name="Rectangle 2"/>
          <p:cNvSpPr>
            <a:spLocks noGrp="1" noChangeArrowheads="1"/>
          </p:cNvSpPr>
          <p:nvPr>
            <p:ph type="title"/>
          </p:nvPr>
        </p:nvSpPr>
        <p:spPr>
          <a:xfrm>
            <a:off x="457200" y="304800"/>
            <a:ext cx="7793038" cy="922338"/>
          </a:xfrm>
        </p:spPr>
        <p:txBody>
          <a:bodyPr/>
          <a:lstStyle/>
          <a:p>
            <a:r>
              <a:rPr lang="en-US">
                <a:solidFill>
                  <a:schemeClr val="hlink"/>
                </a:solidFill>
              </a:rPr>
              <a:t>Data Analysis</a:t>
            </a:r>
          </a:p>
        </p:txBody>
      </p:sp>
      <p:sp>
        <p:nvSpPr>
          <p:cNvPr id="30723" name="Rectangle 3"/>
          <p:cNvSpPr>
            <a:spLocks noGrp="1" noChangeArrowheads="1"/>
          </p:cNvSpPr>
          <p:nvPr>
            <p:ph type="body" idx="1"/>
          </p:nvPr>
        </p:nvSpPr>
        <p:spPr>
          <a:xfrm>
            <a:off x="683568" y="1295400"/>
            <a:ext cx="7655768" cy="4876800"/>
          </a:xfrm>
        </p:spPr>
        <p:txBody>
          <a:bodyPr/>
          <a:lstStyle/>
          <a:p>
            <a:r>
              <a:rPr lang="en-US" sz="2400" b="1" dirty="0">
                <a:solidFill>
                  <a:srgbClr val="0066CC"/>
                </a:solidFill>
              </a:rPr>
              <a:t>Ongoing and cyclic analysis of holistic data set </a:t>
            </a:r>
          </a:p>
          <a:p>
            <a:pPr lvl="1"/>
            <a:r>
              <a:rPr lang="en-US" sz="2000" b="1" dirty="0">
                <a:solidFill>
                  <a:srgbClr val="0066CC"/>
                </a:solidFill>
              </a:rPr>
              <a:t>The researcher</a:t>
            </a:r>
            <a:r>
              <a:rPr lang="en-US" sz="2000" b="1" dirty="0">
                <a:solidFill>
                  <a:srgbClr val="0066CC"/>
                </a:solidFill>
                <a:cs typeface="Times New Roman" pitchFamily="18" charset="0"/>
              </a:rPr>
              <a:t> was deeply </a:t>
            </a:r>
            <a:r>
              <a:rPr lang="en-US" sz="2000" b="1" i="1" dirty="0">
                <a:solidFill>
                  <a:srgbClr val="0066CC"/>
                </a:solidFill>
                <a:cs typeface="Times New Roman" pitchFamily="18" charset="0"/>
              </a:rPr>
              <a:t>immersed</a:t>
            </a:r>
            <a:r>
              <a:rPr lang="en-US" sz="2000" b="1" dirty="0">
                <a:solidFill>
                  <a:srgbClr val="0066CC"/>
                </a:solidFill>
                <a:cs typeface="Times New Roman" pitchFamily="18" charset="0"/>
              </a:rPr>
              <a:t> in the data set for about two years </a:t>
            </a:r>
          </a:p>
          <a:p>
            <a:r>
              <a:rPr lang="en-US" sz="2400" b="1" dirty="0">
                <a:solidFill>
                  <a:srgbClr val="0066CC"/>
                </a:solidFill>
                <a:cs typeface="Times New Roman" pitchFamily="18" charset="0"/>
              </a:rPr>
              <a:t>Data were closely examined and elements were identified</a:t>
            </a:r>
          </a:p>
          <a:p>
            <a:r>
              <a:rPr lang="en-US" sz="2400" b="1" dirty="0">
                <a:solidFill>
                  <a:srgbClr val="0066CC"/>
                </a:solidFill>
                <a:cs typeface="Times New Roman" pitchFamily="18" charset="0"/>
              </a:rPr>
              <a:t>The student’s alternative conceptions were constructed from these data elements</a:t>
            </a:r>
          </a:p>
          <a:p>
            <a:r>
              <a:rPr lang="en-US" sz="2400" b="1" dirty="0">
                <a:solidFill>
                  <a:srgbClr val="0066CC"/>
                </a:solidFill>
                <a:cs typeface="Times New Roman" pitchFamily="18" charset="0"/>
              </a:rPr>
              <a:t>Alternative conceptions were synthesized to model the student’s alternative framework and learning</a:t>
            </a:r>
          </a:p>
        </p:txBody>
      </p:sp>
      <p:pic>
        <p:nvPicPr>
          <p:cNvPr id="7"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Altbilgi Yer Tutucusu"/>
          <p:cNvSpPr>
            <a:spLocks noGrp="1"/>
          </p:cNvSpPr>
          <p:nvPr>
            <p:ph type="ftr" sz="quarter" idx="11"/>
          </p:nvPr>
        </p:nvSpPr>
        <p:spPr/>
        <p:txBody>
          <a:bodyPr/>
          <a:lstStyle/>
          <a:p>
            <a:r>
              <a:rPr lang="en-US"/>
              <a:t>Fatih Tasar</a:t>
            </a:r>
          </a:p>
        </p:txBody>
      </p:sp>
      <p:sp>
        <p:nvSpPr>
          <p:cNvPr id="6" name="5 Slayt Numarası Yer Tutucusu"/>
          <p:cNvSpPr>
            <a:spLocks noGrp="1"/>
          </p:cNvSpPr>
          <p:nvPr>
            <p:ph type="sldNum" sz="quarter" idx="12"/>
          </p:nvPr>
        </p:nvSpPr>
        <p:spPr/>
        <p:txBody>
          <a:bodyPr/>
          <a:lstStyle/>
          <a:p>
            <a:fld id="{FCC19339-283E-474B-A488-5C4703AC976E}" type="slidenum">
              <a:rPr lang="en-US"/>
              <a:pPr/>
              <a:t>14</a:t>
            </a:fld>
            <a:endParaRPr lang="en-US"/>
          </a:p>
        </p:txBody>
      </p:sp>
      <p:sp>
        <p:nvSpPr>
          <p:cNvPr id="20482" name="Rectangle 2"/>
          <p:cNvSpPr>
            <a:spLocks noGrp="1" noChangeArrowheads="1"/>
          </p:cNvSpPr>
          <p:nvPr>
            <p:ph type="title"/>
          </p:nvPr>
        </p:nvSpPr>
        <p:spPr>
          <a:xfrm>
            <a:off x="609600" y="685800"/>
            <a:ext cx="6781800" cy="639763"/>
          </a:xfrm>
        </p:spPr>
        <p:txBody>
          <a:bodyPr>
            <a:normAutofit fontScale="90000"/>
          </a:bodyPr>
          <a:lstStyle/>
          <a:p>
            <a:r>
              <a:rPr lang="en-US" sz="3600">
                <a:solidFill>
                  <a:schemeClr val="hlink"/>
                </a:solidFill>
              </a:rPr>
              <a:t>June’s alternative conceptions:</a:t>
            </a:r>
          </a:p>
        </p:txBody>
      </p:sp>
      <p:sp>
        <p:nvSpPr>
          <p:cNvPr id="20484" name="Rectangle 4"/>
          <p:cNvSpPr>
            <a:spLocks noGrp="1" noChangeArrowheads="1"/>
          </p:cNvSpPr>
          <p:nvPr>
            <p:ph type="body" idx="1"/>
          </p:nvPr>
        </p:nvSpPr>
        <p:spPr>
          <a:xfrm>
            <a:off x="609600" y="1524000"/>
            <a:ext cx="8305800" cy="4495800"/>
          </a:xfrm>
        </p:spPr>
        <p:txBody>
          <a:bodyPr/>
          <a:lstStyle/>
          <a:p>
            <a:pPr>
              <a:lnSpc>
                <a:spcPct val="90000"/>
              </a:lnSpc>
            </a:pPr>
            <a:r>
              <a:rPr lang="en-US" sz="2400" b="1" dirty="0">
                <a:solidFill>
                  <a:schemeClr val="tx2"/>
                </a:solidFill>
                <a:cs typeface="Times New Roman" pitchFamily="18" charset="0"/>
              </a:rPr>
              <a:t>the earth pulls the bigger objects more (bigger force)</a:t>
            </a:r>
          </a:p>
          <a:p>
            <a:pPr>
              <a:lnSpc>
                <a:spcPct val="90000"/>
              </a:lnSpc>
            </a:pPr>
            <a:r>
              <a:rPr lang="en-US" sz="2400" b="1" dirty="0">
                <a:solidFill>
                  <a:schemeClr val="tx2"/>
                </a:solidFill>
                <a:cs typeface="Times New Roman" pitchFamily="18" charset="0"/>
              </a:rPr>
              <a:t>during free fall speed (</a:t>
            </a:r>
            <a:r>
              <a:rPr lang="en-US" sz="2400" b="1" i="1" dirty="0">
                <a:solidFill>
                  <a:schemeClr val="tx2"/>
                </a:solidFill>
                <a:cs typeface="Times New Roman" pitchFamily="18" charset="0"/>
              </a:rPr>
              <a:t>s</a:t>
            </a:r>
            <a:r>
              <a:rPr lang="en-US" sz="2400" b="1" dirty="0">
                <a:solidFill>
                  <a:schemeClr val="tx2"/>
                </a:solidFill>
                <a:cs typeface="Times New Roman" pitchFamily="18" charset="0"/>
              </a:rPr>
              <a:t>) is a function of both the height (</a:t>
            </a:r>
            <a:r>
              <a:rPr lang="en-US" sz="2400" b="1" i="1" dirty="0">
                <a:solidFill>
                  <a:schemeClr val="tx2"/>
                </a:solidFill>
                <a:cs typeface="Times New Roman" pitchFamily="18" charset="0"/>
              </a:rPr>
              <a:t>h</a:t>
            </a:r>
            <a:r>
              <a:rPr lang="en-US" sz="2400" b="1" dirty="0">
                <a:solidFill>
                  <a:schemeClr val="tx2"/>
                </a:solidFill>
                <a:cs typeface="Times New Roman" pitchFamily="18" charset="0"/>
              </a:rPr>
              <a:t>) from which the object is released and its mass (</a:t>
            </a:r>
            <a:r>
              <a:rPr lang="en-US" sz="2400" b="1" i="1" dirty="0">
                <a:solidFill>
                  <a:schemeClr val="tx2"/>
                </a:solidFill>
                <a:cs typeface="Times New Roman" pitchFamily="18" charset="0"/>
              </a:rPr>
              <a:t>m</a:t>
            </a:r>
            <a:r>
              <a:rPr lang="en-US" sz="2400" b="1" dirty="0">
                <a:solidFill>
                  <a:schemeClr val="tx2"/>
                </a:solidFill>
                <a:cs typeface="Times New Roman" pitchFamily="18" charset="0"/>
              </a:rPr>
              <a:t>). That is, s </a:t>
            </a:r>
            <a:r>
              <a:rPr lang="en-US" sz="2400" b="1" dirty="0">
                <a:solidFill>
                  <a:schemeClr val="tx2"/>
                </a:solidFill>
                <a:cs typeface="Times New Roman" pitchFamily="18" charset="0"/>
                <a:sym typeface="Symbol" pitchFamily="18" charset="2"/>
              </a:rPr>
              <a:t></a:t>
            </a:r>
            <a:r>
              <a:rPr lang="en-US" sz="2400" b="1" dirty="0">
                <a:solidFill>
                  <a:schemeClr val="tx2"/>
                </a:solidFill>
                <a:cs typeface="Times New Roman" pitchFamily="18" charset="0"/>
              </a:rPr>
              <a:t> s (h, m) </a:t>
            </a:r>
          </a:p>
          <a:p>
            <a:pPr>
              <a:lnSpc>
                <a:spcPct val="90000"/>
              </a:lnSpc>
            </a:pPr>
            <a:r>
              <a:rPr lang="en-US" sz="2400" b="1" dirty="0">
                <a:solidFill>
                  <a:schemeClr val="tx2"/>
                </a:solidFill>
                <a:cs typeface="Times New Roman" pitchFamily="18" charset="0"/>
              </a:rPr>
              <a:t>bigger forces exist in bigger masses or bigger masses carry bigger forces (</a:t>
            </a:r>
            <a:r>
              <a:rPr lang="en-US" sz="2400" b="1" i="1" dirty="0">
                <a:solidFill>
                  <a:schemeClr val="tx2"/>
                </a:solidFill>
                <a:cs typeface="Times New Roman" pitchFamily="18" charset="0"/>
              </a:rPr>
              <a:t>F</a:t>
            </a:r>
            <a:r>
              <a:rPr lang="en-US" sz="2400" b="1" dirty="0">
                <a:solidFill>
                  <a:schemeClr val="tx2"/>
                </a:solidFill>
                <a:cs typeface="Times New Roman" pitchFamily="18" charset="0"/>
              </a:rPr>
              <a:t> ~ </a:t>
            </a:r>
            <a:r>
              <a:rPr lang="en-US" sz="2400" b="1" i="1" dirty="0">
                <a:solidFill>
                  <a:schemeClr val="tx2"/>
                </a:solidFill>
                <a:cs typeface="Times New Roman" pitchFamily="18" charset="0"/>
              </a:rPr>
              <a:t>m</a:t>
            </a:r>
            <a:r>
              <a:rPr lang="en-US" sz="2400" b="1" dirty="0">
                <a:solidFill>
                  <a:schemeClr val="tx2"/>
                </a:solidFill>
                <a:cs typeface="Times New Roman" pitchFamily="18" charset="0"/>
              </a:rPr>
              <a:t>) </a:t>
            </a:r>
          </a:p>
          <a:p>
            <a:pPr>
              <a:lnSpc>
                <a:spcPct val="90000"/>
              </a:lnSpc>
            </a:pPr>
            <a:r>
              <a:rPr lang="en-US" sz="2400" b="1" dirty="0">
                <a:solidFill>
                  <a:schemeClr val="tx2"/>
                </a:solidFill>
                <a:cs typeface="Times New Roman" pitchFamily="18" charset="0"/>
              </a:rPr>
              <a:t>bigger force means bigger speed (</a:t>
            </a:r>
            <a:r>
              <a:rPr lang="en-US" sz="2400" b="1" i="1" dirty="0">
                <a:solidFill>
                  <a:schemeClr val="tx2"/>
                </a:solidFill>
                <a:cs typeface="Times New Roman" pitchFamily="18" charset="0"/>
              </a:rPr>
              <a:t>F</a:t>
            </a:r>
            <a:r>
              <a:rPr lang="en-US" sz="2400" b="1" dirty="0">
                <a:solidFill>
                  <a:schemeClr val="tx2"/>
                </a:solidFill>
                <a:cs typeface="Times New Roman" pitchFamily="18" charset="0"/>
              </a:rPr>
              <a:t> ~ </a:t>
            </a:r>
            <a:r>
              <a:rPr lang="en-US" sz="2400" b="1" i="1" dirty="0">
                <a:solidFill>
                  <a:schemeClr val="tx2"/>
                </a:solidFill>
                <a:cs typeface="Times New Roman" pitchFamily="18" charset="0"/>
              </a:rPr>
              <a:t>s</a:t>
            </a:r>
            <a:r>
              <a:rPr lang="en-US" sz="2400" b="1" dirty="0">
                <a:solidFill>
                  <a:schemeClr val="tx2"/>
                </a:solidFill>
                <a:cs typeface="Times New Roman" pitchFamily="18" charset="0"/>
              </a:rPr>
              <a:t>) </a:t>
            </a:r>
          </a:p>
          <a:p>
            <a:pPr>
              <a:lnSpc>
                <a:spcPct val="90000"/>
              </a:lnSpc>
            </a:pPr>
            <a:r>
              <a:rPr lang="en-US" sz="2400" b="1" dirty="0">
                <a:solidFill>
                  <a:schemeClr val="tx2"/>
                </a:solidFill>
                <a:cs typeface="Times New Roman" pitchFamily="18" charset="0"/>
              </a:rPr>
              <a:t>acceleration is not at what rate the speed changes but rather just an indicator of whether or not an object is speeding up </a:t>
            </a:r>
          </a:p>
        </p:txBody>
      </p:sp>
      <p:pic>
        <p:nvPicPr>
          <p:cNvPr id="7"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DC9FE11-4EE2-9047-9552-CABF056DADE6}"/>
              </a:ext>
            </a:extLst>
          </p:cNvPr>
          <p:cNvSpPr>
            <a:spLocks noGrp="1"/>
          </p:cNvSpPr>
          <p:nvPr>
            <p:ph type="title"/>
          </p:nvPr>
        </p:nvSpPr>
        <p:spPr>
          <a:xfrm>
            <a:off x="457200" y="274638"/>
            <a:ext cx="8686800" cy="1110817"/>
          </a:xfrm>
        </p:spPr>
        <p:txBody>
          <a:bodyPr>
            <a:noAutofit/>
          </a:bodyPr>
          <a:lstStyle/>
          <a:p>
            <a:r>
              <a:rPr lang="tr-TR" sz="3600">
                <a:solidFill>
                  <a:srgbClr val="FFFF00"/>
                </a:solidFill>
              </a:rPr>
              <a:t>The more, the more; the less, the less.</a:t>
            </a:r>
          </a:p>
        </p:txBody>
      </p:sp>
      <p:pic>
        <p:nvPicPr>
          <p:cNvPr id="4" name="Resim 4">
            <a:extLst>
              <a:ext uri="{FF2B5EF4-FFF2-40B4-BE49-F238E27FC236}">
                <a16:creationId xmlns:a16="http://schemas.microsoft.com/office/drawing/2014/main" id="{F33D6AA2-B96F-B14F-AE63-ADD2CDB47B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6356" y="3943517"/>
            <a:ext cx="1082971" cy="1869657"/>
          </a:xfrm>
          <a:prstGeom prst="rect">
            <a:avLst/>
          </a:prstGeom>
        </p:spPr>
      </p:pic>
      <p:pic>
        <p:nvPicPr>
          <p:cNvPr id="6" name="Resim 6">
            <a:extLst>
              <a:ext uri="{FF2B5EF4-FFF2-40B4-BE49-F238E27FC236}">
                <a16:creationId xmlns:a16="http://schemas.microsoft.com/office/drawing/2014/main" id="{2C015D03-F6E8-A640-A997-40CAC62CA9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7333" y="2327024"/>
            <a:ext cx="2019300" cy="3486150"/>
          </a:xfrm>
          <a:prstGeom prst="rect">
            <a:avLst/>
          </a:prstGeom>
        </p:spPr>
      </p:pic>
      <p:sp>
        <p:nvSpPr>
          <p:cNvPr id="8" name="Metin kutusu 7">
            <a:extLst>
              <a:ext uri="{FF2B5EF4-FFF2-40B4-BE49-F238E27FC236}">
                <a16:creationId xmlns:a16="http://schemas.microsoft.com/office/drawing/2014/main" id="{876089A8-151D-DF4F-8B69-C03A4C101E0B}"/>
              </a:ext>
            </a:extLst>
          </p:cNvPr>
          <p:cNvSpPr txBox="1"/>
          <p:nvPr/>
        </p:nvSpPr>
        <p:spPr>
          <a:xfrm>
            <a:off x="5321406" y="2327024"/>
            <a:ext cx="3360176" cy="830997"/>
          </a:xfrm>
          <a:prstGeom prst="rect">
            <a:avLst/>
          </a:prstGeom>
          <a:noFill/>
        </p:spPr>
        <p:txBody>
          <a:bodyPr wrap="square" rtlCol="0">
            <a:spAutoFit/>
          </a:bodyPr>
          <a:lstStyle/>
          <a:p>
            <a:pPr algn="l"/>
            <a:r>
              <a:rPr lang="tr-TR" sz="2400" b="1">
                <a:solidFill>
                  <a:srgbClr val="FF0000"/>
                </a:solidFill>
              </a:rPr>
              <a:t>The more the height, the more the weight.</a:t>
            </a:r>
          </a:p>
        </p:txBody>
      </p:sp>
      <p:pic>
        <p:nvPicPr>
          <p:cNvPr id="7" name="Resim 19">
            <a:extLst>
              <a:ext uri="{FF2B5EF4-FFF2-40B4-BE49-F238E27FC236}">
                <a16:creationId xmlns:a16="http://schemas.microsoft.com/office/drawing/2014/main" id="{C3ED76BE-9384-6C4B-AAAF-5A213CD11F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extLst>
      <p:ext uri="{BB962C8B-B14F-4D97-AF65-F5344CB8AC3E}">
        <p14:creationId xmlns:p14="http://schemas.microsoft.com/office/powerpoint/2010/main" val="25118216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33524EC-0954-8243-9EF3-7D173E65D8D0}"/>
              </a:ext>
            </a:extLst>
          </p:cNvPr>
          <p:cNvSpPr>
            <a:spLocks noGrp="1"/>
          </p:cNvSpPr>
          <p:nvPr>
            <p:ph type="title"/>
          </p:nvPr>
        </p:nvSpPr>
        <p:spPr>
          <a:xfrm>
            <a:off x="457200" y="274638"/>
            <a:ext cx="8854134" cy="1325562"/>
          </a:xfrm>
        </p:spPr>
        <p:txBody>
          <a:bodyPr>
            <a:normAutofit/>
          </a:bodyPr>
          <a:lstStyle/>
          <a:p>
            <a:r>
              <a:rPr lang="tr-TR" sz="3600">
                <a:solidFill>
                  <a:srgbClr val="FFFF00"/>
                </a:solidFill>
              </a:rPr>
              <a:t>The more, the more; the less, the less.</a:t>
            </a:r>
            <a:endParaRPr lang="tr-TR" sz="3600"/>
          </a:p>
        </p:txBody>
      </p:sp>
      <p:sp>
        <p:nvSpPr>
          <p:cNvPr id="3" name="İçerik Yer Tutucusu 2">
            <a:extLst>
              <a:ext uri="{FF2B5EF4-FFF2-40B4-BE49-F238E27FC236}">
                <a16:creationId xmlns:a16="http://schemas.microsoft.com/office/drawing/2014/main" id="{29B05F7D-A801-4844-B5EF-410EAB056BE9}"/>
              </a:ext>
            </a:extLst>
          </p:cNvPr>
          <p:cNvSpPr>
            <a:spLocks noGrp="1"/>
          </p:cNvSpPr>
          <p:nvPr>
            <p:ph idx="1"/>
          </p:nvPr>
        </p:nvSpPr>
        <p:spPr>
          <a:xfrm>
            <a:off x="5321406" y="2744320"/>
            <a:ext cx="3657059" cy="1512574"/>
          </a:xfrm>
        </p:spPr>
        <p:txBody>
          <a:bodyPr>
            <a:normAutofit/>
          </a:bodyPr>
          <a:lstStyle/>
          <a:p>
            <a:pPr marL="36576" indent="0">
              <a:buNone/>
            </a:pPr>
            <a:r>
              <a:rPr lang="tr-TR" sz="2400" b="1">
                <a:solidFill>
                  <a:srgbClr val="FF0000"/>
                </a:solidFill>
              </a:rPr>
              <a:t>The bigger the size, </a:t>
            </a:r>
          </a:p>
          <a:p>
            <a:pPr marL="36576" indent="0">
              <a:buNone/>
            </a:pPr>
            <a:r>
              <a:rPr lang="tr-TR" sz="2400" b="1">
                <a:solidFill>
                  <a:srgbClr val="FF0000"/>
                </a:solidFill>
              </a:rPr>
              <a:t>the bigger the volume.</a:t>
            </a:r>
            <a:endParaRPr lang="tr-TR" sz="2400"/>
          </a:p>
        </p:txBody>
      </p:sp>
      <p:pic>
        <p:nvPicPr>
          <p:cNvPr id="4" name="Resim 4">
            <a:extLst>
              <a:ext uri="{FF2B5EF4-FFF2-40B4-BE49-F238E27FC236}">
                <a16:creationId xmlns:a16="http://schemas.microsoft.com/office/drawing/2014/main" id="{BE329A52-B87F-0A43-AA81-8DE108A004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765" y="4353602"/>
            <a:ext cx="1491495" cy="1721278"/>
          </a:xfrm>
          <a:prstGeom prst="rect">
            <a:avLst/>
          </a:prstGeom>
        </p:spPr>
      </p:pic>
      <p:pic>
        <p:nvPicPr>
          <p:cNvPr id="6" name="Resim 6">
            <a:extLst>
              <a:ext uri="{FF2B5EF4-FFF2-40B4-BE49-F238E27FC236}">
                <a16:creationId xmlns:a16="http://schemas.microsoft.com/office/drawing/2014/main" id="{2D1DD9EE-CF3A-5741-8A8B-70DD0CF12B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8022" y="2744320"/>
            <a:ext cx="2885946" cy="3330560"/>
          </a:xfrm>
          <a:prstGeom prst="rect">
            <a:avLst/>
          </a:prstGeom>
        </p:spPr>
      </p:pic>
      <p:pic>
        <p:nvPicPr>
          <p:cNvPr id="7" name="Resim 19">
            <a:extLst>
              <a:ext uri="{FF2B5EF4-FFF2-40B4-BE49-F238E27FC236}">
                <a16:creationId xmlns:a16="http://schemas.microsoft.com/office/drawing/2014/main" id="{C3ED76BE-9384-6C4B-AAAF-5A213CD11F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extLst>
      <p:ext uri="{BB962C8B-B14F-4D97-AF65-F5344CB8AC3E}">
        <p14:creationId xmlns:p14="http://schemas.microsoft.com/office/powerpoint/2010/main" val="4219780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half" idx="10"/>
          </p:nvPr>
        </p:nvSpPr>
        <p:spPr/>
        <p:txBody>
          <a:bodyPr/>
          <a:lstStyle/>
          <a:p>
            <a:fld id="{43BF060C-22D9-4742-AA4E-2D59888067F1}" type="datetime1">
              <a:rPr lang="en-US"/>
              <a:pPr/>
              <a:t>10/2/2019</a:t>
            </a:fld>
            <a:endParaRPr lang="en-US"/>
          </a:p>
        </p:txBody>
      </p:sp>
      <p:sp>
        <p:nvSpPr>
          <p:cNvPr id="6" name="4 Altbilgi Yer Tutucusu"/>
          <p:cNvSpPr>
            <a:spLocks noGrp="1"/>
          </p:cNvSpPr>
          <p:nvPr>
            <p:ph type="ftr" sz="quarter" idx="11"/>
          </p:nvPr>
        </p:nvSpPr>
        <p:spPr/>
        <p:txBody>
          <a:bodyPr/>
          <a:lstStyle/>
          <a:p>
            <a:r>
              <a:rPr lang="en-US"/>
              <a:t>Fatih Tasar</a:t>
            </a:r>
          </a:p>
        </p:txBody>
      </p:sp>
      <p:sp>
        <p:nvSpPr>
          <p:cNvPr id="7" name="5 Slayt Numarası Yer Tutucusu"/>
          <p:cNvSpPr>
            <a:spLocks noGrp="1"/>
          </p:cNvSpPr>
          <p:nvPr>
            <p:ph type="sldNum" sz="quarter" idx="12"/>
          </p:nvPr>
        </p:nvSpPr>
        <p:spPr/>
        <p:txBody>
          <a:bodyPr/>
          <a:lstStyle/>
          <a:p>
            <a:fld id="{4C9C4688-E74A-4D8A-B4FF-3A7F6400B070}" type="slidenum">
              <a:rPr lang="en-US"/>
              <a:pPr/>
              <a:t>17</a:t>
            </a:fld>
            <a:endParaRPr lang="en-US"/>
          </a:p>
        </p:txBody>
      </p:sp>
      <p:sp>
        <p:nvSpPr>
          <p:cNvPr id="23554" name="Rectangle 2"/>
          <p:cNvSpPr>
            <a:spLocks noGrp="1" noChangeArrowheads="1"/>
          </p:cNvSpPr>
          <p:nvPr>
            <p:ph type="title"/>
          </p:nvPr>
        </p:nvSpPr>
        <p:spPr>
          <a:xfrm rot="19868976">
            <a:off x="237313" y="-329114"/>
            <a:ext cx="2438400" cy="1920875"/>
          </a:xfrm>
        </p:spPr>
        <p:txBody>
          <a:bodyPr>
            <a:normAutofit fontScale="90000"/>
          </a:bodyPr>
          <a:lstStyle/>
          <a:p>
            <a:r>
              <a:rPr lang="en-US" dirty="0">
                <a:solidFill>
                  <a:srgbClr val="FF3300"/>
                </a:solidFill>
              </a:rPr>
              <a:t>Data:</a:t>
            </a:r>
            <a:br>
              <a:rPr lang="en-US" dirty="0">
                <a:solidFill>
                  <a:srgbClr val="FF3300"/>
                </a:solidFill>
              </a:rPr>
            </a:br>
            <a:r>
              <a:rPr lang="en-US" sz="2000" b="1" dirty="0">
                <a:solidFill>
                  <a:srgbClr val="FF3399"/>
                </a:solidFill>
              </a:rPr>
              <a:t>2</a:t>
            </a:r>
            <a:r>
              <a:rPr lang="en-US" sz="2000" b="1" baseline="30000" dirty="0">
                <a:solidFill>
                  <a:srgbClr val="FF3399"/>
                </a:solidFill>
              </a:rPr>
              <a:t>nd</a:t>
            </a:r>
            <a:r>
              <a:rPr lang="en-US" sz="2000" b="1" dirty="0">
                <a:solidFill>
                  <a:srgbClr val="FF3399"/>
                </a:solidFill>
              </a:rPr>
              <a:t>  Tutoring Interview</a:t>
            </a:r>
            <a:br>
              <a:rPr lang="en-US" sz="2000" b="1" dirty="0">
                <a:solidFill>
                  <a:srgbClr val="FF3399"/>
                </a:solidFill>
              </a:rPr>
            </a:br>
            <a:r>
              <a:rPr lang="en-US" sz="2000" b="1" dirty="0">
                <a:solidFill>
                  <a:srgbClr val="FF3399"/>
                </a:solidFill>
              </a:rPr>
              <a:t/>
            </a:r>
            <a:br>
              <a:rPr lang="en-US" sz="2000" b="1" dirty="0">
                <a:solidFill>
                  <a:srgbClr val="FF3399"/>
                </a:solidFill>
              </a:rPr>
            </a:br>
            <a:endParaRPr lang="en-US" sz="1600" b="1" dirty="0">
              <a:solidFill>
                <a:srgbClr val="FF3399"/>
              </a:solidFill>
            </a:endParaRPr>
          </a:p>
        </p:txBody>
      </p:sp>
      <p:sp>
        <p:nvSpPr>
          <p:cNvPr id="23555" name="Rectangle 3"/>
          <p:cNvSpPr>
            <a:spLocks noGrp="1" noChangeArrowheads="1"/>
          </p:cNvSpPr>
          <p:nvPr>
            <p:ph type="body" idx="1"/>
          </p:nvPr>
        </p:nvSpPr>
        <p:spPr>
          <a:xfrm>
            <a:off x="1475656" y="893440"/>
            <a:ext cx="7295728" cy="5487888"/>
          </a:xfrm>
        </p:spPr>
        <p:txBody>
          <a:bodyPr>
            <a:noAutofit/>
          </a:bodyPr>
          <a:lstStyle/>
          <a:p>
            <a:pPr algn="just">
              <a:lnSpc>
                <a:spcPct val="90000"/>
              </a:lnSpc>
            </a:pPr>
            <a:r>
              <a:rPr lang="en-US" sz="2000" b="1" dirty="0">
                <a:solidFill>
                  <a:schemeClr val="tx2"/>
                </a:solidFill>
                <a:cs typeface="Times New Roman" pitchFamily="18" charset="0"/>
              </a:rPr>
              <a:t>June: OK, velocity is still increasing but it is not..</a:t>
            </a:r>
            <a:endParaRPr lang="en-US" sz="2000" dirty="0">
              <a:solidFill>
                <a:schemeClr val="tx2"/>
              </a:solidFill>
              <a:cs typeface="Times New Roman" pitchFamily="18" charset="0"/>
            </a:endParaRPr>
          </a:p>
          <a:p>
            <a:pPr algn="just">
              <a:lnSpc>
                <a:spcPct val="90000"/>
              </a:lnSpc>
            </a:pPr>
            <a:r>
              <a:rPr lang="en-US" sz="2000" dirty="0">
                <a:solidFill>
                  <a:schemeClr val="tx2"/>
                </a:solidFill>
                <a:cs typeface="Times New Roman" pitchFamily="18" charset="0"/>
              </a:rPr>
              <a:t>FT:.. it is not increasing as much...</a:t>
            </a:r>
          </a:p>
          <a:p>
            <a:pPr algn="just">
              <a:lnSpc>
                <a:spcPct val="90000"/>
              </a:lnSpc>
            </a:pPr>
            <a:r>
              <a:rPr lang="en-US" sz="2000" b="1" dirty="0">
                <a:solidFill>
                  <a:schemeClr val="tx2"/>
                </a:solidFill>
                <a:cs typeface="Times New Roman" pitchFamily="18" charset="0"/>
              </a:rPr>
              <a:t>June: .. of increase is not as much.</a:t>
            </a:r>
            <a:endParaRPr lang="en-US" sz="2000" dirty="0">
              <a:solidFill>
                <a:schemeClr val="tx2"/>
              </a:solidFill>
              <a:cs typeface="Times New Roman" pitchFamily="18" charset="0"/>
            </a:endParaRPr>
          </a:p>
          <a:p>
            <a:pPr algn="just">
              <a:lnSpc>
                <a:spcPct val="90000"/>
              </a:lnSpc>
            </a:pPr>
            <a:r>
              <a:rPr lang="en-US" sz="2000" dirty="0">
                <a:solidFill>
                  <a:schemeClr val="tx2"/>
                </a:solidFill>
                <a:cs typeface="Times New Roman" pitchFamily="18" charset="0"/>
              </a:rPr>
              <a:t>FT: Yeah. The amount of increase is not as much, because the acceleration is not greater as much.</a:t>
            </a:r>
          </a:p>
          <a:p>
            <a:pPr algn="just">
              <a:lnSpc>
                <a:spcPct val="90000"/>
              </a:lnSpc>
            </a:pPr>
            <a:r>
              <a:rPr lang="en-US" sz="2000" b="1" dirty="0">
                <a:solidFill>
                  <a:schemeClr val="tx2"/>
                </a:solidFill>
                <a:cs typeface="Times New Roman" pitchFamily="18" charset="0"/>
              </a:rPr>
              <a:t>June: </a:t>
            </a:r>
            <a:r>
              <a:rPr lang="en-US" sz="2000" b="1" dirty="0">
                <a:solidFill>
                  <a:srgbClr val="FF0000"/>
                </a:solidFill>
                <a:cs typeface="Times New Roman" pitchFamily="18" charset="0"/>
              </a:rPr>
              <a:t>Okay, I got it! It is like the population problems where when they say there is a decrease in population that doesn’t really mean that because there.. it just means there is a decrease in the rate of growth of population.</a:t>
            </a:r>
            <a:endParaRPr lang="en-US" sz="2000" dirty="0">
              <a:solidFill>
                <a:srgbClr val="FF0000"/>
              </a:solidFill>
              <a:cs typeface="Times New Roman" pitchFamily="18" charset="0"/>
            </a:endParaRPr>
          </a:p>
          <a:p>
            <a:pPr algn="just">
              <a:lnSpc>
                <a:spcPct val="90000"/>
              </a:lnSpc>
            </a:pPr>
            <a:r>
              <a:rPr lang="en-US" sz="2000" dirty="0">
                <a:solidFill>
                  <a:schemeClr val="tx2"/>
                </a:solidFill>
                <a:cs typeface="Times New Roman" pitchFamily="18" charset="0"/>
              </a:rPr>
              <a:t>FT: If they say the population is decreasing that means that the population is decreasing. But if they say last year the rate of increase of population is 2% and this year it is 1% your population is still increasing but not as much as last year. </a:t>
            </a:r>
          </a:p>
          <a:p>
            <a:pPr algn="just">
              <a:lnSpc>
                <a:spcPct val="90000"/>
              </a:lnSpc>
            </a:pPr>
            <a:r>
              <a:rPr lang="en-US" sz="2000" b="1" dirty="0">
                <a:solidFill>
                  <a:schemeClr val="tx2"/>
                </a:solidFill>
                <a:cs typeface="Times New Roman" pitchFamily="18" charset="0"/>
              </a:rPr>
              <a:t>June: Great. Okay. </a:t>
            </a:r>
            <a:endParaRPr lang="en-US" sz="2000" dirty="0">
              <a:solidFill>
                <a:schemeClr val="tx2"/>
              </a:solidFill>
              <a:cs typeface="Times New Roman" pitchFamily="18" charset="0"/>
            </a:endParaRPr>
          </a:p>
          <a:p>
            <a:pPr algn="just">
              <a:lnSpc>
                <a:spcPct val="90000"/>
              </a:lnSpc>
            </a:pPr>
            <a:r>
              <a:rPr lang="en-US" sz="2000" dirty="0">
                <a:solidFill>
                  <a:schemeClr val="tx2"/>
                </a:solidFill>
                <a:cs typeface="Times New Roman" pitchFamily="18" charset="0"/>
              </a:rPr>
              <a:t>FT: Good analogy, I like that. </a:t>
            </a:r>
          </a:p>
          <a:p>
            <a:pPr>
              <a:lnSpc>
                <a:spcPct val="90000"/>
              </a:lnSpc>
            </a:pPr>
            <a:r>
              <a:rPr lang="en-US" sz="2000" b="1" dirty="0">
                <a:solidFill>
                  <a:schemeClr val="tx2"/>
                </a:solidFill>
                <a:cs typeface="Times New Roman" pitchFamily="18" charset="0"/>
              </a:rPr>
              <a:t>June: [smiles]</a:t>
            </a:r>
          </a:p>
        </p:txBody>
      </p:sp>
      <p:sp>
        <p:nvSpPr>
          <p:cNvPr id="23556" name="Text Box 4"/>
          <p:cNvSpPr txBox="1">
            <a:spLocks noChangeArrowheads="1"/>
          </p:cNvSpPr>
          <p:nvPr/>
        </p:nvSpPr>
        <p:spPr bwMode="auto">
          <a:xfrm>
            <a:off x="2123728" y="495080"/>
            <a:ext cx="4433664" cy="341632"/>
          </a:xfrm>
          <a:prstGeom prst="rect">
            <a:avLst/>
          </a:prstGeom>
          <a:noFill/>
          <a:ln w="9525">
            <a:noFill/>
            <a:miter lim="800000"/>
            <a:headEnd/>
            <a:tailEnd/>
          </a:ln>
          <a:effectLst/>
        </p:spPr>
        <p:txBody>
          <a:bodyPr wrap="square">
            <a:spAutoFit/>
          </a:bodyPr>
          <a:lstStyle/>
          <a:p>
            <a:pPr>
              <a:lnSpc>
                <a:spcPct val="90000"/>
              </a:lnSpc>
              <a:spcBef>
                <a:spcPct val="20000"/>
              </a:spcBef>
              <a:buClr>
                <a:schemeClr val="folHlink"/>
              </a:buClr>
              <a:buSzPct val="60000"/>
              <a:buFont typeface="Wingdings" pitchFamily="2" charset="2"/>
              <a:buNone/>
            </a:pPr>
            <a:r>
              <a:rPr lang="en-US" sz="1800" b="1" i="1" dirty="0">
                <a:solidFill>
                  <a:srgbClr val="FFFF00"/>
                </a:solidFill>
                <a:cs typeface="Times New Roman" pitchFamily="18" charset="0"/>
              </a:rPr>
              <a:t>(Interview Excerpt 2.7, lines 176-189)</a:t>
            </a:r>
            <a:endParaRPr lang="en-US" i="1" dirty="0"/>
          </a:p>
        </p:txBody>
      </p:sp>
      <p:pic>
        <p:nvPicPr>
          <p:cNvPr id="8"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half" idx="10"/>
          </p:nvPr>
        </p:nvSpPr>
        <p:spPr/>
        <p:txBody>
          <a:bodyPr/>
          <a:lstStyle/>
          <a:p>
            <a:fld id="{43BF060C-22D9-4742-AA4E-2D59888067F1}" type="datetime1">
              <a:rPr lang="en-US"/>
              <a:pPr/>
              <a:t>10/2/2019</a:t>
            </a:fld>
            <a:endParaRPr lang="en-US"/>
          </a:p>
        </p:txBody>
      </p:sp>
      <p:sp>
        <p:nvSpPr>
          <p:cNvPr id="6" name="4 Altbilgi Yer Tutucusu"/>
          <p:cNvSpPr>
            <a:spLocks noGrp="1"/>
          </p:cNvSpPr>
          <p:nvPr>
            <p:ph type="ftr" sz="quarter" idx="11"/>
          </p:nvPr>
        </p:nvSpPr>
        <p:spPr/>
        <p:txBody>
          <a:bodyPr/>
          <a:lstStyle/>
          <a:p>
            <a:r>
              <a:rPr lang="en-US"/>
              <a:t>Fatih Tasar</a:t>
            </a:r>
          </a:p>
        </p:txBody>
      </p:sp>
      <p:sp>
        <p:nvSpPr>
          <p:cNvPr id="7" name="5 Slayt Numarası Yer Tutucusu"/>
          <p:cNvSpPr>
            <a:spLocks noGrp="1"/>
          </p:cNvSpPr>
          <p:nvPr>
            <p:ph type="sldNum" sz="quarter" idx="12"/>
          </p:nvPr>
        </p:nvSpPr>
        <p:spPr/>
        <p:txBody>
          <a:bodyPr/>
          <a:lstStyle/>
          <a:p>
            <a:fld id="{4C9C4688-E74A-4D8A-B4FF-3A7F6400B070}" type="slidenum">
              <a:rPr lang="en-US"/>
              <a:pPr/>
              <a:t>18</a:t>
            </a:fld>
            <a:endParaRPr lang="en-US"/>
          </a:p>
        </p:txBody>
      </p:sp>
      <p:sp>
        <p:nvSpPr>
          <p:cNvPr id="23554" name="Rectangle 2"/>
          <p:cNvSpPr>
            <a:spLocks noGrp="1" noChangeArrowheads="1"/>
          </p:cNvSpPr>
          <p:nvPr>
            <p:ph type="title"/>
          </p:nvPr>
        </p:nvSpPr>
        <p:spPr>
          <a:xfrm>
            <a:off x="804664" y="428005"/>
            <a:ext cx="5423520" cy="1920875"/>
          </a:xfrm>
        </p:spPr>
        <p:txBody>
          <a:bodyPr>
            <a:normAutofit fontScale="90000"/>
          </a:bodyPr>
          <a:lstStyle/>
          <a:p>
            <a:r>
              <a:rPr lang="en-US" dirty="0">
                <a:solidFill>
                  <a:srgbClr val="FF3300"/>
                </a:solidFill>
              </a:rPr>
              <a:t>This was the moment a PCK was generated </a:t>
            </a:r>
            <a:r>
              <a:rPr lang="tr-TR" dirty="0">
                <a:solidFill>
                  <a:srgbClr val="FF3300"/>
                </a:solidFill>
              </a:rPr>
              <a:t/>
            </a:r>
            <a:br>
              <a:rPr lang="tr-TR" dirty="0">
                <a:solidFill>
                  <a:srgbClr val="FF3300"/>
                </a:solidFill>
              </a:rPr>
            </a:br>
            <a:r>
              <a:rPr lang="en-US" dirty="0">
                <a:solidFill>
                  <a:srgbClr val="FF3300"/>
                </a:solidFill>
              </a:rPr>
              <a:t>by a learner</a:t>
            </a:r>
            <a:endParaRPr lang="en-US" sz="1600" b="1" dirty="0">
              <a:solidFill>
                <a:srgbClr val="FF3399"/>
              </a:solidFill>
            </a:endParaRPr>
          </a:p>
        </p:txBody>
      </p:sp>
      <p:sp>
        <p:nvSpPr>
          <p:cNvPr id="23555" name="Rectangle 3"/>
          <p:cNvSpPr>
            <a:spLocks noGrp="1" noChangeArrowheads="1"/>
          </p:cNvSpPr>
          <p:nvPr>
            <p:ph type="body" idx="1"/>
          </p:nvPr>
        </p:nvSpPr>
        <p:spPr>
          <a:xfrm>
            <a:off x="759296" y="2443336"/>
            <a:ext cx="6477000" cy="3505944"/>
          </a:xfrm>
        </p:spPr>
        <p:txBody>
          <a:bodyPr>
            <a:normAutofit/>
          </a:bodyPr>
          <a:lstStyle/>
          <a:p>
            <a:pPr algn="just">
              <a:lnSpc>
                <a:spcPct val="90000"/>
              </a:lnSpc>
            </a:pPr>
            <a:r>
              <a:rPr lang="en-US" sz="2400" b="1" dirty="0">
                <a:solidFill>
                  <a:schemeClr val="tx2"/>
                </a:solidFill>
                <a:cs typeface="Times New Roman" pitchFamily="18" charset="0"/>
              </a:rPr>
              <a:t>Such a powerful analogy did not exist in the literature before.</a:t>
            </a:r>
          </a:p>
          <a:p>
            <a:pPr algn="just">
              <a:lnSpc>
                <a:spcPct val="90000"/>
              </a:lnSpc>
            </a:pPr>
            <a:r>
              <a:rPr lang="en-US" sz="2400" b="1" dirty="0">
                <a:solidFill>
                  <a:schemeClr val="tx2"/>
                </a:solidFill>
                <a:cs typeface="Times New Roman" pitchFamily="18" charset="0"/>
              </a:rPr>
              <a:t>It reveals why the student was not able to grasp the true meaning of the concept of acceleration.</a:t>
            </a:r>
          </a:p>
          <a:p>
            <a:pPr algn="just">
              <a:lnSpc>
                <a:spcPct val="90000"/>
              </a:lnSpc>
            </a:pPr>
            <a:r>
              <a:rPr lang="en-US" sz="2400" b="1" dirty="0">
                <a:solidFill>
                  <a:schemeClr val="tx2"/>
                </a:solidFill>
                <a:cs typeface="Times New Roman" pitchFamily="18" charset="0"/>
              </a:rPr>
              <a:t>It can be used in physics lessons to explain the relationship between force and motion and overcome similar difficulties.</a:t>
            </a:r>
          </a:p>
        </p:txBody>
      </p:sp>
      <p:pic>
        <p:nvPicPr>
          <p:cNvPr id="8"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4 Altbilgi Yer Tutucusu"/>
          <p:cNvSpPr>
            <a:spLocks noGrp="1"/>
          </p:cNvSpPr>
          <p:nvPr>
            <p:ph type="ftr" sz="quarter" idx="11"/>
          </p:nvPr>
        </p:nvSpPr>
        <p:spPr/>
        <p:txBody>
          <a:bodyPr/>
          <a:lstStyle/>
          <a:p>
            <a:r>
              <a:rPr lang="en-US"/>
              <a:t>Fatih Tasar</a:t>
            </a:r>
          </a:p>
        </p:txBody>
      </p:sp>
      <p:sp>
        <p:nvSpPr>
          <p:cNvPr id="26" name="5 Slayt Numarası Yer Tutucusu"/>
          <p:cNvSpPr>
            <a:spLocks noGrp="1"/>
          </p:cNvSpPr>
          <p:nvPr>
            <p:ph type="sldNum" sz="quarter" idx="12"/>
          </p:nvPr>
        </p:nvSpPr>
        <p:spPr/>
        <p:txBody>
          <a:bodyPr/>
          <a:lstStyle/>
          <a:p>
            <a:fld id="{591B0064-7CEC-4F93-A711-A7A3ACDC8B2E}" type="slidenum">
              <a:rPr lang="en-US"/>
              <a:pPr/>
              <a:t>19</a:t>
            </a:fld>
            <a:endParaRPr lang="en-US"/>
          </a:p>
        </p:txBody>
      </p:sp>
      <p:grpSp>
        <p:nvGrpSpPr>
          <p:cNvPr id="2" name="Group 30"/>
          <p:cNvGrpSpPr>
            <a:grpSpLocks/>
          </p:cNvGrpSpPr>
          <p:nvPr/>
        </p:nvGrpSpPr>
        <p:grpSpPr bwMode="auto">
          <a:xfrm>
            <a:off x="3505200" y="762000"/>
            <a:ext cx="3962400" cy="2743200"/>
            <a:chOff x="2256" y="192"/>
            <a:chExt cx="2496" cy="1728"/>
          </a:xfrm>
        </p:grpSpPr>
        <p:sp>
          <p:nvSpPr>
            <p:cNvPr id="10267" name="Rectangle 27"/>
            <p:cNvSpPr>
              <a:spLocks noChangeArrowheads="1"/>
            </p:cNvSpPr>
            <p:nvPr/>
          </p:nvSpPr>
          <p:spPr bwMode="auto">
            <a:xfrm>
              <a:off x="2256" y="192"/>
              <a:ext cx="2496" cy="1728"/>
            </a:xfrm>
            <a:prstGeom prst="rect">
              <a:avLst/>
            </a:prstGeom>
            <a:solidFill>
              <a:srgbClr val="FFFFCC"/>
            </a:solidFill>
            <a:ln w="9525">
              <a:noFill/>
              <a:miter lim="800000"/>
              <a:headEnd/>
              <a:tailEnd/>
            </a:ln>
            <a:effectLst/>
          </p:spPr>
          <p:txBody>
            <a:bodyPr wrap="none" anchor="ctr"/>
            <a:lstStyle/>
            <a:p>
              <a:endParaRPr lang="en-US"/>
            </a:p>
          </p:txBody>
        </p:sp>
        <p:grpSp>
          <p:nvGrpSpPr>
            <p:cNvPr id="3" name="Group 8"/>
            <p:cNvGrpSpPr>
              <a:grpSpLocks/>
            </p:cNvGrpSpPr>
            <p:nvPr/>
          </p:nvGrpSpPr>
          <p:grpSpPr bwMode="auto">
            <a:xfrm>
              <a:off x="2256" y="192"/>
              <a:ext cx="2477" cy="1668"/>
              <a:chOff x="2601" y="1264"/>
              <a:chExt cx="6192" cy="4170"/>
            </a:xfrm>
          </p:grpSpPr>
          <p:sp>
            <p:nvSpPr>
              <p:cNvPr id="10249" name="Text Box 9"/>
              <p:cNvSpPr txBox="1">
                <a:spLocks noChangeArrowheads="1"/>
              </p:cNvSpPr>
              <p:nvPr/>
            </p:nvSpPr>
            <p:spPr bwMode="auto">
              <a:xfrm>
                <a:off x="2970" y="1264"/>
                <a:ext cx="1080" cy="432"/>
              </a:xfrm>
              <a:prstGeom prst="rect">
                <a:avLst/>
              </a:prstGeom>
              <a:noFill/>
              <a:ln w="9525">
                <a:noFill/>
                <a:miter lim="800000"/>
                <a:headEnd/>
                <a:tailEnd/>
              </a:ln>
            </p:spPr>
            <p:txBody>
              <a:bodyPr/>
              <a:lstStyle/>
              <a:p>
                <a:pPr eaLnBrk="0" hangingPunct="0"/>
                <a:r>
                  <a:rPr lang="en-US" sz="1200" b="1">
                    <a:solidFill>
                      <a:srgbClr val="003399"/>
                    </a:solidFill>
                    <a:latin typeface="Helvetica" charset="0"/>
                  </a:rPr>
                  <a:t>Force</a:t>
                </a:r>
              </a:p>
            </p:txBody>
          </p:sp>
          <p:sp>
            <p:nvSpPr>
              <p:cNvPr id="10250" name="Line 10"/>
              <p:cNvSpPr>
                <a:spLocks noChangeShapeType="1"/>
              </p:cNvSpPr>
              <p:nvPr/>
            </p:nvSpPr>
            <p:spPr bwMode="auto">
              <a:xfrm>
                <a:off x="3292" y="2112"/>
                <a:ext cx="4608" cy="2880"/>
              </a:xfrm>
              <a:prstGeom prst="line">
                <a:avLst/>
              </a:prstGeom>
              <a:noFill/>
              <a:ln w="19050">
                <a:solidFill>
                  <a:srgbClr val="000000"/>
                </a:solidFill>
                <a:round/>
                <a:headEnd/>
                <a:tailEnd/>
              </a:ln>
            </p:spPr>
            <p:txBody>
              <a:bodyPr/>
              <a:lstStyle/>
              <a:p>
                <a:endParaRPr lang="en-US"/>
              </a:p>
            </p:txBody>
          </p:sp>
          <p:sp>
            <p:nvSpPr>
              <p:cNvPr id="10251" name="Text Box 11"/>
              <p:cNvSpPr txBox="1">
                <a:spLocks noChangeArrowheads="1"/>
              </p:cNvSpPr>
              <p:nvPr/>
            </p:nvSpPr>
            <p:spPr bwMode="auto">
              <a:xfrm>
                <a:off x="7785" y="3408"/>
                <a:ext cx="547" cy="432"/>
              </a:xfrm>
              <a:prstGeom prst="rect">
                <a:avLst/>
              </a:prstGeom>
              <a:noFill/>
              <a:ln w="9525">
                <a:noFill/>
                <a:miter lim="800000"/>
                <a:headEnd/>
                <a:tailEnd/>
              </a:ln>
            </p:spPr>
            <p:txBody>
              <a:bodyPr/>
              <a:lstStyle/>
              <a:p>
                <a:pPr eaLnBrk="0" hangingPunct="0"/>
                <a:r>
                  <a:rPr lang="en-US" sz="1200" b="1">
                    <a:solidFill>
                      <a:srgbClr val="003399"/>
                    </a:solidFill>
                    <a:latin typeface="Times New Roman" pitchFamily="18" charset="0"/>
                  </a:rPr>
                  <a:t>t</a:t>
                </a:r>
                <a:r>
                  <a:rPr lang="en-US" sz="1200" b="1" baseline="-25000">
                    <a:solidFill>
                      <a:srgbClr val="003399"/>
                    </a:solidFill>
                    <a:latin typeface="Times New Roman" pitchFamily="18" charset="0"/>
                  </a:rPr>
                  <a:t>4</a:t>
                </a:r>
                <a:endParaRPr lang="en-US" sz="1200" b="1">
                  <a:solidFill>
                    <a:srgbClr val="003399"/>
                  </a:solidFill>
                  <a:latin typeface="Times New Roman" pitchFamily="18" charset="0"/>
                </a:endParaRPr>
              </a:p>
            </p:txBody>
          </p:sp>
          <p:sp>
            <p:nvSpPr>
              <p:cNvPr id="10252" name="Text Box 12"/>
              <p:cNvSpPr txBox="1">
                <a:spLocks noChangeArrowheads="1"/>
              </p:cNvSpPr>
              <p:nvPr/>
            </p:nvSpPr>
            <p:spPr bwMode="auto">
              <a:xfrm>
                <a:off x="3177" y="3408"/>
                <a:ext cx="547" cy="432"/>
              </a:xfrm>
              <a:prstGeom prst="rect">
                <a:avLst/>
              </a:prstGeom>
              <a:noFill/>
              <a:ln w="9525">
                <a:noFill/>
                <a:miter lim="800000"/>
                <a:headEnd/>
                <a:tailEnd/>
              </a:ln>
            </p:spPr>
            <p:txBody>
              <a:bodyPr/>
              <a:lstStyle/>
              <a:p>
                <a:pPr eaLnBrk="0" hangingPunct="0"/>
                <a:r>
                  <a:rPr lang="en-US" sz="1200" b="1">
                    <a:solidFill>
                      <a:srgbClr val="003399"/>
                    </a:solidFill>
                    <a:latin typeface="Times New Roman" pitchFamily="18" charset="0"/>
                  </a:rPr>
                  <a:t>t</a:t>
                </a:r>
                <a:r>
                  <a:rPr lang="en-US" sz="1200" b="1" baseline="-25000">
                    <a:solidFill>
                      <a:srgbClr val="003399"/>
                    </a:solidFill>
                    <a:latin typeface="Times New Roman" pitchFamily="18" charset="0"/>
                  </a:rPr>
                  <a:t>0</a:t>
                </a:r>
                <a:endParaRPr lang="en-US" sz="1200" b="1">
                  <a:solidFill>
                    <a:srgbClr val="003399"/>
                  </a:solidFill>
                  <a:latin typeface="Times New Roman" pitchFamily="18" charset="0"/>
                </a:endParaRPr>
              </a:p>
            </p:txBody>
          </p:sp>
          <p:sp>
            <p:nvSpPr>
              <p:cNvPr id="10253" name="Text Box 13"/>
              <p:cNvSpPr txBox="1">
                <a:spLocks noChangeArrowheads="1"/>
              </p:cNvSpPr>
              <p:nvPr/>
            </p:nvSpPr>
            <p:spPr bwMode="auto">
              <a:xfrm>
                <a:off x="5308" y="3408"/>
                <a:ext cx="576" cy="432"/>
              </a:xfrm>
              <a:prstGeom prst="rect">
                <a:avLst/>
              </a:prstGeom>
              <a:noFill/>
              <a:ln w="9525">
                <a:noFill/>
                <a:miter lim="800000"/>
                <a:headEnd/>
                <a:tailEnd/>
              </a:ln>
            </p:spPr>
            <p:txBody>
              <a:bodyPr/>
              <a:lstStyle/>
              <a:p>
                <a:pPr eaLnBrk="0" hangingPunct="0"/>
                <a:r>
                  <a:rPr lang="en-US" sz="1200" b="1">
                    <a:solidFill>
                      <a:srgbClr val="003399"/>
                    </a:solidFill>
                    <a:latin typeface="Times New Roman" pitchFamily="18" charset="0"/>
                  </a:rPr>
                  <a:t>t</a:t>
                </a:r>
                <a:r>
                  <a:rPr lang="en-US" sz="1200" b="1" baseline="-25000">
                    <a:solidFill>
                      <a:srgbClr val="003399"/>
                    </a:solidFill>
                    <a:latin typeface="Times New Roman" pitchFamily="18" charset="0"/>
                  </a:rPr>
                  <a:t>2</a:t>
                </a:r>
                <a:endParaRPr lang="en-US" sz="1200" b="1">
                  <a:solidFill>
                    <a:srgbClr val="003399"/>
                  </a:solidFill>
                  <a:latin typeface="Times New Roman" pitchFamily="18" charset="0"/>
                </a:endParaRPr>
              </a:p>
            </p:txBody>
          </p:sp>
          <p:sp>
            <p:nvSpPr>
              <p:cNvPr id="10254" name="Text Box 14"/>
              <p:cNvSpPr txBox="1">
                <a:spLocks noChangeArrowheads="1"/>
              </p:cNvSpPr>
              <p:nvPr/>
            </p:nvSpPr>
            <p:spPr bwMode="auto">
              <a:xfrm>
                <a:off x="4156" y="3408"/>
                <a:ext cx="576" cy="432"/>
              </a:xfrm>
              <a:prstGeom prst="rect">
                <a:avLst/>
              </a:prstGeom>
              <a:noFill/>
              <a:ln w="9525">
                <a:noFill/>
                <a:miter lim="800000"/>
                <a:headEnd/>
                <a:tailEnd/>
              </a:ln>
            </p:spPr>
            <p:txBody>
              <a:bodyPr/>
              <a:lstStyle/>
              <a:p>
                <a:pPr eaLnBrk="0" hangingPunct="0"/>
                <a:r>
                  <a:rPr lang="en-US" sz="1200" b="1">
                    <a:solidFill>
                      <a:srgbClr val="003399"/>
                    </a:solidFill>
                    <a:latin typeface="Times New Roman" pitchFamily="18" charset="0"/>
                  </a:rPr>
                  <a:t>t</a:t>
                </a:r>
                <a:r>
                  <a:rPr lang="en-US" sz="1200" b="1" baseline="-25000">
                    <a:solidFill>
                      <a:srgbClr val="003399"/>
                    </a:solidFill>
                    <a:latin typeface="Times New Roman" pitchFamily="18" charset="0"/>
                  </a:rPr>
                  <a:t>1</a:t>
                </a:r>
                <a:endParaRPr lang="en-US" sz="1200" b="1">
                  <a:solidFill>
                    <a:srgbClr val="003399"/>
                  </a:solidFill>
                  <a:latin typeface="Times New Roman" pitchFamily="18" charset="0"/>
                </a:endParaRPr>
              </a:p>
            </p:txBody>
          </p:sp>
          <p:sp>
            <p:nvSpPr>
              <p:cNvPr id="10255" name="Text Box 15"/>
              <p:cNvSpPr txBox="1">
                <a:spLocks noChangeArrowheads="1"/>
              </p:cNvSpPr>
              <p:nvPr/>
            </p:nvSpPr>
            <p:spPr bwMode="auto">
              <a:xfrm>
                <a:off x="6604" y="3408"/>
                <a:ext cx="576" cy="432"/>
              </a:xfrm>
              <a:prstGeom prst="rect">
                <a:avLst/>
              </a:prstGeom>
              <a:noFill/>
              <a:ln w="9525">
                <a:noFill/>
                <a:miter lim="800000"/>
                <a:headEnd/>
                <a:tailEnd/>
              </a:ln>
            </p:spPr>
            <p:txBody>
              <a:bodyPr/>
              <a:lstStyle/>
              <a:p>
                <a:pPr eaLnBrk="0" hangingPunct="0"/>
                <a:r>
                  <a:rPr lang="en-US" sz="1200" b="1">
                    <a:solidFill>
                      <a:srgbClr val="003399"/>
                    </a:solidFill>
                    <a:latin typeface="Times New Roman" pitchFamily="18" charset="0"/>
                  </a:rPr>
                  <a:t>t</a:t>
                </a:r>
                <a:r>
                  <a:rPr lang="en-US" sz="1200" b="1" baseline="-25000">
                    <a:solidFill>
                      <a:srgbClr val="003399"/>
                    </a:solidFill>
                    <a:latin typeface="Times New Roman" pitchFamily="18" charset="0"/>
                  </a:rPr>
                  <a:t>3</a:t>
                </a:r>
                <a:endParaRPr lang="en-US" sz="1200" b="1">
                  <a:solidFill>
                    <a:srgbClr val="003399"/>
                  </a:solidFill>
                  <a:latin typeface="Times New Roman" pitchFamily="18" charset="0"/>
                </a:endParaRPr>
              </a:p>
            </p:txBody>
          </p:sp>
          <p:sp>
            <p:nvSpPr>
              <p:cNvPr id="10256" name="Text Box 16"/>
              <p:cNvSpPr txBox="1">
                <a:spLocks noChangeArrowheads="1"/>
              </p:cNvSpPr>
              <p:nvPr/>
            </p:nvSpPr>
            <p:spPr bwMode="auto">
              <a:xfrm>
                <a:off x="7929" y="3120"/>
                <a:ext cx="864" cy="432"/>
              </a:xfrm>
              <a:prstGeom prst="rect">
                <a:avLst/>
              </a:prstGeom>
              <a:noFill/>
              <a:ln w="9525">
                <a:noFill/>
                <a:miter lim="800000"/>
                <a:headEnd/>
                <a:tailEnd/>
              </a:ln>
            </p:spPr>
            <p:txBody>
              <a:bodyPr/>
              <a:lstStyle/>
              <a:p>
                <a:pPr eaLnBrk="0" hangingPunct="0"/>
                <a:r>
                  <a:rPr lang="en-US" sz="1200" b="1">
                    <a:solidFill>
                      <a:srgbClr val="003399"/>
                    </a:solidFill>
                    <a:latin typeface="Helvetica" charset="0"/>
                  </a:rPr>
                  <a:t>Time</a:t>
                </a:r>
              </a:p>
            </p:txBody>
          </p:sp>
          <p:sp>
            <p:nvSpPr>
              <p:cNvPr id="10257" name="Line 17"/>
              <p:cNvSpPr>
                <a:spLocks noChangeShapeType="1"/>
              </p:cNvSpPr>
              <p:nvPr/>
            </p:nvSpPr>
            <p:spPr bwMode="auto">
              <a:xfrm>
                <a:off x="3292" y="3552"/>
                <a:ext cx="5184" cy="0"/>
              </a:xfrm>
              <a:prstGeom prst="line">
                <a:avLst/>
              </a:prstGeom>
              <a:noFill/>
              <a:ln w="9525">
                <a:solidFill>
                  <a:srgbClr val="000000"/>
                </a:solidFill>
                <a:round/>
                <a:headEnd/>
                <a:tailEnd type="triangle" w="med" len="med"/>
              </a:ln>
            </p:spPr>
            <p:txBody>
              <a:bodyPr/>
              <a:lstStyle/>
              <a:p>
                <a:endParaRPr lang="en-US"/>
              </a:p>
            </p:txBody>
          </p:sp>
          <p:sp>
            <p:nvSpPr>
              <p:cNvPr id="10258" name="Text Box 18"/>
              <p:cNvSpPr txBox="1">
                <a:spLocks noChangeArrowheads="1"/>
              </p:cNvSpPr>
              <p:nvPr/>
            </p:nvSpPr>
            <p:spPr bwMode="auto">
              <a:xfrm>
                <a:off x="2745" y="1968"/>
                <a:ext cx="576" cy="432"/>
              </a:xfrm>
              <a:prstGeom prst="rect">
                <a:avLst/>
              </a:prstGeom>
              <a:noFill/>
              <a:ln w="9525">
                <a:noFill/>
                <a:miter lim="800000"/>
                <a:headEnd/>
                <a:tailEnd/>
              </a:ln>
            </p:spPr>
            <p:txBody>
              <a:bodyPr/>
              <a:lstStyle/>
              <a:p>
                <a:pPr eaLnBrk="0" hangingPunct="0"/>
                <a:r>
                  <a:rPr lang="en-US" sz="1200" b="1">
                    <a:solidFill>
                      <a:srgbClr val="003399"/>
                    </a:solidFill>
                    <a:latin typeface="Helvetica" charset="0"/>
                  </a:rPr>
                  <a:t>F</a:t>
                </a:r>
                <a:r>
                  <a:rPr lang="en-US" sz="1200" b="1" baseline="-25000">
                    <a:solidFill>
                      <a:srgbClr val="003399"/>
                    </a:solidFill>
                    <a:latin typeface="Helvetica" charset="0"/>
                  </a:rPr>
                  <a:t>1</a:t>
                </a:r>
                <a:endParaRPr lang="en-US" sz="1200" b="1">
                  <a:solidFill>
                    <a:srgbClr val="003399"/>
                  </a:solidFill>
                  <a:latin typeface="Helvetica" charset="0"/>
                </a:endParaRPr>
              </a:p>
            </p:txBody>
          </p:sp>
          <p:sp>
            <p:nvSpPr>
              <p:cNvPr id="10259" name="Text Box 19"/>
              <p:cNvSpPr txBox="1">
                <a:spLocks noChangeArrowheads="1"/>
              </p:cNvSpPr>
              <p:nvPr/>
            </p:nvSpPr>
            <p:spPr bwMode="auto">
              <a:xfrm>
                <a:off x="2601" y="4704"/>
                <a:ext cx="720" cy="432"/>
              </a:xfrm>
              <a:prstGeom prst="rect">
                <a:avLst/>
              </a:prstGeom>
              <a:noFill/>
              <a:ln w="9525">
                <a:noFill/>
                <a:miter lim="800000"/>
                <a:headEnd/>
                <a:tailEnd/>
              </a:ln>
            </p:spPr>
            <p:txBody>
              <a:bodyPr/>
              <a:lstStyle/>
              <a:p>
                <a:pPr eaLnBrk="0" hangingPunct="0"/>
                <a:r>
                  <a:rPr lang="en-US" sz="1200" b="1">
                    <a:solidFill>
                      <a:srgbClr val="003399"/>
                    </a:solidFill>
                    <a:latin typeface="Helvetica" charset="0"/>
                  </a:rPr>
                  <a:t>-F</a:t>
                </a:r>
                <a:r>
                  <a:rPr lang="en-US" sz="1200" b="1" baseline="-25000">
                    <a:solidFill>
                      <a:srgbClr val="003399"/>
                    </a:solidFill>
                    <a:latin typeface="Helvetica" charset="0"/>
                  </a:rPr>
                  <a:t>1</a:t>
                </a:r>
                <a:endParaRPr lang="en-US" sz="1200" b="1">
                  <a:solidFill>
                    <a:srgbClr val="003399"/>
                  </a:solidFill>
                  <a:latin typeface="Helvetica" charset="0"/>
                </a:endParaRPr>
              </a:p>
            </p:txBody>
          </p:sp>
          <p:sp>
            <p:nvSpPr>
              <p:cNvPr id="10260" name="Line 20"/>
              <p:cNvSpPr>
                <a:spLocks noChangeShapeType="1"/>
              </p:cNvSpPr>
              <p:nvPr/>
            </p:nvSpPr>
            <p:spPr bwMode="auto">
              <a:xfrm flipV="1">
                <a:off x="3292" y="1690"/>
                <a:ext cx="0" cy="3744"/>
              </a:xfrm>
              <a:prstGeom prst="line">
                <a:avLst/>
              </a:prstGeom>
              <a:noFill/>
              <a:ln w="9525">
                <a:solidFill>
                  <a:srgbClr val="000000"/>
                </a:solidFill>
                <a:round/>
                <a:headEnd type="triangle" w="med" len="med"/>
                <a:tailEnd type="triangle" w="med" len="med"/>
              </a:ln>
            </p:spPr>
            <p:txBody>
              <a:bodyPr/>
              <a:lstStyle/>
              <a:p>
                <a:endParaRPr lang="en-US"/>
              </a:p>
            </p:txBody>
          </p:sp>
          <p:sp>
            <p:nvSpPr>
              <p:cNvPr id="10261" name="Line 21"/>
              <p:cNvSpPr>
                <a:spLocks noChangeShapeType="1"/>
              </p:cNvSpPr>
              <p:nvPr/>
            </p:nvSpPr>
            <p:spPr bwMode="auto">
              <a:xfrm flipH="1">
                <a:off x="3330" y="5014"/>
                <a:ext cx="4500" cy="0"/>
              </a:xfrm>
              <a:prstGeom prst="line">
                <a:avLst/>
              </a:prstGeom>
              <a:noFill/>
              <a:ln w="19050">
                <a:solidFill>
                  <a:srgbClr val="000000"/>
                </a:solidFill>
                <a:prstDash val="sysDot"/>
                <a:round/>
                <a:headEnd/>
                <a:tailEnd/>
              </a:ln>
            </p:spPr>
            <p:txBody>
              <a:bodyPr/>
              <a:lstStyle/>
              <a:p>
                <a:endParaRPr lang="en-US"/>
              </a:p>
            </p:txBody>
          </p:sp>
          <p:sp>
            <p:nvSpPr>
              <p:cNvPr id="10262" name="Line 22"/>
              <p:cNvSpPr>
                <a:spLocks noChangeShapeType="1"/>
              </p:cNvSpPr>
              <p:nvPr/>
            </p:nvSpPr>
            <p:spPr bwMode="auto">
              <a:xfrm>
                <a:off x="3330" y="2122"/>
                <a:ext cx="4536" cy="0"/>
              </a:xfrm>
              <a:prstGeom prst="line">
                <a:avLst/>
              </a:prstGeom>
              <a:noFill/>
              <a:ln w="19050">
                <a:solidFill>
                  <a:srgbClr val="000000"/>
                </a:solidFill>
                <a:prstDash val="sysDot"/>
                <a:round/>
                <a:headEnd/>
                <a:tailEnd/>
              </a:ln>
            </p:spPr>
            <p:txBody>
              <a:bodyPr/>
              <a:lstStyle/>
              <a:p>
                <a:endParaRPr lang="en-US"/>
              </a:p>
            </p:txBody>
          </p:sp>
          <p:sp>
            <p:nvSpPr>
              <p:cNvPr id="10263" name="Line 23"/>
              <p:cNvSpPr>
                <a:spLocks noChangeShapeType="1"/>
              </p:cNvSpPr>
              <p:nvPr/>
            </p:nvSpPr>
            <p:spPr bwMode="auto">
              <a:xfrm flipV="1">
                <a:off x="7906" y="2064"/>
                <a:ext cx="0" cy="2880"/>
              </a:xfrm>
              <a:prstGeom prst="line">
                <a:avLst/>
              </a:prstGeom>
              <a:noFill/>
              <a:ln w="19050">
                <a:solidFill>
                  <a:srgbClr val="000000"/>
                </a:solidFill>
                <a:prstDash val="sysDot"/>
                <a:round/>
                <a:headEnd/>
                <a:tailEnd/>
              </a:ln>
            </p:spPr>
            <p:txBody>
              <a:bodyPr/>
              <a:lstStyle/>
              <a:p>
                <a:endParaRPr lang="en-US"/>
              </a:p>
            </p:txBody>
          </p:sp>
          <p:sp>
            <p:nvSpPr>
              <p:cNvPr id="10264" name="Text Box 24"/>
              <p:cNvSpPr txBox="1">
                <a:spLocks noChangeArrowheads="1"/>
              </p:cNvSpPr>
              <p:nvPr/>
            </p:nvSpPr>
            <p:spPr bwMode="auto">
              <a:xfrm>
                <a:off x="2947" y="3372"/>
                <a:ext cx="540" cy="360"/>
              </a:xfrm>
              <a:prstGeom prst="rect">
                <a:avLst/>
              </a:prstGeom>
              <a:noFill/>
              <a:ln w="9525">
                <a:noFill/>
                <a:miter lim="800000"/>
                <a:headEnd/>
                <a:tailEnd/>
              </a:ln>
            </p:spPr>
            <p:txBody>
              <a:bodyPr/>
              <a:lstStyle/>
              <a:p>
                <a:pPr eaLnBrk="0" hangingPunct="0"/>
                <a:r>
                  <a:rPr lang="en-US" sz="1200" b="1">
                    <a:solidFill>
                      <a:srgbClr val="003399"/>
                    </a:solidFill>
                    <a:latin typeface="Helvetica" charset="0"/>
                  </a:rPr>
                  <a:t>0</a:t>
                </a:r>
              </a:p>
            </p:txBody>
          </p:sp>
        </p:grpSp>
      </p:grpSp>
      <p:sp>
        <p:nvSpPr>
          <p:cNvPr id="10246" name="Rectangle 6"/>
          <p:cNvSpPr>
            <a:spLocks noGrp="1" noChangeArrowheads="1"/>
          </p:cNvSpPr>
          <p:nvPr>
            <p:ph type="title"/>
          </p:nvPr>
        </p:nvSpPr>
        <p:spPr>
          <a:xfrm rot="20086674">
            <a:off x="609600" y="228600"/>
            <a:ext cx="2667000" cy="2057400"/>
          </a:xfrm>
        </p:spPr>
        <p:txBody>
          <a:bodyPr/>
          <a:lstStyle/>
          <a:p>
            <a:r>
              <a:rPr lang="en-US" dirty="0">
                <a:solidFill>
                  <a:srgbClr val="FF3300"/>
                </a:solidFill>
              </a:rPr>
              <a:t>Data:</a:t>
            </a:r>
            <a:br>
              <a:rPr lang="en-US" dirty="0">
                <a:solidFill>
                  <a:srgbClr val="FF3300"/>
                </a:solidFill>
              </a:rPr>
            </a:br>
            <a:r>
              <a:rPr lang="en-US" sz="2000" b="1" dirty="0">
                <a:solidFill>
                  <a:srgbClr val="FF3399"/>
                </a:solidFill>
              </a:rPr>
              <a:t>Tutoring Interview</a:t>
            </a:r>
            <a:br>
              <a:rPr lang="en-US" sz="2000" b="1" dirty="0">
                <a:solidFill>
                  <a:srgbClr val="FF3399"/>
                </a:solidFill>
              </a:rPr>
            </a:br>
            <a:r>
              <a:rPr lang="en-US" sz="2000" b="1" dirty="0">
                <a:solidFill>
                  <a:srgbClr val="FF3399"/>
                </a:solidFill>
              </a:rPr>
              <a:t>(</a:t>
            </a:r>
            <a:r>
              <a:rPr lang="en-US" sz="1600" b="1" dirty="0">
                <a:solidFill>
                  <a:srgbClr val="FF3399"/>
                </a:solidFill>
              </a:rPr>
              <a:t>Exactly 1 year after the first tutoring interview)</a:t>
            </a:r>
          </a:p>
        </p:txBody>
      </p:sp>
      <p:sp>
        <p:nvSpPr>
          <p:cNvPr id="10247" name="Rectangle 7"/>
          <p:cNvSpPr>
            <a:spLocks noGrp="1" noChangeArrowheads="1"/>
          </p:cNvSpPr>
          <p:nvPr>
            <p:ph type="body" idx="1"/>
          </p:nvPr>
        </p:nvSpPr>
        <p:spPr>
          <a:xfrm>
            <a:off x="1524000" y="3505200"/>
            <a:ext cx="7391400" cy="2743200"/>
          </a:xfrm>
        </p:spPr>
        <p:txBody>
          <a:bodyPr/>
          <a:lstStyle/>
          <a:p>
            <a:pPr algn="just">
              <a:lnSpc>
                <a:spcPct val="90000"/>
              </a:lnSpc>
              <a:spcBef>
                <a:spcPct val="15000"/>
              </a:spcBef>
              <a:spcAft>
                <a:spcPct val="15000"/>
              </a:spcAft>
              <a:buFont typeface="Wingdings" pitchFamily="2" charset="2"/>
              <a:buNone/>
            </a:pPr>
            <a:r>
              <a:rPr lang="en-US" sz="2000" b="1">
                <a:solidFill>
                  <a:schemeClr val="tx2"/>
                </a:solidFill>
                <a:latin typeface="Arial" pitchFamily="34" charset="0"/>
                <a:cs typeface="Times New Roman" pitchFamily="18" charset="0"/>
              </a:rPr>
              <a:t>Right at t</a:t>
            </a:r>
            <a:r>
              <a:rPr lang="en-US" sz="2000" b="1" baseline="-30000">
                <a:solidFill>
                  <a:schemeClr val="tx2"/>
                </a:solidFill>
                <a:latin typeface="Arial" pitchFamily="34" charset="0"/>
                <a:cs typeface="Times New Roman" pitchFamily="18" charset="0"/>
              </a:rPr>
              <a:t>0</a:t>
            </a:r>
            <a:r>
              <a:rPr lang="en-US" sz="2000" b="1">
                <a:solidFill>
                  <a:schemeClr val="tx2"/>
                </a:solidFill>
                <a:latin typeface="Arial" pitchFamily="34" charset="0"/>
                <a:cs typeface="Times New Roman" pitchFamily="18" charset="0"/>
              </a:rPr>
              <a:t> the velocity will reach its maximum, and then on will gradually decrease.</a:t>
            </a:r>
            <a:r>
              <a:rPr lang="en-US" sz="2000" b="1">
                <a:solidFill>
                  <a:schemeClr val="tx2"/>
                </a:solidFill>
                <a:latin typeface="Arial" pitchFamily="34" charset="0"/>
                <a:cs typeface="Arial" pitchFamily="34" charset="0"/>
              </a:rPr>
              <a:t> </a:t>
            </a:r>
          </a:p>
          <a:p>
            <a:pPr algn="just">
              <a:lnSpc>
                <a:spcPct val="90000"/>
              </a:lnSpc>
              <a:spcBef>
                <a:spcPct val="15000"/>
              </a:spcBef>
              <a:spcAft>
                <a:spcPct val="15000"/>
              </a:spcAft>
              <a:buFont typeface="Wingdings" pitchFamily="2" charset="2"/>
              <a:buNone/>
            </a:pPr>
            <a:r>
              <a:rPr lang="en-US" sz="2000" b="1">
                <a:solidFill>
                  <a:schemeClr val="tx2"/>
                </a:solidFill>
                <a:latin typeface="Arial" pitchFamily="34" charset="0"/>
                <a:cs typeface="Arial" pitchFamily="34" charset="0"/>
              </a:rPr>
              <a:t>At t</a:t>
            </a:r>
            <a:r>
              <a:rPr lang="en-US" sz="2000" b="1" baseline="-30000">
                <a:solidFill>
                  <a:schemeClr val="tx2"/>
                </a:solidFill>
                <a:latin typeface="Arial" pitchFamily="34" charset="0"/>
                <a:cs typeface="Arial" pitchFamily="34" charset="0"/>
              </a:rPr>
              <a:t>0</a:t>
            </a:r>
            <a:r>
              <a:rPr lang="en-US" sz="2000" b="1">
                <a:solidFill>
                  <a:schemeClr val="tx2"/>
                </a:solidFill>
                <a:latin typeface="Arial" pitchFamily="34" charset="0"/>
                <a:cs typeface="Arial" pitchFamily="34" charset="0"/>
              </a:rPr>
              <a:t> and t</a:t>
            </a:r>
            <a:r>
              <a:rPr lang="en-US" sz="2000" b="1" baseline="-30000">
                <a:solidFill>
                  <a:schemeClr val="tx2"/>
                </a:solidFill>
                <a:latin typeface="Arial" pitchFamily="34" charset="0"/>
                <a:cs typeface="Arial" pitchFamily="34" charset="0"/>
              </a:rPr>
              <a:t>4</a:t>
            </a:r>
            <a:r>
              <a:rPr lang="en-US" sz="2000" b="1">
                <a:solidFill>
                  <a:schemeClr val="tx2"/>
                </a:solidFill>
                <a:latin typeface="Arial" pitchFamily="34" charset="0"/>
                <a:cs typeface="Arial" pitchFamily="34" charset="0"/>
              </a:rPr>
              <a:t> velocity will have its maximum value.</a:t>
            </a:r>
            <a:r>
              <a:rPr lang="en-US" sz="2000" b="1">
                <a:solidFill>
                  <a:schemeClr val="tx2"/>
                </a:solidFill>
                <a:cs typeface="Times New Roman" pitchFamily="18" charset="0"/>
              </a:rPr>
              <a:t> </a:t>
            </a:r>
          </a:p>
          <a:p>
            <a:pPr algn="just">
              <a:lnSpc>
                <a:spcPct val="90000"/>
              </a:lnSpc>
              <a:spcBef>
                <a:spcPct val="15000"/>
              </a:spcBef>
              <a:spcAft>
                <a:spcPct val="15000"/>
              </a:spcAft>
              <a:buFont typeface="Wingdings" pitchFamily="2" charset="2"/>
              <a:buNone/>
            </a:pPr>
            <a:r>
              <a:rPr lang="en-US" sz="2000" b="1">
                <a:solidFill>
                  <a:schemeClr val="tx2"/>
                </a:solidFill>
                <a:latin typeface="Arial" pitchFamily="34" charset="0"/>
                <a:cs typeface="Arial" pitchFamily="34" charset="0"/>
              </a:rPr>
              <a:t>At t</a:t>
            </a:r>
            <a:r>
              <a:rPr lang="en-US" sz="2000" b="1" baseline="-30000">
                <a:solidFill>
                  <a:schemeClr val="tx2"/>
                </a:solidFill>
                <a:latin typeface="Arial" pitchFamily="34" charset="0"/>
                <a:cs typeface="Arial" pitchFamily="34" charset="0"/>
              </a:rPr>
              <a:t>2</a:t>
            </a:r>
            <a:r>
              <a:rPr lang="en-US" sz="2000" b="1">
                <a:solidFill>
                  <a:schemeClr val="tx2"/>
                </a:solidFill>
                <a:latin typeface="Arial" pitchFamily="34" charset="0"/>
                <a:cs typeface="Arial" pitchFamily="34" charset="0"/>
              </a:rPr>
              <a:t> where force becomes zero velocity will be zero, too.</a:t>
            </a:r>
            <a:r>
              <a:rPr lang="en-US" sz="2000" b="1">
                <a:solidFill>
                  <a:schemeClr val="tx2"/>
                </a:solidFill>
                <a:cs typeface="Times New Roman" pitchFamily="18" charset="0"/>
              </a:rPr>
              <a:t> </a:t>
            </a:r>
          </a:p>
          <a:p>
            <a:pPr algn="just">
              <a:lnSpc>
                <a:spcPct val="90000"/>
              </a:lnSpc>
              <a:spcBef>
                <a:spcPct val="15000"/>
              </a:spcBef>
              <a:spcAft>
                <a:spcPct val="15000"/>
              </a:spcAft>
              <a:buFont typeface="Wingdings" pitchFamily="2" charset="2"/>
              <a:buNone/>
            </a:pPr>
            <a:r>
              <a:rPr lang="en-US" sz="2000" b="1">
                <a:solidFill>
                  <a:schemeClr val="tx2"/>
                </a:solidFill>
                <a:latin typeface="Arial" pitchFamily="34" charset="0"/>
                <a:cs typeface="Arial" pitchFamily="34" charset="0"/>
              </a:rPr>
              <a:t>At t</a:t>
            </a:r>
            <a:r>
              <a:rPr lang="en-US" sz="2000" b="1" baseline="-30000">
                <a:solidFill>
                  <a:schemeClr val="tx2"/>
                </a:solidFill>
                <a:latin typeface="Arial" pitchFamily="34" charset="0"/>
                <a:cs typeface="Arial" pitchFamily="34" charset="0"/>
              </a:rPr>
              <a:t>2</a:t>
            </a:r>
            <a:r>
              <a:rPr lang="en-US" sz="2000" b="1">
                <a:solidFill>
                  <a:schemeClr val="tx2"/>
                </a:solidFill>
                <a:latin typeface="Arial" pitchFamily="34" charset="0"/>
                <a:cs typeface="Arial" pitchFamily="34" charset="0"/>
              </a:rPr>
              <a:t> the object will stop momentarily.</a:t>
            </a:r>
            <a:r>
              <a:rPr lang="en-US" sz="2000" b="1">
                <a:solidFill>
                  <a:schemeClr val="tx2"/>
                </a:solidFill>
                <a:cs typeface="Times New Roman" pitchFamily="18" charset="0"/>
              </a:rPr>
              <a:t> </a:t>
            </a:r>
          </a:p>
          <a:p>
            <a:pPr algn="just">
              <a:lnSpc>
                <a:spcPct val="90000"/>
              </a:lnSpc>
              <a:spcBef>
                <a:spcPct val="15000"/>
              </a:spcBef>
              <a:spcAft>
                <a:spcPct val="15000"/>
              </a:spcAft>
              <a:buFont typeface="Wingdings" pitchFamily="2" charset="2"/>
              <a:buNone/>
            </a:pPr>
            <a:r>
              <a:rPr lang="en-US" sz="2000" b="1">
                <a:solidFill>
                  <a:schemeClr val="tx2"/>
                </a:solidFill>
                <a:latin typeface="Arial" pitchFamily="34" charset="0"/>
                <a:cs typeface="Arial" pitchFamily="34" charset="0"/>
              </a:rPr>
              <a:t>At t</a:t>
            </a:r>
            <a:r>
              <a:rPr lang="en-US" sz="2000" b="1" baseline="-30000">
                <a:solidFill>
                  <a:schemeClr val="tx2"/>
                </a:solidFill>
                <a:latin typeface="Arial" pitchFamily="34" charset="0"/>
                <a:cs typeface="Arial" pitchFamily="34" charset="0"/>
              </a:rPr>
              <a:t>2</a:t>
            </a:r>
            <a:r>
              <a:rPr lang="en-US" sz="2000" b="1">
                <a:solidFill>
                  <a:schemeClr val="tx2"/>
                </a:solidFill>
                <a:latin typeface="Arial" pitchFamily="34" charset="0"/>
                <a:cs typeface="Arial" pitchFamily="34" charset="0"/>
              </a:rPr>
              <a:t> the object's direction of movement will be reversed.</a:t>
            </a:r>
            <a:endParaRPr lang="en-US" sz="2000" b="1">
              <a:solidFill>
                <a:schemeClr val="tx2"/>
              </a:solidFill>
              <a:cs typeface="Times New Roman" pitchFamily="18" charset="0"/>
            </a:endParaRPr>
          </a:p>
          <a:p>
            <a:pPr algn="just">
              <a:lnSpc>
                <a:spcPct val="90000"/>
              </a:lnSpc>
              <a:spcBef>
                <a:spcPct val="15000"/>
              </a:spcBef>
              <a:spcAft>
                <a:spcPct val="15000"/>
              </a:spcAft>
              <a:buFont typeface="Wingdings" pitchFamily="2" charset="2"/>
              <a:buNone/>
            </a:pPr>
            <a:r>
              <a:rPr lang="en-US" sz="2000" b="1">
                <a:solidFill>
                  <a:schemeClr val="tx2"/>
                </a:solidFill>
                <a:latin typeface="Arial" pitchFamily="34" charset="0"/>
                <a:cs typeface="Arial" pitchFamily="34" charset="0"/>
              </a:rPr>
              <a:t>At t</a:t>
            </a:r>
            <a:r>
              <a:rPr lang="en-US" sz="2000" b="1" baseline="-30000">
                <a:solidFill>
                  <a:schemeClr val="tx2"/>
                </a:solidFill>
                <a:latin typeface="Arial" pitchFamily="34" charset="0"/>
                <a:cs typeface="Arial" pitchFamily="34" charset="0"/>
              </a:rPr>
              <a:t>4</a:t>
            </a:r>
            <a:r>
              <a:rPr lang="en-US" sz="2000" b="1">
                <a:solidFill>
                  <a:schemeClr val="tx2"/>
                </a:solidFill>
                <a:latin typeface="Arial" pitchFamily="34" charset="0"/>
                <a:cs typeface="Arial" pitchFamily="34" charset="0"/>
              </a:rPr>
              <a:t> the object will be at the point where it started its motion.</a:t>
            </a:r>
            <a:r>
              <a:rPr lang="en-US" sz="2000" b="1">
                <a:solidFill>
                  <a:schemeClr val="tx2"/>
                </a:solidFill>
                <a:cs typeface="Times New Roman" pitchFamily="18" charset="0"/>
              </a:rPr>
              <a:t> </a:t>
            </a:r>
          </a:p>
        </p:txBody>
      </p:sp>
      <p:sp>
        <p:nvSpPr>
          <p:cNvPr id="10269" name="Text Box 29"/>
          <p:cNvSpPr txBox="1">
            <a:spLocks noChangeArrowheads="1"/>
          </p:cNvSpPr>
          <p:nvPr/>
        </p:nvSpPr>
        <p:spPr bwMode="auto">
          <a:xfrm>
            <a:off x="3429000" y="228600"/>
            <a:ext cx="4038600" cy="579438"/>
          </a:xfrm>
          <a:prstGeom prst="rect">
            <a:avLst/>
          </a:prstGeom>
          <a:noFill/>
          <a:ln w="9525">
            <a:noFill/>
            <a:miter lim="800000"/>
            <a:headEnd/>
            <a:tailEnd/>
          </a:ln>
          <a:effectLst/>
        </p:spPr>
        <p:txBody>
          <a:bodyPr>
            <a:spAutoFit/>
          </a:bodyPr>
          <a:lstStyle/>
          <a:p>
            <a:pPr>
              <a:spcBef>
                <a:spcPct val="50000"/>
              </a:spcBef>
            </a:pPr>
            <a:r>
              <a:rPr lang="en-US" sz="3200" b="1" i="1"/>
              <a:t>F</a:t>
            </a:r>
            <a:r>
              <a:rPr lang="en-US" sz="3200" b="1"/>
              <a:t> ~ </a:t>
            </a:r>
            <a:r>
              <a:rPr lang="en-US" sz="3200" b="1" i="1"/>
              <a:t>a   </a:t>
            </a:r>
            <a:r>
              <a:rPr lang="en-US" sz="3200" b="1"/>
              <a:t>OR   </a:t>
            </a:r>
            <a:r>
              <a:rPr lang="en-US" sz="3200" b="1" i="1"/>
              <a:t>F</a:t>
            </a:r>
            <a:r>
              <a:rPr lang="en-US" sz="3200" b="1"/>
              <a:t> ~ </a:t>
            </a:r>
            <a:r>
              <a:rPr lang="en-US" sz="3200" b="1" i="1"/>
              <a:t>v ?</a:t>
            </a:r>
          </a:p>
        </p:txBody>
      </p:sp>
      <p:pic>
        <p:nvPicPr>
          <p:cNvPr id="27"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b="1" dirty="0">
                <a:solidFill>
                  <a:srgbClr val="FFC000"/>
                </a:solidFill>
              </a:rPr>
              <a:t>Introduction</a:t>
            </a:r>
            <a:r>
              <a:rPr lang="tr-TR" b="1" dirty="0">
                <a:solidFill>
                  <a:srgbClr val="FFC000"/>
                </a:solidFill>
              </a:rPr>
              <a:t> - </a:t>
            </a:r>
            <a:r>
              <a:rPr lang="tr-TR" b="1" dirty="0" err="1">
                <a:solidFill>
                  <a:srgbClr val="FFC000"/>
                </a:solidFill>
              </a:rPr>
              <a:t>PCK</a:t>
            </a:r>
            <a:endParaRPr lang="en-US" dirty="0">
              <a:solidFill>
                <a:srgbClr val="FFC000"/>
              </a:solidFill>
            </a:endParaRPr>
          </a:p>
        </p:txBody>
      </p:sp>
      <p:sp>
        <p:nvSpPr>
          <p:cNvPr id="3" name="2 İçerik Yer Tutucusu"/>
          <p:cNvSpPr>
            <a:spLocks noGrp="1"/>
          </p:cNvSpPr>
          <p:nvPr>
            <p:ph idx="1"/>
          </p:nvPr>
        </p:nvSpPr>
        <p:spPr>
          <a:xfrm>
            <a:off x="457200" y="3400401"/>
            <a:ext cx="7467600" cy="1252735"/>
          </a:xfrm>
        </p:spPr>
        <p:txBody>
          <a:bodyPr>
            <a:normAutofit fontScale="92500" lnSpcReduction="10000"/>
          </a:bodyPr>
          <a:lstStyle/>
          <a:p>
            <a:r>
              <a:rPr lang="en-US" dirty="0">
                <a:solidFill>
                  <a:srgbClr val="4AC7E4"/>
                </a:solidFill>
              </a:rPr>
              <a:t>For more than 25 years now </a:t>
            </a:r>
            <a:br>
              <a:rPr lang="en-US" dirty="0">
                <a:solidFill>
                  <a:srgbClr val="4AC7E4"/>
                </a:solidFill>
              </a:rPr>
            </a:br>
            <a:r>
              <a:rPr lang="en-US" dirty="0">
                <a:solidFill>
                  <a:srgbClr val="4AC7E4"/>
                </a:solidFill>
              </a:rPr>
              <a:t>Lee Shulman’s seminal works on PCK have been very influential in the field.</a:t>
            </a:r>
          </a:p>
        </p:txBody>
      </p:sp>
      <p:pic>
        <p:nvPicPr>
          <p:cNvPr id="1027" name="Picture 3"/>
          <p:cNvPicPr>
            <a:picLocks noChangeAspect="1" noChangeArrowheads="1"/>
          </p:cNvPicPr>
          <p:nvPr/>
        </p:nvPicPr>
        <p:blipFill>
          <a:blip r:embed="rId2" cstate="print"/>
          <a:srcRect/>
          <a:stretch>
            <a:fillRect/>
          </a:stretch>
        </p:blipFill>
        <p:spPr bwMode="auto">
          <a:xfrm>
            <a:off x="971600" y="2060848"/>
            <a:ext cx="1905000" cy="1428750"/>
          </a:xfrm>
          <a:prstGeom prst="rect">
            <a:avLst/>
          </a:prstGeom>
          <a:noFill/>
          <a:ln w="9525">
            <a:noFill/>
            <a:miter lim="800000"/>
            <a:headEnd/>
            <a:tailEnd/>
          </a:ln>
        </p:spPr>
      </p:pic>
      <p:pic>
        <p:nvPicPr>
          <p:cNvPr id="5" name="Resim 19">
            <a:extLst>
              <a:ext uri="{FF2B5EF4-FFF2-40B4-BE49-F238E27FC236}">
                <a16:creationId xmlns:a16="http://schemas.microsoft.com/office/drawing/2014/main" id="{C3ED76BE-9384-6C4B-AAAF-5A213CD11F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Altbilgi Yer Tutucusu"/>
          <p:cNvSpPr>
            <a:spLocks noGrp="1"/>
          </p:cNvSpPr>
          <p:nvPr>
            <p:ph type="ftr" sz="quarter" idx="11"/>
          </p:nvPr>
        </p:nvSpPr>
        <p:spPr/>
        <p:txBody>
          <a:bodyPr/>
          <a:lstStyle/>
          <a:p>
            <a:r>
              <a:rPr lang="en-US"/>
              <a:t>Fatih Tasar</a:t>
            </a:r>
          </a:p>
        </p:txBody>
      </p:sp>
      <p:sp>
        <p:nvSpPr>
          <p:cNvPr id="6" name="5 Slayt Numarası Yer Tutucusu"/>
          <p:cNvSpPr>
            <a:spLocks noGrp="1"/>
          </p:cNvSpPr>
          <p:nvPr>
            <p:ph type="sldNum" sz="quarter" idx="12"/>
          </p:nvPr>
        </p:nvSpPr>
        <p:spPr/>
        <p:txBody>
          <a:bodyPr/>
          <a:lstStyle/>
          <a:p>
            <a:fld id="{30EC4075-D811-47BC-A961-08EB736C843A}" type="slidenum">
              <a:rPr lang="en-US"/>
              <a:pPr/>
              <a:t>20</a:t>
            </a:fld>
            <a:endParaRPr lang="en-US"/>
          </a:p>
        </p:txBody>
      </p:sp>
      <p:sp>
        <p:nvSpPr>
          <p:cNvPr id="11270" name="Rectangle 6"/>
          <p:cNvSpPr>
            <a:spLocks noGrp="1" noChangeArrowheads="1"/>
          </p:cNvSpPr>
          <p:nvPr>
            <p:ph type="title"/>
          </p:nvPr>
        </p:nvSpPr>
        <p:spPr>
          <a:xfrm>
            <a:off x="152400" y="685800"/>
            <a:ext cx="2133600" cy="762000"/>
          </a:xfrm>
        </p:spPr>
        <p:txBody>
          <a:bodyPr>
            <a:normAutofit fontScale="90000"/>
          </a:bodyPr>
          <a:lstStyle/>
          <a:p>
            <a:r>
              <a:rPr lang="en-US">
                <a:solidFill>
                  <a:srgbClr val="FF3300"/>
                </a:solidFill>
              </a:rPr>
              <a:t>Results</a:t>
            </a:r>
          </a:p>
        </p:txBody>
      </p:sp>
      <p:sp>
        <p:nvSpPr>
          <p:cNvPr id="11271" name="Rectangle 7"/>
          <p:cNvSpPr>
            <a:spLocks noGrp="1" noChangeArrowheads="1"/>
          </p:cNvSpPr>
          <p:nvPr>
            <p:ph type="body" idx="1"/>
          </p:nvPr>
        </p:nvSpPr>
        <p:spPr>
          <a:xfrm>
            <a:off x="2133600" y="365125"/>
            <a:ext cx="6856413" cy="6019800"/>
          </a:xfrm>
        </p:spPr>
        <p:txBody>
          <a:bodyPr/>
          <a:lstStyle/>
          <a:p>
            <a:r>
              <a:rPr lang="en-US" sz="2400" dirty="0"/>
              <a:t>June’s alternative conceptions of force and motion (including free fall) were similar to student conceptions documented in the literature (e.g., Driver, et al., 1994), which are usually characterized as pre-Newtonian</a:t>
            </a:r>
          </a:p>
          <a:p>
            <a:r>
              <a:rPr lang="en-US" sz="2400" dirty="0"/>
              <a:t>June’s conceptions were extremely resistant to change over the course of the study</a:t>
            </a:r>
          </a:p>
          <a:p>
            <a:r>
              <a:rPr lang="en-US" sz="2400" dirty="0"/>
              <a:t>June’s alternative framework remained intact</a:t>
            </a:r>
          </a:p>
          <a:p>
            <a:r>
              <a:rPr lang="en-US" sz="2400" dirty="0"/>
              <a:t>Data revealed that understanding acceleration in relation to force and speed played a central role in learning motion on a horizontal line and during free fall</a:t>
            </a:r>
          </a:p>
          <a:p>
            <a:r>
              <a:rPr lang="en-US" sz="2400" dirty="0"/>
              <a:t>The findings also exemplified how by listening to students carefully and patiently new PCK could be generated.</a:t>
            </a:r>
          </a:p>
        </p:txBody>
      </p:sp>
      <p:pic>
        <p:nvPicPr>
          <p:cNvPr id="7"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Altbilgi Yer Tutucusu"/>
          <p:cNvSpPr>
            <a:spLocks noGrp="1"/>
          </p:cNvSpPr>
          <p:nvPr>
            <p:ph type="ftr" sz="quarter" idx="11"/>
          </p:nvPr>
        </p:nvSpPr>
        <p:spPr/>
        <p:txBody>
          <a:bodyPr/>
          <a:lstStyle/>
          <a:p>
            <a:r>
              <a:rPr lang="en-US"/>
              <a:t>Fatih Tasar</a:t>
            </a:r>
          </a:p>
        </p:txBody>
      </p:sp>
      <p:sp>
        <p:nvSpPr>
          <p:cNvPr id="6" name="5 Slayt Numarası Yer Tutucusu"/>
          <p:cNvSpPr>
            <a:spLocks noGrp="1"/>
          </p:cNvSpPr>
          <p:nvPr>
            <p:ph type="sldNum" sz="quarter" idx="12"/>
          </p:nvPr>
        </p:nvSpPr>
        <p:spPr/>
        <p:txBody>
          <a:bodyPr/>
          <a:lstStyle/>
          <a:p>
            <a:fld id="{628008CD-CD12-4F2E-A290-255C3E6EBCDD}" type="slidenum">
              <a:rPr lang="en-US"/>
              <a:pPr/>
              <a:t>21</a:t>
            </a:fld>
            <a:endParaRPr lang="en-US"/>
          </a:p>
        </p:txBody>
      </p:sp>
      <p:sp>
        <p:nvSpPr>
          <p:cNvPr id="22530" name="Rectangle 2"/>
          <p:cNvSpPr>
            <a:spLocks noGrp="1" noChangeArrowheads="1"/>
          </p:cNvSpPr>
          <p:nvPr>
            <p:ph type="title"/>
          </p:nvPr>
        </p:nvSpPr>
        <p:spPr>
          <a:xfrm>
            <a:off x="228600" y="228600"/>
            <a:ext cx="7848600" cy="762000"/>
          </a:xfrm>
        </p:spPr>
        <p:txBody>
          <a:bodyPr>
            <a:normAutofit fontScale="90000"/>
          </a:bodyPr>
          <a:lstStyle/>
          <a:p>
            <a:r>
              <a:rPr lang="en-US">
                <a:solidFill>
                  <a:schemeClr val="hlink"/>
                </a:solidFill>
              </a:rPr>
              <a:t>Connecting to the literature</a:t>
            </a:r>
          </a:p>
        </p:txBody>
      </p:sp>
      <p:sp>
        <p:nvSpPr>
          <p:cNvPr id="22531" name="Rectangle 3"/>
          <p:cNvSpPr>
            <a:spLocks noGrp="1" noChangeArrowheads="1"/>
          </p:cNvSpPr>
          <p:nvPr>
            <p:ph type="body" idx="1"/>
          </p:nvPr>
        </p:nvSpPr>
        <p:spPr>
          <a:xfrm>
            <a:off x="803126" y="901112"/>
            <a:ext cx="7315200" cy="4328088"/>
          </a:xfrm>
        </p:spPr>
        <p:txBody>
          <a:bodyPr>
            <a:normAutofit/>
          </a:bodyPr>
          <a:lstStyle/>
          <a:p>
            <a:pPr marL="1588" indent="-1588" algn="just">
              <a:buFont typeface="Wingdings" pitchFamily="2" charset="2"/>
              <a:buNone/>
            </a:pPr>
            <a:r>
              <a:rPr lang="en-US" sz="2000" dirty="0">
                <a:solidFill>
                  <a:srgbClr val="FFFF00"/>
                </a:solidFill>
                <a:cs typeface="Times New Roman" pitchFamily="18" charset="0"/>
              </a:rPr>
              <a:t>	von </a:t>
            </a:r>
            <a:r>
              <a:rPr lang="en-US" sz="2000" dirty="0" err="1">
                <a:solidFill>
                  <a:srgbClr val="FFFF00"/>
                </a:solidFill>
                <a:cs typeface="Times New Roman" pitchFamily="18" charset="0"/>
              </a:rPr>
              <a:t>Glasersfeld</a:t>
            </a:r>
            <a:r>
              <a:rPr lang="en-US" sz="2000" dirty="0">
                <a:solidFill>
                  <a:srgbClr val="FFFF00"/>
                </a:solidFill>
                <a:cs typeface="Times New Roman" pitchFamily="18" charset="0"/>
              </a:rPr>
              <a:t> (1992) points out:</a:t>
            </a:r>
          </a:p>
          <a:p>
            <a:pPr marL="1588" indent="-1588" algn="just">
              <a:buFont typeface="Wingdings" pitchFamily="2" charset="2"/>
              <a:buNone/>
            </a:pPr>
            <a:r>
              <a:rPr lang="en-US" sz="2000" dirty="0">
                <a:cs typeface="Times New Roman" pitchFamily="18" charset="0"/>
              </a:rPr>
              <a:t>“… teachers may assume that their students have understood, when they act and respond in ways that seem compatible with the teacher's understanding. But if a student merely repeats what the teacher or the textbook have said, this is of course no indication of a conceptual fit.” (p.34)</a:t>
            </a:r>
          </a:p>
          <a:p>
            <a:pPr marL="1588" indent="-1588" algn="just">
              <a:buFont typeface="Wingdings" pitchFamily="2" charset="2"/>
              <a:buNone/>
            </a:pPr>
            <a:r>
              <a:rPr lang="en-US" sz="2000" dirty="0" err="1">
                <a:solidFill>
                  <a:srgbClr val="FFFF00"/>
                </a:solidFill>
                <a:cs typeface="Times New Roman" pitchFamily="18" charset="0"/>
              </a:rPr>
              <a:t>diSessa</a:t>
            </a:r>
            <a:r>
              <a:rPr lang="en-US" sz="2000" dirty="0">
                <a:solidFill>
                  <a:srgbClr val="FFFF00"/>
                </a:solidFill>
                <a:cs typeface="Times New Roman" pitchFamily="18" charset="0"/>
              </a:rPr>
              <a:t> (</a:t>
            </a:r>
            <a:r>
              <a:rPr lang="tr-TR" sz="2000" dirty="0">
                <a:solidFill>
                  <a:srgbClr val="FFFF00"/>
                </a:solidFill>
                <a:cs typeface="Times New Roman" pitchFamily="18" charset="0"/>
              </a:rPr>
              <a:t>2002</a:t>
            </a:r>
            <a:r>
              <a:rPr lang="en-US" sz="2000" dirty="0">
                <a:solidFill>
                  <a:srgbClr val="FFFF00"/>
                </a:solidFill>
                <a:cs typeface="Times New Roman" pitchFamily="18" charset="0"/>
              </a:rPr>
              <a:t>)</a:t>
            </a:r>
            <a:r>
              <a:rPr lang="tr-TR" sz="2000" dirty="0">
                <a:solidFill>
                  <a:srgbClr val="FFFF00"/>
                </a:solidFill>
                <a:cs typeface="Times New Roman" pitchFamily="18" charset="0"/>
              </a:rPr>
              <a:t> </a:t>
            </a:r>
            <a:r>
              <a:rPr lang="tr-TR" sz="2000" dirty="0" err="1">
                <a:solidFill>
                  <a:srgbClr val="FFFF00"/>
                </a:solidFill>
                <a:cs typeface="Times New Roman" pitchFamily="18" charset="0"/>
              </a:rPr>
              <a:t>asserts</a:t>
            </a:r>
            <a:r>
              <a:rPr lang="en-US" sz="2000" dirty="0">
                <a:solidFill>
                  <a:srgbClr val="FFFF00"/>
                </a:solidFill>
                <a:cs typeface="Times New Roman" pitchFamily="18" charset="0"/>
              </a:rPr>
              <a:t>:</a:t>
            </a:r>
          </a:p>
          <a:p>
            <a:pPr marL="1588" indent="-1588" algn="just">
              <a:buFont typeface="Wingdings" pitchFamily="2" charset="2"/>
              <a:buNone/>
            </a:pPr>
            <a:r>
              <a:rPr lang="en-US" sz="2000" dirty="0">
                <a:cs typeface="Times New Roman" pitchFamily="18" charset="0"/>
              </a:rPr>
              <a:t>“I advocate moving from before/after studies, and studies that use only constructs (like coding categories) distanced from cogent theoretical terms, to the use of process data to test and illustrate theoretical commitments about concepts, or other theoretical elements of mind, </a:t>
            </a:r>
            <a:r>
              <a:rPr lang="en-US" sz="2000" i="1" dirty="0">
                <a:cs typeface="Times New Roman" pitchFamily="18" charset="0"/>
              </a:rPr>
              <a:t>in use </a:t>
            </a:r>
            <a:r>
              <a:rPr lang="en-US" sz="2000" dirty="0">
                <a:cs typeface="Times New Roman" pitchFamily="18" charset="0"/>
              </a:rPr>
              <a:t>and </a:t>
            </a:r>
            <a:r>
              <a:rPr lang="en-US" sz="2000" i="1" dirty="0">
                <a:cs typeface="Times New Roman" pitchFamily="18" charset="0"/>
              </a:rPr>
              <a:t>in chang</a:t>
            </a:r>
            <a:r>
              <a:rPr lang="en-US" sz="2000" dirty="0">
                <a:cs typeface="Times New Roman" pitchFamily="18" charset="0"/>
              </a:rPr>
              <a:t>e</a:t>
            </a:r>
            <a:r>
              <a:rPr lang="en-US" sz="2000" dirty="0" smtClean="0">
                <a:cs typeface="Times New Roman" pitchFamily="18" charset="0"/>
              </a:rPr>
              <a:t>.”</a:t>
            </a:r>
            <a:endParaRPr lang="en-US" sz="2000" dirty="0">
              <a:cs typeface="Times New Roman" pitchFamily="18" charset="0"/>
            </a:endParaRPr>
          </a:p>
        </p:txBody>
      </p:sp>
      <p:pic>
        <p:nvPicPr>
          <p:cNvPr id="7"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Altbilgi Yer Tutucusu"/>
          <p:cNvSpPr>
            <a:spLocks noGrp="1"/>
          </p:cNvSpPr>
          <p:nvPr>
            <p:ph type="ftr" sz="quarter" idx="11"/>
          </p:nvPr>
        </p:nvSpPr>
        <p:spPr/>
        <p:txBody>
          <a:bodyPr/>
          <a:lstStyle/>
          <a:p>
            <a:r>
              <a:rPr lang="en-US"/>
              <a:t>Fatih Tasar</a:t>
            </a:r>
          </a:p>
        </p:txBody>
      </p:sp>
      <p:sp>
        <p:nvSpPr>
          <p:cNvPr id="6" name="5 Slayt Numarası Yer Tutucusu"/>
          <p:cNvSpPr>
            <a:spLocks noGrp="1"/>
          </p:cNvSpPr>
          <p:nvPr>
            <p:ph type="sldNum" sz="quarter" idx="12"/>
          </p:nvPr>
        </p:nvSpPr>
        <p:spPr/>
        <p:txBody>
          <a:bodyPr/>
          <a:lstStyle/>
          <a:p>
            <a:fld id="{30EC4075-D811-47BC-A961-08EB736C843A}" type="slidenum">
              <a:rPr lang="en-US"/>
              <a:pPr/>
              <a:t>22</a:t>
            </a:fld>
            <a:endParaRPr lang="en-US"/>
          </a:p>
        </p:txBody>
      </p:sp>
      <p:sp>
        <p:nvSpPr>
          <p:cNvPr id="11270" name="Rectangle 6"/>
          <p:cNvSpPr>
            <a:spLocks noGrp="1" noChangeArrowheads="1"/>
          </p:cNvSpPr>
          <p:nvPr>
            <p:ph type="title"/>
          </p:nvPr>
        </p:nvSpPr>
        <p:spPr>
          <a:xfrm>
            <a:off x="75972" y="685800"/>
            <a:ext cx="8991600" cy="1231032"/>
          </a:xfrm>
        </p:spPr>
        <p:txBody>
          <a:bodyPr>
            <a:normAutofit fontScale="90000"/>
          </a:bodyPr>
          <a:lstStyle/>
          <a:p>
            <a:pPr algn="ctr"/>
            <a:r>
              <a:rPr lang="en-US" b="1" dirty="0">
                <a:solidFill>
                  <a:srgbClr val="FF3300"/>
                </a:solidFill>
              </a:rPr>
              <a:t>I will leave you with this big question:</a:t>
            </a:r>
          </a:p>
        </p:txBody>
      </p:sp>
      <p:sp>
        <p:nvSpPr>
          <p:cNvPr id="11271" name="Rectangle 7"/>
          <p:cNvSpPr>
            <a:spLocks noGrp="1" noChangeArrowheads="1"/>
          </p:cNvSpPr>
          <p:nvPr>
            <p:ph type="body" idx="1"/>
          </p:nvPr>
        </p:nvSpPr>
        <p:spPr>
          <a:xfrm>
            <a:off x="323528" y="2132856"/>
            <a:ext cx="8666485" cy="2991867"/>
          </a:xfrm>
        </p:spPr>
        <p:txBody>
          <a:bodyPr>
            <a:normAutofit/>
          </a:bodyPr>
          <a:lstStyle/>
          <a:p>
            <a:pPr marL="0" indent="22225" algn="ctr">
              <a:buNone/>
            </a:pPr>
            <a:r>
              <a:rPr lang="en-US" sz="6000" dirty="0">
                <a:solidFill>
                  <a:srgbClr val="FFFF00"/>
                </a:solidFill>
              </a:rPr>
              <a:t>Are we listening to</a:t>
            </a:r>
            <a:r>
              <a:rPr lang="tr-TR" sz="6000" dirty="0">
                <a:solidFill>
                  <a:srgbClr val="FFFF00"/>
                </a:solidFill>
              </a:rPr>
              <a:t/>
            </a:r>
            <a:br>
              <a:rPr lang="tr-TR" sz="6000" dirty="0">
                <a:solidFill>
                  <a:srgbClr val="FFFF00"/>
                </a:solidFill>
              </a:rPr>
            </a:br>
            <a:r>
              <a:rPr lang="en-US" sz="6000" dirty="0">
                <a:solidFill>
                  <a:srgbClr val="FFFF00"/>
                </a:solidFill>
              </a:rPr>
              <a:t>our students </a:t>
            </a:r>
            <a:r>
              <a:rPr lang="tr-TR" sz="6000" dirty="0">
                <a:solidFill>
                  <a:srgbClr val="FFFF00"/>
                </a:solidFill>
              </a:rPr>
              <a:t/>
            </a:r>
            <a:br>
              <a:rPr lang="tr-TR" sz="6000" dirty="0">
                <a:solidFill>
                  <a:srgbClr val="FFFF00"/>
                </a:solidFill>
              </a:rPr>
            </a:br>
            <a:r>
              <a:rPr lang="en-US" sz="6000" dirty="0">
                <a:solidFill>
                  <a:srgbClr val="FFFF00"/>
                </a:solidFill>
              </a:rPr>
              <a:t>enough or at all?</a:t>
            </a:r>
          </a:p>
        </p:txBody>
      </p:sp>
      <p:pic>
        <p:nvPicPr>
          <p:cNvPr id="7"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99592" y="2420888"/>
            <a:ext cx="7467600" cy="1152128"/>
          </a:xfrm>
          <a:solidFill>
            <a:schemeClr val="tx1">
              <a:lumMod val="75000"/>
            </a:schemeClr>
          </a:solidFill>
        </p:spPr>
        <p:txBody>
          <a:bodyPr>
            <a:noAutofit/>
          </a:bodyPr>
          <a:lstStyle/>
          <a:p>
            <a:pPr algn="ctr">
              <a:buNone/>
            </a:pPr>
            <a:r>
              <a:rPr lang="en-US" sz="6000" b="1" dirty="0">
                <a:solidFill>
                  <a:srgbClr val="1908FC"/>
                </a:solidFill>
                <a:effectLst>
                  <a:outerShdw blurRad="38100" dist="38100" dir="2700000" algn="tl">
                    <a:srgbClr val="000000">
                      <a:alpha val="43137"/>
                    </a:srgbClr>
                  </a:outerShdw>
                </a:effectLst>
              </a:rPr>
              <a:t>T</a:t>
            </a:r>
            <a:r>
              <a:rPr lang="en-US" sz="6000" b="1" dirty="0">
                <a:solidFill>
                  <a:srgbClr val="FF0000"/>
                </a:solidFill>
                <a:effectLst>
                  <a:outerShdw blurRad="38100" dist="38100" dir="2700000" algn="tl">
                    <a:srgbClr val="000000">
                      <a:alpha val="43137"/>
                    </a:srgbClr>
                  </a:outerShdw>
                </a:effectLst>
              </a:rPr>
              <a:t>h</a:t>
            </a:r>
            <a:r>
              <a:rPr lang="en-US" sz="6000" b="1" dirty="0">
                <a:effectLst>
                  <a:outerShdw blurRad="38100" dist="38100" dir="2700000" algn="tl">
                    <a:srgbClr val="000000">
                      <a:alpha val="43137"/>
                    </a:srgbClr>
                  </a:outerShdw>
                </a:effectLst>
              </a:rPr>
              <a:t>a</a:t>
            </a:r>
            <a:r>
              <a:rPr lang="en-US" sz="6000" b="1" dirty="0">
                <a:solidFill>
                  <a:srgbClr val="1908FC"/>
                </a:solidFill>
                <a:effectLst>
                  <a:outerShdw blurRad="38100" dist="38100" dir="2700000" algn="tl">
                    <a:srgbClr val="000000">
                      <a:alpha val="43137"/>
                    </a:srgbClr>
                  </a:outerShdw>
                </a:effectLst>
              </a:rPr>
              <a:t>n</a:t>
            </a:r>
            <a:r>
              <a:rPr lang="en-US" sz="6000" b="1" dirty="0">
                <a:solidFill>
                  <a:srgbClr val="FF0000"/>
                </a:solidFill>
                <a:effectLst>
                  <a:outerShdw blurRad="38100" dist="38100" dir="2700000" algn="tl">
                    <a:srgbClr val="000000">
                      <a:alpha val="43137"/>
                    </a:srgbClr>
                  </a:outerShdw>
                </a:effectLst>
              </a:rPr>
              <a:t>k</a:t>
            </a:r>
            <a:r>
              <a:rPr lang="en-US" sz="6000" b="1" dirty="0">
                <a:solidFill>
                  <a:srgbClr val="4AC7E4"/>
                </a:solidFill>
                <a:effectLst>
                  <a:outerShdw blurRad="38100" dist="38100" dir="2700000" algn="tl">
                    <a:srgbClr val="000000">
                      <a:alpha val="43137"/>
                    </a:srgbClr>
                  </a:outerShdw>
                </a:effectLst>
              </a:rPr>
              <a:t> </a:t>
            </a:r>
            <a:r>
              <a:rPr lang="en-US" sz="6000" b="1" dirty="0">
                <a:effectLst>
                  <a:outerShdw blurRad="38100" dist="38100" dir="2700000" algn="tl">
                    <a:srgbClr val="000000">
                      <a:alpha val="43137"/>
                    </a:srgbClr>
                  </a:outerShdw>
                </a:effectLst>
              </a:rPr>
              <a:t>y</a:t>
            </a:r>
            <a:r>
              <a:rPr lang="en-US" sz="6000" b="1" dirty="0">
                <a:solidFill>
                  <a:srgbClr val="1908FC"/>
                </a:solidFill>
                <a:effectLst>
                  <a:outerShdw blurRad="38100" dist="38100" dir="2700000" algn="tl">
                    <a:srgbClr val="000000">
                      <a:alpha val="43137"/>
                    </a:srgbClr>
                  </a:outerShdw>
                </a:effectLst>
              </a:rPr>
              <a:t>o</a:t>
            </a:r>
            <a:r>
              <a:rPr lang="en-US" sz="6000" b="1" dirty="0">
                <a:solidFill>
                  <a:srgbClr val="FF0000"/>
                </a:solidFill>
                <a:effectLst>
                  <a:outerShdw blurRad="38100" dist="38100" dir="2700000" algn="tl">
                    <a:srgbClr val="000000">
                      <a:alpha val="43137"/>
                    </a:srgbClr>
                  </a:outerShdw>
                </a:effectLst>
              </a:rPr>
              <a:t>u</a:t>
            </a:r>
            <a:r>
              <a:rPr lang="en-US" sz="6000" b="1" dirty="0">
                <a:effectLst>
                  <a:outerShdw blurRad="38100" dist="38100" dir="2700000" algn="tl">
                    <a:srgbClr val="000000">
                      <a:alpha val="43137"/>
                    </a:srgbClr>
                  </a:outerShdw>
                </a:effectLst>
              </a:rPr>
              <a:t>!</a:t>
            </a:r>
            <a:r>
              <a:rPr lang="tr-TR" sz="6000" b="1" dirty="0">
                <a:solidFill>
                  <a:srgbClr val="1908FC"/>
                </a:solidFill>
                <a:effectLst>
                  <a:outerShdw blurRad="38100" dist="38100" dir="2700000" algn="tl">
                    <a:srgbClr val="000000">
                      <a:alpha val="43137"/>
                    </a:srgbClr>
                  </a:outerShdw>
                </a:effectLst>
              </a:rPr>
              <a:t>.</a:t>
            </a:r>
            <a:endParaRPr lang="en-US" sz="6000" b="1" dirty="0">
              <a:solidFill>
                <a:srgbClr val="1908FC"/>
              </a:solidFill>
              <a:effectLst>
                <a:outerShdw blurRad="38100" dist="38100" dir="2700000" algn="tl">
                  <a:srgbClr val="000000">
                    <a:alpha val="43137"/>
                  </a:srgbClr>
                </a:outerShdw>
              </a:effectLst>
            </a:endParaRPr>
          </a:p>
        </p:txBody>
      </p:sp>
      <p:sp>
        <p:nvSpPr>
          <p:cNvPr id="4" name="3 Metin kutusu"/>
          <p:cNvSpPr txBox="1"/>
          <p:nvPr/>
        </p:nvSpPr>
        <p:spPr>
          <a:xfrm>
            <a:off x="2699792" y="4509120"/>
            <a:ext cx="4104456" cy="1569660"/>
          </a:xfrm>
          <a:prstGeom prst="rect">
            <a:avLst/>
          </a:prstGeom>
          <a:noFill/>
        </p:spPr>
        <p:txBody>
          <a:bodyPr wrap="square" rtlCol="0">
            <a:spAutoFit/>
          </a:bodyPr>
          <a:lstStyle/>
          <a:p>
            <a:pPr algn="ctr"/>
            <a:r>
              <a:rPr lang="tr-TR" sz="2400" b="1" kern="0" dirty="0">
                <a:solidFill>
                  <a:srgbClr val="FFFF00"/>
                </a:solidFill>
                <a:effectLst>
                  <a:outerShdw blurRad="38100" dist="38100" dir="2700000" algn="tl">
                    <a:srgbClr val="000000">
                      <a:alpha val="43137"/>
                    </a:srgbClr>
                  </a:outerShdw>
                </a:effectLst>
                <a:latin typeface="Cambria" pitchFamily="18" charset="0"/>
              </a:rPr>
              <a:t>MEHMET FATİH TAŞAR</a:t>
            </a:r>
          </a:p>
          <a:p>
            <a:pPr algn="ctr"/>
            <a:r>
              <a:rPr lang="tr-TR" sz="2400" b="1" kern="0" dirty="0" err="1">
                <a:solidFill>
                  <a:srgbClr val="00B0F0"/>
                </a:solidFill>
                <a:effectLst>
                  <a:outerShdw blurRad="38100" dist="38100" dir="2700000" algn="tl">
                    <a:srgbClr val="000000">
                      <a:alpha val="43137"/>
                    </a:srgbClr>
                  </a:outerShdw>
                </a:effectLst>
                <a:latin typeface="Cambria" pitchFamily="18" charset="0"/>
                <a:cs typeface="Calibri" pitchFamily="34" charset="0"/>
              </a:rPr>
              <a:t>mftasar</a:t>
            </a:r>
            <a:r>
              <a:rPr lang="tr-TR" sz="2400" b="1" kern="0" dirty="0">
                <a:solidFill>
                  <a:srgbClr val="00B0F0"/>
                </a:solidFill>
                <a:effectLst>
                  <a:outerShdw blurRad="38100" dist="38100" dir="2700000" algn="tl">
                    <a:srgbClr val="000000">
                      <a:alpha val="43137"/>
                    </a:srgbClr>
                  </a:outerShdw>
                </a:effectLst>
                <a:latin typeface="Cambria" pitchFamily="18" charset="0"/>
                <a:cs typeface="Calibri" pitchFamily="34" charset="0"/>
              </a:rPr>
              <a:t>@gazi.edu.tr</a:t>
            </a:r>
          </a:p>
          <a:p>
            <a:pPr algn="ctr"/>
            <a:r>
              <a:rPr lang="tr-TR" sz="2400" b="1" kern="0" dirty="0">
                <a:solidFill>
                  <a:srgbClr val="FFFF00"/>
                </a:solidFill>
                <a:effectLst>
                  <a:outerShdw blurRad="38100" dist="38100" dir="2700000" algn="tl">
                    <a:srgbClr val="000000">
                      <a:alpha val="43137"/>
                    </a:srgbClr>
                  </a:outerShdw>
                </a:effectLst>
                <a:latin typeface="Cambria" pitchFamily="18" charset="0"/>
              </a:rPr>
              <a:t>Gazi Üniversitesi</a:t>
            </a:r>
          </a:p>
          <a:p>
            <a:pPr algn="ctr"/>
            <a:r>
              <a:rPr lang="tr-TR" sz="2400" b="1" kern="0" dirty="0">
                <a:solidFill>
                  <a:srgbClr val="FFFF00"/>
                </a:solidFill>
                <a:effectLst>
                  <a:outerShdw blurRad="38100" dist="38100" dir="2700000" algn="tl">
                    <a:srgbClr val="000000">
                      <a:alpha val="43137"/>
                    </a:srgbClr>
                  </a:outerShdw>
                </a:effectLst>
                <a:latin typeface="Cambria" pitchFamily="18" charset="0"/>
              </a:rPr>
              <a:t>Ankara, </a:t>
            </a:r>
            <a:r>
              <a:rPr lang="en-US" sz="2400" b="1" kern="0" dirty="0">
                <a:solidFill>
                  <a:srgbClr val="FFFF00"/>
                </a:solidFill>
                <a:effectLst>
                  <a:outerShdw blurRad="38100" dist="38100" dir="2700000" algn="tl">
                    <a:srgbClr val="000000">
                      <a:alpha val="43137"/>
                    </a:srgbClr>
                  </a:outerShdw>
                </a:effectLst>
                <a:latin typeface="Cambria" pitchFamily="18" charset="0"/>
              </a:rPr>
              <a:t>TURKEY</a:t>
            </a:r>
            <a:endParaRPr lang="en-US" sz="2400" b="1" dirty="0"/>
          </a:p>
        </p:txBody>
      </p:sp>
      <p:pic>
        <p:nvPicPr>
          <p:cNvPr id="5"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39752" y="548680"/>
            <a:ext cx="4128622" cy="144016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b="1" dirty="0">
                <a:solidFill>
                  <a:srgbClr val="FFC000"/>
                </a:solidFill>
              </a:rPr>
              <a:t>Introduction</a:t>
            </a:r>
            <a:r>
              <a:rPr lang="tr-TR" b="1" dirty="0">
                <a:solidFill>
                  <a:srgbClr val="FFC000"/>
                </a:solidFill>
              </a:rPr>
              <a:t> - </a:t>
            </a:r>
            <a:r>
              <a:rPr lang="tr-TR" b="1" dirty="0" err="1">
                <a:solidFill>
                  <a:srgbClr val="FFC000"/>
                </a:solidFill>
              </a:rPr>
              <a:t>PCK</a:t>
            </a:r>
            <a:endParaRPr lang="en-US" dirty="0">
              <a:solidFill>
                <a:srgbClr val="FFC000"/>
              </a:solidFill>
            </a:endParaRPr>
          </a:p>
        </p:txBody>
      </p:sp>
      <p:pic>
        <p:nvPicPr>
          <p:cNvPr id="1026" name="Picture 2"/>
          <p:cNvPicPr>
            <a:picLocks noChangeAspect="1" noChangeArrowheads="1"/>
          </p:cNvPicPr>
          <p:nvPr/>
        </p:nvPicPr>
        <p:blipFill>
          <a:blip r:embed="rId2" cstate="print"/>
          <a:srcRect/>
          <a:stretch>
            <a:fillRect/>
          </a:stretch>
        </p:blipFill>
        <p:spPr bwMode="auto">
          <a:xfrm>
            <a:off x="971600" y="1700808"/>
            <a:ext cx="5304606" cy="1733188"/>
          </a:xfrm>
          <a:prstGeom prst="rect">
            <a:avLst/>
          </a:prstGeom>
          <a:noFill/>
          <a:ln w="9525">
            <a:noFill/>
            <a:miter lim="800000"/>
            <a:headEnd/>
            <a:tailEnd/>
          </a:ln>
        </p:spPr>
      </p:pic>
      <p:sp>
        <p:nvSpPr>
          <p:cNvPr id="5" name="4 İçerik Yer Tutucusu"/>
          <p:cNvSpPr>
            <a:spLocks noGrp="1"/>
          </p:cNvSpPr>
          <p:nvPr>
            <p:ph idx="1"/>
          </p:nvPr>
        </p:nvSpPr>
        <p:spPr>
          <a:xfrm>
            <a:off x="467544" y="1196752"/>
            <a:ext cx="7467600" cy="4525963"/>
          </a:xfrm>
        </p:spPr>
        <p:txBody>
          <a:bodyPr>
            <a:normAutofit fontScale="92500" lnSpcReduction="10000"/>
          </a:bodyPr>
          <a:lstStyle/>
          <a:p>
            <a:r>
              <a:rPr lang="en-US" dirty="0"/>
              <a:t>In his work</a:t>
            </a:r>
          </a:p>
          <a:p>
            <a:endParaRPr lang="en-US" dirty="0"/>
          </a:p>
          <a:p>
            <a:endParaRPr lang="en-US" dirty="0"/>
          </a:p>
          <a:p>
            <a:endParaRPr lang="en-US" dirty="0"/>
          </a:p>
          <a:p>
            <a:endParaRPr lang="en-US" dirty="0"/>
          </a:p>
          <a:p>
            <a:pPr>
              <a:buNone/>
            </a:pPr>
            <a:r>
              <a:rPr lang="en-US" dirty="0"/>
              <a:t>   he suggests distinguishing between three types of knowledge: </a:t>
            </a:r>
          </a:p>
          <a:p>
            <a:pPr marL="962406" lvl="1" indent="-514350">
              <a:buFont typeface="+mj-lt"/>
              <a:buAutoNum type="alphaLcParenR"/>
            </a:pPr>
            <a:r>
              <a:rPr lang="en-US" dirty="0"/>
              <a:t>Subject matter knowledge</a:t>
            </a:r>
          </a:p>
          <a:p>
            <a:pPr marL="962406" lvl="1" indent="-514350">
              <a:buFont typeface="+mj-lt"/>
              <a:buAutoNum type="alphaLcParenR"/>
            </a:pPr>
            <a:r>
              <a:rPr lang="en-US" dirty="0"/>
              <a:t>Pedagogical content knowledge</a:t>
            </a:r>
          </a:p>
          <a:p>
            <a:pPr marL="962406" lvl="1" indent="-514350">
              <a:buFont typeface="+mj-lt"/>
              <a:buAutoNum type="alphaLcParenR"/>
            </a:pPr>
            <a:r>
              <a:rPr lang="en-US" dirty="0"/>
              <a:t>Curricular knowledge</a:t>
            </a:r>
          </a:p>
        </p:txBody>
      </p:sp>
      <p:pic>
        <p:nvPicPr>
          <p:cNvPr id="6" name="Resim 19">
            <a:extLst>
              <a:ext uri="{FF2B5EF4-FFF2-40B4-BE49-F238E27FC236}">
                <a16:creationId xmlns:a16="http://schemas.microsoft.com/office/drawing/2014/main" id="{C3ED76BE-9384-6C4B-AAAF-5A213CD11F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6632"/>
            <a:ext cx="7467600" cy="1143000"/>
          </a:xfrm>
        </p:spPr>
        <p:txBody>
          <a:bodyPr/>
          <a:lstStyle/>
          <a:p>
            <a:r>
              <a:rPr lang="en-US" dirty="0">
                <a:solidFill>
                  <a:srgbClr val="FFC000"/>
                </a:solidFill>
              </a:rPr>
              <a:t>Shulman (1986)</a:t>
            </a:r>
          </a:p>
        </p:txBody>
      </p:sp>
      <p:pic>
        <p:nvPicPr>
          <p:cNvPr id="2050" name="Picture 2"/>
          <p:cNvPicPr>
            <a:picLocks noChangeAspect="1" noChangeArrowheads="1"/>
          </p:cNvPicPr>
          <p:nvPr/>
        </p:nvPicPr>
        <p:blipFill>
          <a:blip r:embed="rId2" cstate="print"/>
          <a:srcRect/>
          <a:stretch>
            <a:fillRect/>
          </a:stretch>
        </p:blipFill>
        <p:spPr bwMode="auto">
          <a:xfrm>
            <a:off x="3923928" y="1167925"/>
            <a:ext cx="3422056" cy="4586470"/>
          </a:xfrm>
          <a:prstGeom prst="rect">
            <a:avLst/>
          </a:prstGeom>
          <a:noFill/>
          <a:ln w="9525">
            <a:noFill/>
            <a:miter lim="800000"/>
            <a:headEnd/>
            <a:tailEnd/>
          </a:ln>
        </p:spPr>
      </p:pic>
      <p:sp>
        <p:nvSpPr>
          <p:cNvPr id="6" name="5 Metin kutusu"/>
          <p:cNvSpPr txBox="1"/>
          <p:nvPr/>
        </p:nvSpPr>
        <p:spPr>
          <a:xfrm>
            <a:off x="683568" y="1196752"/>
            <a:ext cx="2880320" cy="5262979"/>
          </a:xfrm>
          <a:prstGeom prst="rect">
            <a:avLst/>
          </a:prstGeom>
          <a:noFill/>
        </p:spPr>
        <p:txBody>
          <a:bodyPr wrap="square" rtlCol="0">
            <a:spAutoFit/>
          </a:bodyPr>
          <a:lstStyle/>
          <a:p>
            <a:pPr>
              <a:buFont typeface="Arial" pitchFamily="34" charset="0"/>
              <a:buChar char="•"/>
            </a:pPr>
            <a:r>
              <a:rPr lang="en-US" sz="2800" b="1" dirty="0">
                <a:solidFill>
                  <a:srgbClr val="00B050"/>
                </a:solidFill>
              </a:rPr>
              <a:t>How do we teach science?</a:t>
            </a:r>
          </a:p>
          <a:p>
            <a:pPr>
              <a:buFont typeface="Arial" pitchFamily="34" charset="0"/>
              <a:buChar char="•"/>
            </a:pPr>
            <a:r>
              <a:rPr lang="en-US" sz="2800" b="1" dirty="0">
                <a:solidFill>
                  <a:srgbClr val="00B050"/>
                </a:solidFill>
              </a:rPr>
              <a:t>What helps during teaching and learning?</a:t>
            </a:r>
          </a:p>
          <a:p>
            <a:pPr>
              <a:buFont typeface="Arial" pitchFamily="34" charset="0"/>
              <a:buChar char="•"/>
            </a:pPr>
            <a:r>
              <a:rPr lang="en-US" sz="2800" b="1" dirty="0">
                <a:solidFill>
                  <a:srgbClr val="00B050"/>
                </a:solidFill>
              </a:rPr>
              <a:t>What is successful teaching?</a:t>
            </a:r>
          </a:p>
          <a:p>
            <a:pPr>
              <a:buFont typeface="Arial" pitchFamily="34" charset="0"/>
              <a:buChar char="•"/>
            </a:pPr>
            <a:r>
              <a:rPr lang="en-US" sz="2800" b="1" dirty="0">
                <a:solidFill>
                  <a:srgbClr val="00B050"/>
                </a:solidFill>
              </a:rPr>
              <a:t>When do we learn the essence of a concept?</a:t>
            </a:r>
          </a:p>
        </p:txBody>
      </p:sp>
      <p:pic>
        <p:nvPicPr>
          <p:cNvPr id="5" name="Resim 19">
            <a:extLst>
              <a:ext uri="{FF2B5EF4-FFF2-40B4-BE49-F238E27FC236}">
                <a16:creationId xmlns:a16="http://schemas.microsoft.com/office/drawing/2014/main" id="{C3ED76BE-9384-6C4B-AAAF-5A213CD11F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a:t>“</a:t>
            </a:r>
            <a:r>
              <a:rPr lang="en-US" i="1" dirty="0">
                <a:solidFill>
                  <a:srgbClr val="FFFF00"/>
                </a:solidFill>
              </a:rPr>
              <a:t>In the wisdom of practice</a:t>
            </a:r>
            <a:r>
              <a:rPr lang="tr-TR" i="1" dirty="0">
                <a:solidFill>
                  <a:srgbClr val="FFFF00"/>
                </a:solidFill>
              </a:rPr>
              <a:t> </a:t>
            </a:r>
            <a:r>
              <a:rPr lang="en-US" i="1" dirty="0">
                <a:solidFill>
                  <a:srgbClr val="FFFF00"/>
                </a:solidFill>
              </a:rPr>
              <a:t>…</a:t>
            </a:r>
            <a:r>
              <a:rPr lang="en-US" dirty="0"/>
              <a:t>”</a:t>
            </a:r>
          </a:p>
        </p:txBody>
      </p:sp>
      <p:sp>
        <p:nvSpPr>
          <p:cNvPr id="3" name="2 İçerik Yer Tutucusu"/>
          <p:cNvSpPr>
            <a:spLocks noGrp="1"/>
          </p:cNvSpPr>
          <p:nvPr>
            <p:ph idx="1"/>
          </p:nvPr>
        </p:nvSpPr>
        <p:spPr>
          <a:xfrm>
            <a:off x="251520" y="1628801"/>
            <a:ext cx="4392488" cy="3168352"/>
          </a:xfrm>
        </p:spPr>
        <p:txBody>
          <a:bodyPr>
            <a:noAutofit/>
          </a:bodyPr>
          <a:lstStyle/>
          <a:p>
            <a:r>
              <a:rPr lang="en-US" sz="3200" dirty="0">
                <a:solidFill>
                  <a:srgbClr val="4AC7E4"/>
                </a:solidFill>
              </a:rPr>
              <a:t>Science is full of concepts which may become a nightmare for learners if the essence cannot be captured.</a:t>
            </a:r>
          </a:p>
        </p:txBody>
      </p:sp>
      <p:grpSp>
        <p:nvGrpSpPr>
          <p:cNvPr id="8" name="7 Grup"/>
          <p:cNvGrpSpPr/>
          <p:nvPr/>
        </p:nvGrpSpPr>
        <p:grpSpPr>
          <a:xfrm>
            <a:off x="4572000" y="1340768"/>
            <a:ext cx="3779912" cy="4320480"/>
            <a:chOff x="966576" y="2204864"/>
            <a:chExt cx="2343150" cy="2702975"/>
          </a:xfrm>
        </p:grpSpPr>
        <p:pic>
          <p:nvPicPr>
            <p:cNvPr id="3074" name="Picture 2"/>
            <p:cNvPicPr>
              <a:picLocks noChangeAspect="1" noChangeArrowheads="1"/>
            </p:cNvPicPr>
            <p:nvPr/>
          </p:nvPicPr>
          <p:blipFill>
            <a:blip r:embed="rId2" cstate="print"/>
            <a:srcRect/>
            <a:stretch>
              <a:fillRect/>
            </a:stretch>
          </p:blipFill>
          <p:spPr bwMode="auto">
            <a:xfrm>
              <a:off x="971600" y="2204864"/>
              <a:ext cx="2324100" cy="1914525"/>
            </a:xfrm>
            <a:prstGeom prst="rect">
              <a:avLst/>
            </a:prstGeom>
            <a:noFill/>
            <a:ln w="9525">
              <a:noFill/>
              <a:miter lim="800000"/>
              <a:headEnd/>
              <a:tailEnd/>
            </a:ln>
          </p:spPr>
        </p:pic>
        <p:pic>
          <p:nvPicPr>
            <p:cNvPr id="3077" name="Picture 5"/>
            <p:cNvPicPr>
              <a:picLocks noChangeAspect="1" noChangeArrowheads="1"/>
            </p:cNvPicPr>
            <p:nvPr/>
          </p:nvPicPr>
          <p:blipFill>
            <a:blip r:embed="rId3" cstate="print"/>
            <a:srcRect/>
            <a:stretch>
              <a:fillRect/>
            </a:stretch>
          </p:blipFill>
          <p:spPr bwMode="auto">
            <a:xfrm>
              <a:off x="966576" y="4117264"/>
              <a:ext cx="2343150" cy="790575"/>
            </a:xfrm>
            <a:prstGeom prst="rect">
              <a:avLst/>
            </a:prstGeom>
            <a:noFill/>
            <a:ln w="9525">
              <a:noFill/>
              <a:miter lim="800000"/>
              <a:headEnd/>
              <a:tailEnd/>
            </a:ln>
          </p:spPr>
        </p:pic>
      </p:grpSp>
      <p:pic>
        <p:nvPicPr>
          <p:cNvPr id="7" name="Resim 19">
            <a:extLst>
              <a:ext uri="{FF2B5EF4-FFF2-40B4-BE49-F238E27FC236}">
                <a16:creationId xmlns:a16="http://schemas.microsoft.com/office/drawing/2014/main" id="{C3ED76BE-9384-6C4B-AAAF-5A213CD11FE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003232" cy="1143000"/>
          </a:xfrm>
        </p:spPr>
        <p:txBody>
          <a:bodyPr>
            <a:noAutofit/>
          </a:bodyPr>
          <a:lstStyle/>
          <a:p>
            <a:r>
              <a:rPr lang="en-US" sz="3600" dirty="0"/>
              <a:t>“ </a:t>
            </a:r>
            <a:r>
              <a:rPr lang="en-US" sz="3600" i="1" dirty="0">
                <a:solidFill>
                  <a:srgbClr val="FFFF00"/>
                </a:solidFill>
              </a:rPr>
              <a:t>Teachers need knowledge of the strategies most likely to be fruitful …</a:t>
            </a:r>
            <a:r>
              <a:rPr lang="tr-TR" sz="3600" i="1" dirty="0">
                <a:solidFill>
                  <a:srgbClr val="FFFF00"/>
                </a:solidFill>
              </a:rPr>
              <a:t> </a:t>
            </a:r>
            <a:r>
              <a:rPr lang="en-US" sz="3600" dirty="0"/>
              <a:t>”</a:t>
            </a:r>
            <a:endParaRPr lang="en-US" sz="3600" i="1" dirty="0">
              <a:solidFill>
                <a:srgbClr val="FFC000"/>
              </a:solidFill>
            </a:endParaRPr>
          </a:p>
        </p:txBody>
      </p:sp>
      <p:sp>
        <p:nvSpPr>
          <p:cNvPr id="3" name="2 İçerik Yer Tutucusu"/>
          <p:cNvSpPr>
            <a:spLocks noGrp="1"/>
          </p:cNvSpPr>
          <p:nvPr>
            <p:ph idx="1"/>
          </p:nvPr>
        </p:nvSpPr>
        <p:spPr>
          <a:xfrm>
            <a:off x="457200" y="1600200"/>
            <a:ext cx="8003232" cy="4525963"/>
          </a:xfrm>
        </p:spPr>
        <p:txBody>
          <a:bodyPr>
            <a:normAutofit/>
          </a:bodyPr>
          <a:lstStyle/>
          <a:p>
            <a:pPr>
              <a:lnSpc>
                <a:spcPct val="150000"/>
              </a:lnSpc>
            </a:pPr>
            <a:r>
              <a:rPr lang="en-US" sz="3200" dirty="0">
                <a:solidFill>
                  <a:srgbClr val="4AC7E4"/>
                </a:solidFill>
              </a:rPr>
              <a:t>But! </a:t>
            </a:r>
          </a:p>
          <a:p>
            <a:pPr>
              <a:lnSpc>
                <a:spcPct val="150000"/>
              </a:lnSpc>
            </a:pPr>
            <a:r>
              <a:rPr lang="en-US" sz="3200" dirty="0">
                <a:solidFill>
                  <a:srgbClr val="4AC7E4"/>
                </a:solidFill>
              </a:rPr>
              <a:t>Where does that knowledge come from? </a:t>
            </a:r>
          </a:p>
          <a:p>
            <a:pPr>
              <a:lnSpc>
                <a:spcPct val="150000"/>
              </a:lnSpc>
            </a:pPr>
            <a:r>
              <a:rPr lang="en-US" sz="3200" dirty="0">
                <a:solidFill>
                  <a:srgbClr val="4AC7E4"/>
                </a:solidFill>
              </a:rPr>
              <a:t>Where is the wisdom of practice?</a:t>
            </a:r>
          </a:p>
        </p:txBody>
      </p:sp>
      <p:pic>
        <p:nvPicPr>
          <p:cNvPr id="4"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003232" cy="1143000"/>
          </a:xfrm>
        </p:spPr>
        <p:txBody>
          <a:bodyPr>
            <a:noAutofit/>
          </a:bodyPr>
          <a:lstStyle/>
          <a:p>
            <a:r>
              <a:rPr lang="en-US" sz="3600" dirty="0"/>
              <a:t>“ </a:t>
            </a:r>
            <a:r>
              <a:rPr lang="en-US" sz="3600" i="1" dirty="0">
                <a:solidFill>
                  <a:srgbClr val="FFFF00"/>
                </a:solidFill>
              </a:rPr>
              <a:t>Teachers need knowledge of the strategies most likely to be fruitful …</a:t>
            </a:r>
            <a:r>
              <a:rPr lang="tr-TR" sz="3600" i="1" dirty="0">
                <a:solidFill>
                  <a:srgbClr val="FFFF00"/>
                </a:solidFill>
              </a:rPr>
              <a:t> </a:t>
            </a:r>
            <a:r>
              <a:rPr lang="en-US" sz="3600" dirty="0"/>
              <a:t>”</a:t>
            </a:r>
            <a:endParaRPr lang="en-US" sz="3600" i="1" dirty="0">
              <a:solidFill>
                <a:srgbClr val="FFC000"/>
              </a:solidFill>
            </a:endParaRPr>
          </a:p>
        </p:txBody>
      </p:sp>
      <p:sp>
        <p:nvSpPr>
          <p:cNvPr id="3" name="2 İçerik Yer Tutucusu"/>
          <p:cNvSpPr>
            <a:spLocks noGrp="1"/>
          </p:cNvSpPr>
          <p:nvPr>
            <p:ph idx="1"/>
          </p:nvPr>
        </p:nvSpPr>
        <p:spPr>
          <a:xfrm>
            <a:off x="457200" y="1600200"/>
            <a:ext cx="8003232" cy="4525963"/>
          </a:xfrm>
        </p:spPr>
        <p:txBody>
          <a:bodyPr>
            <a:normAutofit/>
          </a:bodyPr>
          <a:lstStyle/>
          <a:p>
            <a:pPr>
              <a:spcBef>
                <a:spcPts val="1200"/>
              </a:spcBef>
            </a:pPr>
            <a:r>
              <a:rPr lang="en-US" sz="3200" dirty="0">
                <a:solidFill>
                  <a:srgbClr val="4AC7E4"/>
                </a:solidFill>
              </a:rPr>
              <a:t>When we teach in large classes we cannot interact with our students. </a:t>
            </a:r>
          </a:p>
          <a:p>
            <a:pPr>
              <a:spcBef>
                <a:spcPts val="1200"/>
              </a:spcBef>
            </a:pPr>
            <a:r>
              <a:rPr lang="en-US" sz="3200" dirty="0">
                <a:solidFill>
                  <a:srgbClr val="4AC7E4"/>
                </a:solidFill>
              </a:rPr>
              <a:t>They rarely can have an opportunity to ask a question.</a:t>
            </a:r>
          </a:p>
          <a:p>
            <a:pPr>
              <a:spcBef>
                <a:spcPts val="1200"/>
              </a:spcBef>
              <a:spcAft>
                <a:spcPts val="1800"/>
              </a:spcAft>
            </a:pPr>
            <a:r>
              <a:rPr lang="en-US" sz="3200" dirty="0">
                <a:solidFill>
                  <a:srgbClr val="4AC7E4"/>
                </a:solidFill>
              </a:rPr>
              <a:t>However, when we talk to them and let them speak, then we open an avenue for mutual understanding.</a:t>
            </a:r>
          </a:p>
        </p:txBody>
      </p:sp>
      <p:pic>
        <p:nvPicPr>
          <p:cNvPr id="4"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003232" cy="1143000"/>
          </a:xfrm>
        </p:spPr>
        <p:txBody>
          <a:bodyPr>
            <a:noAutofit/>
          </a:bodyPr>
          <a:lstStyle/>
          <a:p>
            <a:r>
              <a:rPr lang="en-US" sz="3600" dirty="0"/>
              <a:t>“ </a:t>
            </a:r>
            <a:r>
              <a:rPr lang="en-US" sz="3600" i="1" dirty="0">
                <a:solidFill>
                  <a:srgbClr val="FFFF00"/>
                </a:solidFill>
              </a:rPr>
              <a:t>Teachers need knowledge of the strategies most likely to be fruitful …</a:t>
            </a:r>
            <a:r>
              <a:rPr lang="tr-TR" sz="3600" i="1" dirty="0">
                <a:solidFill>
                  <a:srgbClr val="FFFF00"/>
                </a:solidFill>
              </a:rPr>
              <a:t> </a:t>
            </a:r>
            <a:r>
              <a:rPr lang="en-US" sz="3600" dirty="0"/>
              <a:t>”</a:t>
            </a:r>
            <a:endParaRPr lang="en-US" sz="3600" i="1" dirty="0">
              <a:solidFill>
                <a:srgbClr val="FFC000"/>
              </a:solidFill>
            </a:endParaRPr>
          </a:p>
        </p:txBody>
      </p:sp>
      <p:sp>
        <p:nvSpPr>
          <p:cNvPr id="3" name="2 İçerik Yer Tutucusu"/>
          <p:cNvSpPr>
            <a:spLocks noGrp="1"/>
          </p:cNvSpPr>
          <p:nvPr>
            <p:ph idx="1"/>
          </p:nvPr>
        </p:nvSpPr>
        <p:spPr>
          <a:xfrm>
            <a:off x="457200" y="1600200"/>
            <a:ext cx="8003232" cy="4525963"/>
          </a:xfrm>
        </p:spPr>
        <p:txBody>
          <a:bodyPr>
            <a:normAutofit fontScale="62500" lnSpcReduction="20000"/>
          </a:bodyPr>
          <a:lstStyle/>
          <a:p>
            <a:pPr>
              <a:lnSpc>
                <a:spcPct val="120000"/>
              </a:lnSpc>
              <a:spcBef>
                <a:spcPts val="1200"/>
              </a:spcBef>
            </a:pPr>
            <a:r>
              <a:rPr lang="en-US" sz="3200" dirty="0">
                <a:solidFill>
                  <a:srgbClr val="4AC7E4"/>
                </a:solidFill>
              </a:rPr>
              <a:t>Physics teachers sometimes tend to think that students are not putting in as much effort as needed to learn. </a:t>
            </a:r>
          </a:p>
          <a:p>
            <a:pPr>
              <a:lnSpc>
                <a:spcPct val="120000"/>
              </a:lnSpc>
              <a:spcBef>
                <a:spcPts val="1200"/>
              </a:spcBef>
            </a:pPr>
            <a:r>
              <a:rPr lang="en-US" sz="3200" dirty="0">
                <a:solidFill>
                  <a:srgbClr val="4AC7E4"/>
                </a:solidFill>
              </a:rPr>
              <a:t>As an expert they can’t see sometimes why a particular concept is too difficult to learn.</a:t>
            </a:r>
          </a:p>
          <a:p>
            <a:pPr>
              <a:lnSpc>
                <a:spcPct val="120000"/>
              </a:lnSpc>
              <a:spcBef>
                <a:spcPts val="1200"/>
              </a:spcBef>
            </a:pPr>
            <a:r>
              <a:rPr lang="en-US" sz="3200" dirty="0">
                <a:solidFill>
                  <a:srgbClr val="FFC000"/>
                </a:solidFill>
              </a:rPr>
              <a:t>Are there concepts that are too difficult to learn even for the most hard working students?</a:t>
            </a:r>
          </a:p>
          <a:p>
            <a:pPr>
              <a:lnSpc>
                <a:spcPct val="120000"/>
              </a:lnSpc>
              <a:spcBef>
                <a:spcPts val="1200"/>
              </a:spcBef>
            </a:pPr>
            <a:r>
              <a:rPr lang="en-US" sz="3200" dirty="0">
                <a:solidFill>
                  <a:srgbClr val="FFC000"/>
                </a:solidFill>
              </a:rPr>
              <a:t>And if yes, how can we help them learn better and master a concept efficiently?</a:t>
            </a:r>
          </a:p>
          <a:p>
            <a:pPr>
              <a:lnSpc>
                <a:spcPct val="120000"/>
              </a:lnSpc>
              <a:spcBef>
                <a:spcPts val="1200"/>
              </a:spcBef>
            </a:pPr>
            <a:endParaRPr lang="en-US" sz="3200" dirty="0">
              <a:solidFill>
                <a:srgbClr val="92D050"/>
              </a:solidFill>
            </a:endParaRPr>
          </a:p>
          <a:p>
            <a:pPr>
              <a:lnSpc>
                <a:spcPct val="120000"/>
              </a:lnSpc>
              <a:spcBef>
                <a:spcPts val="1200"/>
              </a:spcBef>
            </a:pPr>
            <a:r>
              <a:rPr lang="en-US" sz="3200" b="1" dirty="0">
                <a:solidFill>
                  <a:srgbClr val="4AC7E4"/>
                </a:solidFill>
              </a:rPr>
              <a:t>This presentation is going to try to give an answer to these questions.</a:t>
            </a:r>
          </a:p>
        </p:txBody>
      </p:sp>
      <p:pic>
        <p:nvPicPr>
          <p:cNvPr id="4" name="Resim 19">
            <a:extLst>
              <a:ext uri="{FF2B5EF4-FFF2-40B4-BE49-F238E27FC236}">
                <a16:creationId xmlns:a16="http://schemas.microsoft.com/office/drawing/2014/main" id="{C3ED76BE-9384-6C4B-AAAF-5A213CD11F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6429" y="5917024"/>
            <a:ext cx="2697571" cy="94097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b="1" dirty="0">
                <a:solidFill>
                  <a:srgbClr val="FF0000"/>
                </a:solidFill>
              </a:rPr>
              <a:t>The context</a:t>
            </a:r>
            <a:endParaRPr lang="en-US" dirty="0">
              <a:solidFill>
                <a:srgbClr val="FF0000"/>
              </a:solidFill>
            </a:endParaRPr>
          </a:p>
        </p:txBody>
      </p:sp>
      <p:sp>
        <p:nvSpPr>
          <p:cNvPr id="3" name="2 İçerik Yer Tutucusu"/>
          <p:cNvSpPr>
            <a:spLocks noGrp="1"/>
          </p:cNvSpPr>
          <p:nvPr>
            <p:ph idx="1"/>
          </p:nvPr>
        </p:nvSpPr>
        <p:spPr/>
        <p:txBody>
          <a:bodyPr>
            <a:normAutofit fontScale="92500" lnSpcReduction="20000"/>
          </a:bodyPr>
          <a:lstStyle/>
          <a:p>
            <a:r>
              <a:rPr lang="en-US" dirty="0">
                <a:solidFill>
                  <a:srgbClr val="4AC7E4"/>
                </a:solidFill>
              </a:rPr>
              <a:t>This study reports a case study that investigated in detail one female freshman university student's alternative conceptions, alternative framework and learning of force and motion during a short small group instruction and subsequent tutoring interviews. </a:t>
            </a:r>
          </a:p>
          <a:p>
            <a:r>
              <a:rPr lang="en-US" dirty="0">
                <a:solidFill>
                  <a:srgbClr val="4AC7E4"/>
                </a:solidFill>
              </a:rPr>
              <a:t>The researcher in this study acted as the teacher of the small group and the tutor for the interviews. The student who participated in this study had a very limited physics learning experience.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kn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280</TotalTime>
  <Words>1211</Words>
  <Application>Microsoft Office PowerPoint</Application>
  <PresentationFormat>Ekran Gösterisi (4:3)</PresentationFormat>
  <Paragraphs>178</Paragraphs>
  <Slides>23</Slides>
  <Notes>0</Notes>
  <HiddenSlides>0</HiddenSlides>
  <MMClips>0</MMClips>
  <ScaleCrop>false</ScaleCrop>
  <HeadingPairs>
    <vt:vector size="6" baseType="variant">
      <vt:variant>
        <vt:lpstr>Kullanılan Yazı Tipleri</vt:lpstr>
      </vt:variant>
      <vt:variant>
        <vt:i4>13</vt:i4>
      </vt:variant>
      <vt:variant>
        <vt:lpstr>Tema</vt:lpstr>
      </vt:variant>
      <vt:variant>
        <vt:i4>1</vt:i4>
      </vt:variant>
      <vt:variant>
        <vt:lpstr>Slayt Başlıkları</vt:lpstr>
      </vt:variant>
      <vt:variant>
        <vt:i4>23</vt:i4>
      </vt:variant>
    </vt:vector>
  </HeadingPairs>
  <TitlesOfParts>
    <vt:vector size="37" baseType="lpstr">
      <vt:lpstr>Arial</vt:lpstr>
      <vt:lpstr>Arial Black</vt:lpstr>
      <vt:lpstr>Calibri</vt:lpstr>
      <vt:lpstr>Cambria</vt:lpstr>
      <vt:lpstr>Franklin Gothic Book</vt:lpstr>
      <vt:lpstr>Garamond</vt:lpstr>
      <vt:lpstr>Helvetica</vt:lpstr>
      <vt:lpstr>Lithos Pro Regular</vt:lpstr>
      <vt:lpstr>Symbol</vt:lpstr>
      <vt:lpstr>Times New Roman</vt:lpstr>
      <vt:lpstr>Webdings</vt:lpstr>
      <vt:lpstr>Wingdings</vt:lpstr>
      <vt:lpstr>Wingdings 2</vt:lpstr>
      <vt:lpstr>Teknik</vt:lpstr>
      <vt:lpstr>Generating PCK  by listening to a student:  a case from physics  teaching and learning</vt:lpstr>
      <vt:lpstr>Introduction - PCK</vt:lpstr>
      <vt:lpstr>Introduction - PCK</vt:lpstr>
      <vt:lpstr>Shulman (1986)</vt:lpstr>
      <vt:lpstr>“In the wisdom of practice …”</vt:lpstr>
      <vt:lpstr>“ Teachers need knowledge of the strategies most likely to be fruitful … ”</vt:lpstr>
      <vt:lpstr>“ Teachers need knowledge of the strategies most likely to be fruitful … ”</vt:lpstr>
      <vt:lpstr>“ Teachers need knowledge of the strategies most likely to be fruitful … ”</vt:lpstr>
      <vt:lpstr>The context</vt:lpstr>
      <vt:lpstr>Getting Down to Focus</vt:lpstr>
      <vt:lpstr>Descriptive Framework</vt:lpstr>
      <vt:lpstr>Data Sources</vt:lpstr>
      <vt:lpstr>Data Analysis</vt:lpstr>
      <vt:lpstr>June’s alternative conceptions:</vt:lpstr>
      <vt:lpstr>The more, the more; the less, the less.</vt:lpstr>
      <vt:lpstr>The more, the more; the less, the less.</vt:lpstr>
      <vt:lpstr>Data: 2nd  Tutoring Interview  </vt:lpstr>
      <vt:lpstr>This was the moment a PCK was generated  by a learner</vt:lpstr>
      <vt:lpstr>Data: Tutoring Interview (Exactly 1 year after the first tutoring interview)</vt:lpstr>
      <vt:lpstr>Results</vt:lpstr>
      <vt:lpstr>Connecting to the literature</vt:lpstr>
      <vt:lpstr>I will leave you with this big question:</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Vignettes to Investigate Science Teacher Candidates’  Views about  the Nature of Science</dc:title>
  <dc:creator>ENER</dc:creator>
  <cp:lastModifiedBy>Fatih Taşar</cp:lastModifiedBy>
  <cp:revision>40</cp:revision>
  <dcterms:created xsi:type="dcterms:W3CDTF">2011-09-04T13:09:59Z</dcterms:created>
  <dcterms:modified xsi:type="dcterms:W3CDTF">2019-10-02T14:27:28Z</dcterms:modified>
</cp:coreProperties>
</file>