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31" r:id="rId2"/>
    <p:sldId id="332" r:id="rId3"/>
    <p:sldId id="256" r:id="rId4"/>
    <p:sldId id="261" r:id="rId5"/>
    <p:sldId id="322" r:id="rId6"/>
    <p:sldId id="323" r:id="rId7"/>
    <p:sldId id="324" r:id="rId8"/>
    <p:sldId id="325" r:id="rId9"/>
    <p:sldId id="310" r:id="rId10"/>
    <p:sldId id="326" r:id="rId11"/>
    <p:sldId id="311" r:id="rId12"/>
    <p:sldId id="273" r:id="rId13"/>
    <p:sldId id="275" r:id="rId14"/>
    <p:sldId id="280" r:id="rId15"/>
    <p:sldId id="316" r:id="rId16"/>
    <p:sldId id="315" r:id="rId17"/>
    <p:sldId id="318" r:id="rId18"/>
    <p:sldId id="320" r:id="rId19"/>
    <p:sldId id="329" r:id="rId20"/>
    <p:sldId id="330" r:id="rId21"/>
    <p:sldId id="321" r:id="rId22"/>
    <p:sldId id="314" r:id="rId23"/>
    <p:sldId id="327" r:id="rId24"/>
    <p:sldId id="328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13" autoAdjust="0"/>
  </p:normalViewPr>
  <p:slideViewPr>
    <p:cSldViewPr>
      <p:cViewPr varScale="1">
        <p:scale>
          <a:sx n="49" d="100"/>
          <a:sy n="49" d="100"/>
        </p:scale>
        <p:origin x="178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3CD666-B109-4EBA-B06E-7A3E24AF28D3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867CF887-BE56-4EAB-BF79-1FEC8CE7EFDA}">
      <dgm:prSet phldrT="[Text]"/>
      <dgm:spPr/>
      <dgm:t>
        <a:bodyPr/>
        <a:lstStyle/>
        <a:p>
          <a:r>
            <a:rPr lang="de-DE" b="1" dirty="0" err="1" smtClean="0"/>
            <a:t>What</a:t>
          </a:r>
          <a:r>
            <a:rPr lang="de-DE" b="1" dirty="0" smtClean="0"/>
            <a:t>? </a:t>
          </a:r>
          <a:r>
            <a:rPr lang="de-DE" dirty="0" smtClean="0"/>
            <a:t>Research </a:t>
          </a:r>
          <a:r>
            <a:rPr lang="de-DE" dirty="0" err="1" smtClean="0"/>
            <a:t>question</a:t>
          </a:r>
          <a:endParaRPr lang="de-DE" dirty="0"/>
        </a:p>
      </dgm:t>
    </dgm:pt>
    <dgm:pt modelId="{9C17C0DF-F03C-4E80-A9F7-2D699BAE55C3}" type="parTrans" cxnId="{1896D330-731A-4246-83B9-E90E8894983D}">
      <dgm:prSet/>
      <dgm:spPr/>
      <dgm:t>
        <a:bodyPr/>
        <a:lstStyle/>
        <a:p>
          <a:endParaRPr lang="de-DE"/>
        </a:p>
      </dgm:t>
    </dgm:pt>
    <dgm:pt modelId="{16143D5F-12CF-494E-A8F2-617134A4CAA1}" type="sibTrans" cxnId="{1896D330-731A-4246-83B9-E90E8894983D}">
      <dgm:prSet/>
      <dgm:spPr/>
      <dgm:t>
        <a:bodyPr/>
        <a:lstStyle/>
        <a:p>
          <a:endParaRPr lang="de-DE"/>
        </a:p>
      </dgm:t>
    </dgm:pt>
    <dgm:pt modelId="{8571F207-EE81-4E81-AAB1-4C58EE536BF9}">
      <dgm:prSet phldrT="[Text]"/>
      <dgm:spPr/>
      <dgm:t>
        <a:bodyPr/>
        <a:lstStyle/>
        <a:p>
          <a:r>
            <a:rPr lang="de-DE" b="1" dirty="0" err="1" smtClean="0"/>
            <a:t>How</a:t>
          </a:r>
          <a:r>
            <a:rPr lang="de-DE" b="1" dirty="0" smtClean="0"/>
            <a:t>?</a:t>
          </a:r>
        </a:p>
        <a:p>
          <a:r>
            <a:rPr lang="de-DE" dirty="0" err="1" smtClean="0"/>
            <a:t>Method</a:t>
          </a:r>
          <a:endParaRPr lang="de-DE" dirty="0"/>
        </a:p>
      </dgm:t>
    </dgm:pt>
    <dgm:pt modelId="{FB967EC2-FF17-44BF-A836-E42C8A3644E2}" type="parTrans" cxnId="{B1E93A54-2DD3-40F5-8B7A-A7FC23F47F90}">
      <dgm:prSet/>
      <dgm:spPr/>
      <dgm:t>
        <a:bodyPr/>
        <a:lstStyle/>
        <a:p>
          <a:endParaRPr lang="de-DE"/>
        </a:p>
      </dgm:t>
    </dgm:pt>
    <dgm:pt modelId="{62FEECB0-912E-4995-B7AA-E1CE14FF65CA}" type="sibTrans" cxnId="{B1E93A54-2DD3-40F5-8B7A-A7FC23F47F90}">
      <dgm:prSet/>
      <dgm:spPr/>
      <dgm:t>
        <a:bodyPr/>
        <a:lstStyle/>
        <a:p>
          <a:endParaRPr lang="de-DE"/>
        </a:p>
      </dgm:t>
    </dgm:pt>
    <dgm:pt modelId="{43AD844C-9F4D-49B0-AB48-6DBC6FB7CF21}">
      <dgm:prSet phldrT="[Text]"/>
      <dgm:spPr/>
      <dgm:t>
        <a:bodyPr/>
        <a:lstStyle/>
        <a:p>
          <a:r>
            <a:rPr lang="de-DE" b="1" dirty="0" smtClean="0"/>
            <a:t>Who?</a:t>
          </a:r>
        </a:p>
        <a:p>
          <a:r>
            <a:rPr lang="de-DE" dirty="0" smtClean="0"/>
            <a:t>Sample</a:t>
          </a:r>
          <a:endParaRPr lang="de-DE" dirty="0"/>
        </a:p>
      </dgm:t>
    </dgm:pt>
    <dgm:pt modelId="{EAA80876-E3D0-4C0E-9B7F-ACF277ED8766}" type="parTrans" cxnId="{864F2614-F6DC-48DB-A49B-DD0047E01C73}">
      <dgm:prSet/>
      <dgm:spPr/>
      <dgm:t>
        <a:bodyPr/>
        <a:lstStyle/>
        <a:p>
          <a:endParaRPr lang="de-DE"/>
        </a:p>
      </dgm:t>
    </dgm:pt>
    <dgm:pt modelId="{6F4C6E53-7DBA-4710-B644-00F78ABFC617}" type="sibTrans" cxnId="{864F2614-F6DC-48DB-A49B-DD0047E01C73}">
      <dgm:prSet/>
      <dgm:spPr/>
      <dgm:t>
        <a:bodyPr/>
        <a:lstStyle/>
        <a:p>
          <a:endParaRPr lang="de-DE"/>
        </a:p>
      </dgm:t>
    </dgm:pt>
    <dgm:pt modelId="{EC4EB15C-E23D-4FAA-A34C-1E84C2BECBEA}" type="pres">
      <dgm:prSet presAssocID="{A33CD666-B109-4EBA-B06E-7A3E24AF28D3}" presName="Name0" presStyleCnt="0">
        <dgm:presLayoutVars>
          <dgm:dir/>
          <dgm:resizeHandles val="exact"/>
        </dgm:presLayoutVars>
      </dgm:prSet>
      <dgm:spPr/>
    </dgm:pt>
    <dgm:pt modelId="{394722BF-9874-4D33-A775-6D5853C412A7}" type="pres">
      <dgm:prSet presAssocID="{867CF887-BE56-4EAB-BF79-1FEC8CE7EFD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4594D5-67AD-408C-8695-A77F13369B14}" type="pres">
      <dgm:prSet presAssocID="{16143D5F-12CF-494E-A8F2-617134A4CAA1}" presName="sibTrans" presStyleLbl="sibTrans2D1" presStyleIdx="0" presStyleCnt="2"/>
      <dgm:spPr/>
      <dgm:t>
        <a:bodyPr/>
        <a:lstStyle/>
        <a:p>
          <a:endParaRPr lang="de-DE"/>
        </a:p>
      </dgm:t>
    </dgm:pt>
    <dgm:pt modelId="{377431B7-6BB4-43F5-8B09-C1E42695AC7D}" type="pres">
      <dgm:prSet presAssocID="{16143D5F-12CF-494E-A8F2-617134A4CAA1}" presName="connectorText" presStyleLbl="sibTrans2D1" presStyleIdx="0" presStyleCnt="2"/>
      <dgm:spPr/>
      <dgm:t>
        <a:bodyPr/>
        <a:lstStyle/>
        <a:p>
          <a:endParaRPr lang="de-DE"/>
        </a:p>
      </dgm:t>
    </dgm:pt>
    <dgm:pt modelId="{CE25B902-7D08-4BCE-882C-D364B65E5B78}" type="pres">
      <dgm:prSet presAssocID="{8571F207-EE81-4E81-AAB1-4C58EE536BF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A3D31C-990B-4F3B-A01E-87667E58AB22}" type="pres">
      <dgm:prSet presAssocID="{62FEECB0-912E-4995-B7AA-E1CE14FF65CA}" presName="sibTrans" presStyleLbl="sibTrans2D1" presStyleIdx="1" presStyleCnt="2"/>
      <dgm:spPr/>
      <dgm:t>
        <a:bodyPr/>
        <a:lstStyle/>
        <a:p>
          <a:endParaRPr lang="de-DE"/>
        </a:p>
      </dgm:t>
    </dgm:pt>
    <dgm:pt modelId="{F97F0367-B7B8-4B4B-9F7B-96F913AD0B2C}" type="pres">
      <dgm:prSet presAssocID="{62FEECB0-912E-4995-B7AA-E1CE14FF65CA}" presName="connectorText" presStyleLbl="sibTrans2D1" presStyleIdx="1" presStyleCnt="2"/>
      <dgm:spPr/>
      <dgm:t>
        <a:bodyPr/>
        <a:lstStyle/>
        <a:p>
          <a:endParaRPr lang="de-DE"/>
        </a:p>
      </dgm:t>
    </dgm:pt>
    <dgm:pt modelId="{6D3A36CA-F25A-465A-B141-D2AF1ACBE086}" type="pres">
      <dgm:prSet presAssocID="{43AD844C-9F4D-49B0-AB48-6DBC6FB7CF2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896D330-731A-4246-83B9-E90E8894983D}" srcId="{A33CD666-B109-4EBA-B06E-7A3E24AF28D3}" destId="{867CF887-BE56-4EAB-BF79-1FEC8CE7EFDA}" srcOrd="0" destOrd="0" parTransId="{9C17C0DF-F03C-4E80-A9F7-2D699BAE55C3}" sibTransId="{16143D5F-12CF-494E-A8F2-617134A4CAA1}"/>
    <dgm:cxn modelId="{47A7D2A3-F052-4D6C-B80A-3E157FB1D82F}" type="presOf" srcId="{16143D5F-12CF-494E-A8F2-617134A4CAA1}" destId="{244594D5-67AD-408C-8695-A77F13369B14}" srcOrd="0" destOrd="0" presId="urn:microsoft.com/office/officeart/2005/8/layout/process1"/>
    <dgm:cxn modelId="{7615C107-809E-4A28-99BE-F51236ECAC17}" type="presOf" srcId="{A33CD666-B109-4EBA-B06E-7A3E24AF28D3}" destId="{EC4EB15C-E23D-4FAA-A34C-1E84C2BECBEA}" srcOrd="0" destOrd="0" presId="urn:microsoft.com/office/officeart/2005/8/layout/process1"/>
    <dgm:cxn modelId="{A792C76D-9F41-4E65-B22C-8B635F547508}" type="presOf" srcId="{62FEECB0-912E-4995-B7AA-E1CE14FF65CA}" destId="{49A3D31C-990B-4F3B-A01E-87667E58AB22}" srcOrd="0" destOrd="0" presId="urn:microsoft.com/office/officeart/2005/8/layout/process1"/>
    <dgm:cxn modelId="{89E03A3A-3FD8-4C8B-87EE-40C27AF389A4}" type="presOf" srcId="{867CF887-BE56-4EAB-BF79-1FEC8CE7EFDA}" destId="{394722BF-9874-4D33-A775-6D5853C412A7}" srcOrd="0" destOrd="0" presId="urn:microsoft.com/office/officeart/2005/8/layout/process1"/>
    <dgm:cxn modelId="{864F2614-F6DC-48DB-A49B-DD0047E01C73}" srcId="{A33CD666-B109-4EBA-B06E-7A3E24AF28D3}" destId="{43AD844C-9F4D-49B0-AB48-6DBC6FB7CF21}" srcOrd="2" destOrd="0" parTransId="{EAA80876-E3D0-4C0E-9B7F-ACF277ED8766}" sibTransId="{6F4C6E53-7DBA-4710-B644-00F78ABFC617}"/>
    <dgm:cxn modelId="{09D0C1F5-4FA5-4D22-9A3C-C1ED8E4EBBFE}" type="presOf" srcId="{62FEECB0-912E-4995-B7AA-E1CE14FF65CA}" destId="{F97F0367-B7B8-4B4B-9F7B-96F913AD0B2C}" srcOrd="1" destOrd="0" presId="urn:microsoft.com/office/officeart/2005/8/layout/process1"/>
    <dgm:cxn modelId="{4116C8BA-078A-45E5-AF35-A5D58951F85C}" type="presOf" srcId="{43AD844C-9F4D-49B0-AB48-6DBC6FB7CF21}" destId="{6D3A36CA-F25A-465A-B141-D2AF1ACBE086}" srcOrd="0" destOrd="0" presId="urn:microsoft.com/office/officeart/2005/8/layout/process1"/>
    <dgm:cxn modelId="{EF1991F4-CCAD-4866-8570-4EB669DEB915}" type="presOf" srcId="{8571F207-EE81-4E81-AAB1-4C58EE536BF9}" destId="{CE25B902-7D08-4BCE-882C-D364B65E5B78}" srcOrd="0" destOrd="0" presId="urn:microsoft.com/office/officeart/2005/8/layout/process1"/>
    <dgm:cxn modelId="{B1E93A54-2DD3-40F5-8B7A-A7FC23F47F90}" srcId="{A33CD666-B109-4EBA-B06E-7A3E24AF28D3}" destId="{8571F207-EE81-4E81-AAB1-4C58EE536BF9}" srcOrd="1" destOrd="0" parTransId="{FB967EC2-FF17-44BF-A836-E42C8A3644E2}" sibTransId="{62FEECB0-912E-4995-B7AA-E1CE14FF65CA}"/>
    <dgm:cxn modelId="{FDF7A489-0687-483D-859C-D659929D12BC}" type="presOf" srcId="{16143D5F-12CF-494E-A8F2-617134A4CAA1}" destId="{377431B7-6BB4-43F5-8B09-C1E42695AC7D}" srcOrd="1" destOrd="0" presId="urn:microsoft.com/office/officeart/2005/8/layout/process1"/>
    <dgm:cxn modelId="{EBAA0364-0808-4AF3-AD78-600B6FB30225}" type="presParOf" srcId="{EC4EB15C-E23D-4FAA-A34C-1E84C2BECBEA}" destId="{394722BF-9874-4D33-A775-6D5853C412A7}" srcOrd="0" destOrd="0" presId="urn:microsoft.com/office/officeart/2005/8/layout/process1"/>
    <dgm:cxn modelId="{D5C1EA3F-3CA1-47A3-A511-0F9BC28A2286}" type="presParOf" srcId="{EC4EB15C-E23D-4FAA-A34C-1E84C2BECBEA}" destId="{244594D5-67AD-408C-8695-A77F13369B14}" srcOrd="1" destOrd="0" presId="urn:microsoft.com/office/officeart/2005/8/layout/process1"/>
    <dgm:cxn modelId="{03C5AB00-A42B-438C-A6C1-F17BBFD8729D}" type="presParOf" srcId="{244594D5-67AD-408C-8695-A77F13369B14}" destId="{377431B7-6BB4-43F5-8B09-C1E42695AC7D}" srcOrd="0" destOrd="0" presId="urn:microsoft.com/office/officeart/2005/8/layout/process1"/>
    <dgm:cxn modelId="{E49E3298-578A-4086-ABBC-E3A70FAAEA27}" type="presParOf" srcId="{EC4EB15C-E23D-4FAA-A34C-1E84C2BECBEA}" destId="{CE25B902-7D08-4BCE-882C-D364B65E5B78}" srcOrd="2" destOrd="0" presId="urn:microsoft.com/office/officeart/2005/8/layout/process1"/>
    <dgm:cxn modelId="{E2FE3B18-7E7C-420A-9F76-497953505AA2}" type="presParOf" srcId="{EC4EB15C-E23D-4FAA-A34C-1E84C2BECBEA}" destId="{49A3D31C-990B-4F3B-A01E-87667E58AB22}" srcOrd="3" destOrd="0" presId="urn:microsoft.com/office/officeart/2005/8/layout/process1"/>
    <dgm:cxn modelId="{8A8EB1E9-6C01-416E-9375-7009982C91F0}" type="presParOf" srcId="{49A3D31C-990B-4F3B-A01E-87667E58AB22}" destId="{F97F0367-B7B8-4B4B-9F7B-96F913AD0B2C}" srcOrd="0" destOrd="0" presId="urn:microsoft.com/office/officeart/2005/8/layout/process1"/>
    <dgm:cxn modelId="{E381B514-5F76-420B-A960-5AB20ED63924}" type="presParOf" srcId="{EC4EB15C-E23D-4FAA-A34C-1E84C2BECBEA}" destId="{6D3A36CA-F25A-465A-B141-D2AF1ACBE08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722BF-9874-4D33-A775-6D5853C412A7}">
      <dsp:nvSpPr>
        <dsp:cNvPr id="0" name=""/>
        <dsp:cNvSpPr/>
      </dsp:nvSpPr>
      <dsp:spPr>
        <a:xfrm>
          <a:off x="5357" y="311670"/>
          <a:ext cx="1601390" cy="960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err="1" smtClean="0"/>
            <a:t>What</a:t>
          </a:r>
          <a:r>
            <a:rPr lang="de-DE" sz="1800" b="1" kern="1200" dirty="0" smtClean="0"/>
            <a:t>? </a:t>
          </a:r>
          <a:r>
            <a:rPr lang="de-DE" sz="1800" kern="1200" dirty="0" smtClean="0"/>
            <a:t>Research </a:t>
          </a:r>
          <a:r>
            <a:rPr lang="de-DE" sz="1800" kern="1200" dirty="0" err="1" smtClean="0"/>
            <a:t>question</a:t>
          </a:r>
          <a:endParaRPr lang="de-DE" sz="1800" kern="1200" dirty="0"/>
        </a:p>
      </dsp:txBody>
      <dsp:txXfrm>
        <a:off x="33499" y="339812"/>
        <a:ext cx="1545106" cy="904550"/>
      </dsp:txXfrm>
    </dsp:sp>
    <dsp:sp modelId="{244594D5-67AD-408C-8695-A77F13369B14}">
      <dsp:nvSpPr>
        <dsp:cNvPr id="0" name=""/>
        <dsp:cNvSpPr/>
      </dsp:nvSpPr>
      <dsp:spPr>
        <a:xfrm>
          <a:off x="1766887" y="593515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>
        <a:off x="1766887" y="672944"/>
        <a:ext cx="237646" cy="238286"/>
      </dsp:txXfrm>
    </dsp:sp>
    <dsp:sp modelId="{CE25B902-7D08-4BCE-882C-D364B65E5B78}">
      <dsp:nvSpPr>
        <dsp:cNvPr id="0" name=""/>
        <dsp:cNvSpPr/>
      </dsp:nvSpPr>
      <dsp:spPr>
        <a:xfrm>
          <a:off x="2247304" y="311670"/>
          <a:ext cx="1601390" cy="960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err="1" smtClean="0"/>
            <a:t>How</a:t>
          </a:r>
          <a:r>
            <a:rPr lang="de-DE" sz="1800" b="1" kern="1200" dirty="0" smtClean="0"/>
            <a:t>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Method</a:t>
          </a:r>
          <a:endParaRPr lang="de-DE" sz="1800" kern="1200" dirty="0"/>
        </a:p>
      </dsp:txBody>
      <dsp:txXfrm>
        <a:off x="2275446" y="339812"/>
        <a:ext cx="1545106" cy="904550"/>
      </dsp:txXfrm>
    </dsp:sp>
    <dsp:sp modelId="{49A3D31C-990B-4F3B-A01E-87667E58AB22}">
      <dsp:nvSpPr>
        <dsp:cNvPr id="0" name=""/>
        <dsp:cNvSpPr/>
      </dsp:nvSpPr>
      <dsp:spPr>
        <a:xfrm>
          <a:off x="4008834" y="593515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>
        <a:off x="4008834" y="672944"/>
        <a:ext cx="237646" cy="238286"/>
      </dsp:txXfrm>
    </dsp:sp>
    <dsp:sp modelId="{6D3A36CA-F25A-465A-B141-D2AF1ACBE086}">
      <dsp:nvSpPr>
        <dsp:cNvPr id="0" name=""/>
        <dsp:cNvSpPr/>
      </dsp:nvSpPr>
      <dsp:spPr>
        <a:xfrm>
          <a:off x="4489251" y="311670"/>
          <a:ext cx="1601390" cy="960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Who?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Sample</a:t>
          </a:r>
          <a:endParaRPr lang="de-DE" sz="1800" kern="1200" dirty="0"/>
        </a:p>
      </dsp:txBody>
      <dsp:txXfrm>
        <a:off x="4517393" y="339812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5348-39DA-471A-9F9A-AFA4CF5B3123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C8AA-1F0F-4A82-95C4-B27E2871B1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194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lot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talk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interviews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whole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16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dirty="0" smtClean="0"/>
              <a:t>Goal: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reconstruct</a:t>
            </a:r>
            <a:r>
              <a:rPr lang="de-DE" sz="1200" dirty="0" smtClean="0"/>
              <a:t> an in-</a:t>
            </a:r>
            <a:r>
              <a:rPr lang="de-DE" sz="1200" dirty="0" err="1" smtClean="0"/>
              <a:t>depth</a:t>
            </a:r>
            <a:r>
              <a:rPr lang="de-DE" sz="1200" dirty="0" smtClean="0"/>
              <a:t> </a:t>
            </a:r>
            <a:r>
              <a:rPr lang="de-DE" sz="1200" dirty="0" err="1" smtClean="0"/>
              <a:t>understaning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individual </a:t>
            </a:r>
            <a:r>
              <a:rPr lang="de-DE" sz="1200" dirty="0" err="1" smtClean="0"/>
              <a:t>thinking</a:t>
            </a:r>
            <a:r>
              <a:rPr lang="de-DE" sz="1200" dirty="0" smtClean="0"/>
              <a:t> </a:t>
            </a:r>
            <a:r>
              <a:rPr lang="de-DE" sz="1200" dirty="0" err="1" smtClean="0"/>
              <a:t>structures</a:t>
            </a:r>
            <a:r>
              <a:rPr lang="de-DE" sz="1200" dirty="0" smtClean="0"/>
              <a:t> </a:t>
            </a:r>
            <a:r>
              <a:rPr lang="de-DE" sz="1200" dirty="0" smtClean="0">
                <a:sym typeface="Wingdings" panose="05000000000000000000" pitchFamily="2" charset="2"/>
              </a:rPr>
              <a:t> </a:t>
            </a:r>
            <a:r>
              <a:rPr lang="de-DE" sz="1200" dirty="0" err="1" smtClean="0">
                <a:sym typeface="Wingdings" panose="05000000000000000000" pitchFamily="2" charset="2"/>
              </a:rPr>
              <a:t>understanding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the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meaning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of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what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the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interviewee</a:t>
            </a:r>
            <a:r>
              <a:rPr lang="de-DE" sz="1200" dirty="0" smtClean="0">
                <a:sym typeface="Wingdings" panose="05000000000000000000" pitchFamily="2" charset="2"/>
              </a:rPr>
              <a:t> </a:t>
            </a:r>
            <a:r>
              <a:rPr lang="de-DE" sz="1200" dirty="0" err="1" smtClean="0">
                <a:sym typeface="Wingdings" panose="05000000000000000000" pitchFamily="2" charset="2"/>
              </a:rPr>
              <a:t>says</a:t>
            </a:r>
            <a:endParaRPr lang="de-DE" sz="1200" dirty="0" smtClean="0"/>
          </a:p>
          <a:p>
            <a:r>
              <a:rPr lang="de-DE" sz="1200" dirty="0" smtClean="0"/>
              <a:t>Balance </a:t>
            </a:r>
            <a:r>
              <a:rPr lang="de-DE" sz="1200" dirty="0" err="1" smtClean="0"/>
              <a:t>between</a:t>
            </a:r>
            <a:r>
              <a:rPr lang="de-DE" sz="1200" dirty="0" smtClean="0"/>
              <a:t> </a:t>
            </a:r>
            <a:r>
              <a:rPr lang="de-DE" sz="1200" dirty="0" err="1" smtClean="0"/>
              <a:t>openness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structuredness</a:t>
            </a:r>
            <a:r>
              <a:rPr lang="de-DE" sz="1200" dirty="0" smtClean="0"/>
              <a:t> </a:t>
            </a:r>
            <a:r>
              <a:rPr lang="de-DE" sz="1200" dirty="0" smtClean="0">
                <a:sym typeface="Wingdings" panose="05000000000000000000" pitchFamily="2" charset="2"/>
              </a:rPr>
              <a:t> </a:t>
            </a:r>
            <a:r>
              <a:rPr lang="de-DE" sz="1200" dirty="0" err="1" smtClean="0">
                <a:sym typeface="Wingdings" panose="05000000000000000000" pitchFamily="2" charset="2"/>
              </a:rPr>
              <a:t>Flexibility</a:t>
            </a:r>
            <a:r>
              <a:rPr lang="de-DE" sz="1200" dirty="0" smtClean="0">
                <a:sym typeface="Wingdings" panose="05000000000000000000" pitchFamily="2" charset="2"/>
              </a:rPr>
              <a:t>!</a:t>
            </a:r>
            <a:endParaRPr lang="de-DE" sz="1200" dirty="0" smtClean="0"/>
          </a:p>
          <a:p>
            <a:r>
              <a:rPr lang="de-DE" sz="1200" dirty="0" smtClean="0"/>
              <a:t>Focus not on a </a:t>
            </a:r>
            <a:r>
              <a:rPr lang="de-DE" sz="1200" dirty="0" err="1" smtClean="0"/>
              <a:t>scientific</a:t>
            </a:r>
            <a:r>
              <a:rPr lang="de-DE" sz="1200" dirty="0" smtClean="0"/>
              <a:t> </a:t>
            </a:r>
            <a:r>
              <a:rPr lang="de-DE" sz="1200" dirty="0" err="1" smtClean="0"/>
              <a:t>phenomenon</a:t>
            </a:r>
            <a:r>
              <a:rPr lang="de-DE" sz="1200" dirty="0" smtClean="0"/>
              <a:t> </a:t>
            </a:r>
            <a:r>
              <a:rPr lang="de-DE" sz="1200" dirty="0" err="1" smtClean="0"/>
              <a:t>itself</a:t>
            </a:r>
            <a:r>
              <a:rPr lang="de-DE" sz="1200" dirty="0" smtClean="0"/>
              <a:t> but on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understandig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domain-</a:t>
            </a:r>
            <a:r>
              <a:rPr lang="de-DE" sz="1200" dirty="0" err="1" smtClean="0"/>
              <a:t>specific</a:t>
            </a:r>
            <a:r>
              <a:rPr lang="de-DE" sz="1200" dirty="0" smtClean="0"/>
              <a:t> </a:t>
            </a:r>
            <a:r>
              <a:rPr lang="de-DE" sz="1200" dirty="0" err="1" smtClean="0"/>
              <a:t>phenomena</a:t>
            </a:r>
            <a:r>
              <a:rPr lang="de-DE" sz="1200" dirty="0" smtClean="0"/>
              <a:t>/</a:t>
            </a:r>
            <a:r>
              <a:rPr lang="de-DE" sz="1200" dirty="0" err="1" smtClean="0"/>
              <a:t>aspects</a:t>
            </a:r>
            <a:endParaRPr lang="de-DE" sz="1200" dirty="0" smtClean="0"/>
          </a:p>
          <a:p>
            <a:r>
              <a:rPr lang="de-DE" sz="1200" dirty="0" smtClean="0"/>
              <a:t>The explorative </a:t>
            </a:r>
            <a:r>
              <a:rPr lang="de-DE" sz="1200" dirty="0" err="1" smtClean="0"/>
              <a:t>character</a:t>
            </a:r>
            <a:r>
              <a:rPr lang="de-DE" sz="1200" dirty="0" smtClean="0"/>
              <a:t> </a:t>
            </a:r>
            <a:r>
              <a:rPr lang="de-DE" sz="1200" dirty="0" err="1" smtClean="0"/>
              <a:t>does</a:t>
            </a:r>
            <a:r>
              <a:rPr lang="de-DE" sz="1200" dirty="0" smtClean="0"/>
              <a:t> not </a:t>
            </a:r>
            <a:r>
              <a:rPr lang="de-DE" sz="1200" dirty="0" err="1" smtClean="0"/>
              <a:t>go</a:t>
            </a:r>
            <a:r>
              <a:rPr lang="de-DE" sz="1200" dirty="0" smtClean="0"/>
              <a:t> in </a:t>
            </a:r>
            <a:r>
              <a:rPr lang="de-DE" sz="1200" dirty="0" err="1" smtClean="0"/>
              <a:t>line</a:t>
            </a:r>
            <a:r>
              <a:rPr lang="de-DE" sz="1200" dirty="0" smtClean="0"/>
              <a:t> </a:t>
            </a:r>
            <a:r>
              <a:rPr lang="de-DE" sz="1200" dirty="0" err="1" smtClean="0"/>
              <a:t>with</a:t>
            </a:r>
            <a:r>
              <a:rPr lang="de-DE" sz="1200" dirty="0" smtClean="0"/>
              <a:t> exorbitant </a:t>
            </a:r>
            <a:r>
              <a:rPr lang="de-DE" sz="1200" dirty="0" err="1" smtClean="0"/>
              <a:t>standardization</a:t>
            </a:r>
            <a:endParaRPr lang="de-DE" sz="1200" dirty="0" smtClean="0"/>
          </a:p>
          <a:p>
            <a:r>
              <a:rPr lang="de-DE" sz="1200" dirty="0" smtClean="0"/>
              <a:t>Interviews </a:t>
            </a:r>
            <a:r>
              <a:rPr lang="de-DE" sz="1200" dirty="0" err="1" smtClean="0"/>
              <a:t>can</a:t>
            </a:r>
            <a:r>
              <a:rPr lang="de-DE" sz="1200" dirty="0" smtClean="0"/>
              <a:t>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used</a:t>
            </a:r>
            <a:r>
              <a:rPr lang="de-DE" sz="1200" dirty="0" smtClean="0"/>
              <a:t> </a:t>
            </a:r>
            <a:r>
              <a:rPr lang="de-DE" sz="1200" dirty="0" err="1" smtClean="0"/>
              <a:t>as</a:t>
            </a:r>
            <a:r>
              <a:rPr lang="de-DE" sz="1200" dirty="0" smtClean="0"/>
              <a:t> a </a:t>
            </a:r>
            <a:r>
              <a:rPr lang="de-DE" sz="1200" dirty="0" err="1" smtClean="0"/>
              <a:t>preparation</a:t>
            </a:r>
            <a:r>
              <a:rPr lang="de-DE" sz="1200" dirty="0" smtClean="0"/>
              <a:t> </a:t>
            </a:r>
            <a:r>
              <a:rPr lang="de-DE" sz="1200" dirty="0" err="1" smtClean="0"/>
              <a:t>for</a:t>
            </a:r>
            <a:r>
              <a:rPr lang="de-DE" sz="1200" dirty="0" smtClean="0"/>
              <a:t> </a:t>
            </a:r>
            <a:r>
              <a:rPr lang="de-DE" sz="1200" dirty="0" err="1" smtClean="0"/>
              <a:t>designing</a:t>
            </a:r>
            <a:r>
              <a:rPr lang="de-DE" sz="1200" dirty="0" smtClean="0"/>
              <a:t> a </a:t>
            </a:r>
            <a:r>
              <a:rPr lang="de-DE" sz="1200" dirty="0" err="1" smtClean="0"/>
              <a:t>questionnaire</a:t>
            </a:r>
            <a:r>
              <a:rPr lang="de-DE" sz="1200" dirty="0" smtClean="0"/>
              <a:t> </a:t>
            </a:r>
            <a:r>
              <a:rPr lang="de-DE" sz="1200" dirty="0" err="1" smtClean="0"/>
              <a:t>or</a:t>
            </a:r>
            <a:r>
              <a:rPr lang="de-DE" sz="1200" dirty="0" smtClean="0"/>
              <a:t> </a:t>
            </a:r>
            <a:r>
              <a:rPr lang="de-DE" sz="1200" dirty="0" err="1" smtClean="0"/>
              <a:t>as</a:t>
            </a:r>
            <a:r>
              <a:rPr lang="de-DE" sz="1200" dirty="0" smtClean="0"/>
              <a:t> a follow-</a:t>
            </a:r>
            <a:r>
              <a:rPr lang="de-DE" sz="1200" dirty="0" err="1" smtClean="0"/>
              <a:t>up</a:t>
            </a:r>
            <a:endParaRPr lang="de-DE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619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Experte besitzt Wissen in einem spez. Bereich (ab</a:t>
            </a:r>
            <a:r>
              <a:rPr lang="de-DE" baseline="0" dirty="0" smtClean="0"/>
              <a:t> ca. 10 Jahren Erfahrung)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668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He/she can freely answer, without any pre-formulated</a:t>
            </a:r>
            <a:r>
              <a:rPr lang="en-US" sz="1200" baseline="0" dirty="0" smtClean="0"/>
              <a:t> responses and</a:t>
            </a:r>
            <a:r>
              <a:rPr lang="en-US" sz="1200" dirty="0" smtClean="0"/>
              <a:t> can formulate what is significant to him/her in relation to the topic.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He/she has no rigid questionnaire, he / she can formulate questions and topics depending on the interview situation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1691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Metaebene (sag mal, woran du jetzt denkst),</a:t>
            </a:r>
            <a:r>
              <a:rPr lang="de-DE" baseline="0" dirty="0" smtClean="0"/>
              <a:t> Pause aushalten</a:t>
            </a:r>
          </a:p>
          <a:p>
            <a:endParaRPr lang="de-DE" baseline="0" dirty="0" smtClean="0"/>
          </a:p>
          <a:p>
            <a:r>
              <a:rPr lang="en-US" dirty="0" smtClean="0"/>
              <a:t>(the interviewer should not take more than 10% of the conversation)?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645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681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Metaebene (sag mal, woran du jetzt denkst),</a:t>
            </a:r>
            <a:r>
              <a:rPr lang="de-DE" baseline="0" dirty="0" smtClean="0"/>
              <a:t> Pause aushalten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C8AA-1F0F-4A82-95C4-B27E2871B16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666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B7401-1C8F-4B61-9891-2D2688CB49CC}" type="datetimeFigureOut">
              <a:rPr lang="de-DE" smtClean="0"/>
              <a:pPr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396FC-A287-4137-AC6E-DF38F066C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n.frerichs@uni-bremen.d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4178"/>
            <a:ext cx="9144000" cy="318964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339752" y="566125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  <p:pic>
        <p:nvPicPr>
          <p:cNvPr id="4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340" y="0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023736"/>
      </p:ext>
    </p:extLst>
  </p:cSld>
  <p:clrMapOvr>
    <a:masterClrMapping/>
  </p:clrMapOvr>
  <p:transition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32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smtClean="0"/>
              <a:t>But…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de-DE" dirty="0" smtClean="0"/>
              <a:t>…</a:t>
            </a:r>
            <a:r>
              <a:rPr lang="de-DE" dirty="0" err="1" smtClean="0"/>
              <a:t>interviews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time-</a:t>
            </a:r>
            <a:r>
              <a:rPr lang="de-DE" dirty="0" err="1" smtClean="0"/>
              <a:t>consuming</a:t>
            </a:r>
            <a:endParaRPr lang="de-DE" dirty="0"/>
          </a:p>
          <a:p>
            <a:r>
              <a:rPr lang="de-DE" dirty="0" smtClean="0"/>
              <a:t>…</a:t>
            </a:r>
            <a:r>
              <a:rPr lang="de-DE" dirty="0" err="1" smtClean="0"/>
              <a:t>interviews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resource</a:t>
            </a:r>
            <a:r>
              <a:rPr lang="de-DE" dirty="0" smtClean="0"/>
              <a:t> intensive </a:t>
            </a:r>
          </a:p>
          <a:p>
            <a:r>
              <a:rPr lang="de-DE" dirty="0" smtClean="0"/>
              <a:t>…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interviewer</a:t>
            </a:r>
            <a:r>
              <a:rPr lang="de-DE" dirty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r>
              <a:rPr lang="de-DE" dirty="0" smtClean="0"/>
              <a:t>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trained</a:t>
            </a:r>
            <a:endParaRPr lang="de-DE" dirty="0" smtClean="0"/>
          </a:p>
          <a:p>
            <a:r>
              <a:rPr lang="de-DE" dirty="0" smtClean="0"/>
              <a:t>…interview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require</a:t>
            </a:r>
            <a:r>
              <a:rPr lang="de-DE" dirty="0" smtClean="0"/>
              <a:t> </a:t>
            </a:r>
            <a:r>
              <a:rPr lang="de-DE" dirty="0" err="1" smtClean="0"/>
              <a:t>interpretation</a:t>
            </a:r>
            <a:endParaRPr lang="de-DE" dirty="0" smtClean="0"/>
          </a:p>
          <a:p>
            <a:r>
              <a:rPr lang="de-DE" dirty="0" smtClean="0"/>
              <a:t>…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mistakes</a:t>
            </a:r>
            <a:r>
              <a:rPr lang="de-DE" dirty="0" smtClean="0"/>
              <a:t> </a:t>
            </a:r>
            <a:r>
              <a:rPr lang="de-DE" dirty="0" err="1" smtClean="0"/>
              <a:t>frequently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in </a:t>
            </a:r>
            <a:r>
              <a:rPr lang="de-DE" dirty="0" err="1" smtClean="0"/>
              <a:t>interviews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947392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32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err="1" smtClean="0"/>
              <a:t>Some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quality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criteria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64114"/>
              </p:ext>
            </p:extLst>
          </p:nvPr>
        </p:nvGraphicFramePr>
        <p:xfrm>
          <a:off x="683568" y="1359644"/>
          <a:ext cx="8136904" cy="46554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822313730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756157622"/>
                    </a:ext>
                  </a:extLst>
                </a:gridCol>
              </a:tblGrid>
              <a:tr h="629196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Criteria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Description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383800"/>
                  </a:ext>
                </a:extLst>
              </a:tr>
              <a:tr h="94583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Documentation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and procedures for collecting, processing</a:t>
                      </a:r>
                    </a:p>
                    <a:p>
                      <a:r>
                        <a:rPr lang="en-US" dirty="0" smtClean="0"/>
                        <a:t>and evaluating data must be reproducible and documented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 detail at each point of a research work.</a:t>
                      </a:r>
                      <a:endParaRPr lang="de-DE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217207"/>
                  </a:ext>
                </a:extLst>
              </a:tr>
              <a:tr h="945833">
                <a:tc>
                  <a:txBody>
                    <a:bodyPr/>
                    <a:lstStyle/>
                    <a:p>
                      <a:r>
                        <a:rPr lang="de-DE" dirty="0" smtClean="0"/>
                        <a:t>Data </a:t>
                      </a:r>
                      <a:r>
                        <a:rPr lang="de-DE" dirty="0" err="1" smtClean="0"/>
                        <a:t>collection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Reasoned decision about audio or video data.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821211"/>
                  </a:ext>
                </a:extLst>
              </a:tr>
              <a:tr h="94583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Participation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the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interviewees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Trustful atmosphere, voluntariness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 smtClean="0"/>
                        <a:t> authentic and honest comments. Students should be aware that it is not a performance measurement</a:t>
                      </a:r>
                      <a:r>
                        <a:rPr lang="en-US" baseline="0" dirty="0" smtClean="0"/>
                        <a:t>.</a:t>
                      </a:r>
                      <a:endParaRPr lang="en-US" dirty="0" smtClean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224099"/>
                  </a:ext>
                </a:extLst>
              </a:tr>
              <a:tr h="945833">
                <a:tc>
                  <a:txBody>
                    <a:bodyPr/>
                    <a:lstStyle/>
                    <a:p>
                      <a:r>
                        <a:rPr lang="de-DE" dirty="0" smtClean="0"/>
                        <a:t>Internal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triangulation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Aspects should appear</a:t>
                      </a:r>
                      <a:r>
                        <a:rPr lang="en-US" baseline="0" dirty="0" smtClean="0"/>
                        <a:t> several time</a:t>
                      </a:r>
                      <a:r>
                        <a:rPr lang="en-US" dirty="0" smtClean="0"/>
                        <a:t>, so that aspects can be compared with each other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 smtClean="0"/>
                        <a:t> Increased validity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427083"/>
                  </a:ext>
                </a:extLst>
              </a:tr>
            </a:tbl>
          </a:graphicData>
        </a:graphic>
      </p:graphicFrame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0649180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de-DE" sz="2800" b="1" dirty="0"/>
              <a:t/>
            </a:r>
            <a:br>
              <a:rPr lang="de-DE" sz="2800" b="1" dirty="0"/>
            </a:br>
            <a:r>
              <a:rPr lang="de-DE" sz="2800" b="1" dirty="0" err="1" smtClean="0"/>
              <a:t>Types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of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interviews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according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to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Mayring</a:t>
            </a:r>
            <a:r>
              <a:rPr lang="de-DE" sz="2800" b="1" dirty="0" smtClean="0"/>
              <a:t> (2002):</a:t>
            </a:r>
            <a:endParaRPr lang="de-DE" sz="28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185171"/>
              </p:ext>
            </p:extLst>
          </p:nvPr>
        </p:nvGraphicFramePr>
        <p:xfrm>
          <a:off x="179512" y="1340768"/>
          <a:ext cx="8676456" cy="500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2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15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 vs. </a:t>
                      </a:r>
                      <a:r>
                        <a:rPr lang="de-DE" sz="215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r>
                        <a:rPr lang="de-DE" sz="215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interview</a:t>
                      </a:r>
                    </a:p>
                    <a:p>
                      <a:endParaRPr lang="de-DE" sz="2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50" dirty="0" smtClean="0"/>
                        <a:t>Refers to the degrees of freedom of the interviewee</a:t>
                      </a:r>
                      <a:endParaRPr lang="en-US" sz="2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50" dirty="0" smtClean="0"/>
                        <a:t>He/she can freely answer, without any pre-formulated</a:t>
                      </a:r>
                      <a:r>
                        <a:rPr lang="en-US" sz="2150" baseline="0" dirty="0" smtClean="0"/>
                        <a:t> responses.</a:t>
                      </a:r>
                      <a:endParaRPr lang="en-US" sz="2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8320">
                <a:tc>
                  <a:txBody>
                    <a:bodyPr/>
                    <a:lstStyle/>
                    <a:p>
                      <a:r>
                        <a:rPr lang="en-US" sz="2150" b="1" dirty="0" smtClean="0"/>
                        <a:t>Unstructured (vs. structured) or unstandardized (vs. standardized) interview</a:t>
                      </a:r>
                    </a:p>
                    <a:p>
                      <a:endParaRPr lang="de-DE" sz="2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50" dirty="0" smtClean="0"/>
                        <a:t>Refers to the degrees of freedom of the interviewer</a:t>
                      </a:r>
                      <a:endParaRPr lang="de-DE" sz="2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50" dirty="0" smtClean="0"/>
                        <a:t>He/she has no rigid questionnaire, he / she can formulate questions and topics depending on the interview situation.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150" b="1" dirty="0" smtClean="0"/>
                        <a:t>Qualitative (vs. quantitative) interview</a:t>
                      </a:r>
                      <a:endParaRPr lang="de-DE" sz="2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50" dirty="0" smtClean="0"/>
                        <a:t>Refers to the evaluation of the interview material</a:t>
                      </a:r>
                      <a:endParaRPr lang="de-DE" sz="215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50" dirty="0" smtClean="0"/>
                        <a:t>The evaluation is done with qualitative-interpretative techniques</a:t>
                      </a:r>
                      <a:endParaRPr lang="de-DE" sz="21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4000" b="1" dirty="0" err="1" smtClean="0"/>
              <a:t>Creating</a:t>
            </a:r>
            <a:r>
              <a:rPr lang="de-DE" sz="4000" b="1" dirty="0" smtClean="0"/>
              <a:t> an interview </a:t>
            </a:r>
            <a:r>
              <a:rPr lang="de-DE" sz="4000" b="1" dirty="0" err="1" smtClean="0"/>
              <a:t>guide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608" y="3144272"/>
            <a:ext cx="8342872" cy="4137323"/>
          </a:xfrm>
        </p:spPr>
        <p:txBody>
          <a:bodyPr>
            <a:normAutofit/>
          </a:bodyPr>
          <a:lstStyle/>
          <a:p>
            <a:r>
              <a:rPr lang="en-US" sz="2400" dirty="0"/>
              <a:t>Problem analysis (starting from the research question)</a:t>
            </a:r>
            <a:endParaRPr lang="de-DE" sz="2400" dirty="0" smtClean="0"/>
          </a:p>
          <a:p>
            <a:r>
              <a:rPr lang="de-DE" sz="2400" dirty="0" err="1"/>
              <a:t>Questions</a:t>
            </a:r>
            <a:r>
              <a:rPr lang="de-DE" sz="2400" dirty="0"/>
              <a:t>: </a:t>
            </a:r>
            <a:r>
              <a:rPr lang="de-DE" sz="2400" dirty="0" err="1"/>
              <a:t>Collect</a:t>
            </a:r>
            <a:r>
              <a:rPr lang="de-DE" sz="2400" dirty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/>
              <a:t> </a:t>
            </a:r>
            <a:r>
              <a:rPr lang="de-DE" sz="2400" dirty="0"/>
              <a:t>Check </a:t>
            </a: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/>
              <a:t> </a:t>
            </a:r>
            <a:r>
              <a:rPr lang="de-DE" sz="2400" dirty="0" err="1"/>
              <a:t>Sort</a:t>
            </a:r>
            <a:r>
              <a:rPr lang="de-DE" sz="2400" dirty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/>
              <a:t> </a:t>
            </a:r>
            <a:r>
              <a:rPr lang="de-DE" sz="2400" dirty="0" err="1"/>
              <a:t>Subsume</a:t>
            </a:r>
            <a:endParaRPr lang="de-DE" sz="2400" dirty="0"/>
          </a:p>
          <a:p>
            <a:r>
              <a:rPr lang="de-DE" sz="2400" dirty="0" err="1" smtClean="0"/>
              <a:t>Sequence</a:t>
            </a:r>
            <a:r>
              <a:rPr lang="de-DE" sz="2400" dirty="0" smtClean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questions</a:t>
            </a:r>
            <a:endParaRPr lang="de-DE" sz="2400" baseline="0" dirty="0" smtClean="0"/>
          </a:p>
          <a:p>
            <a:pPr lvl="1"/>
            <a:r>
              <a:rPr lang="en-US" sz="2000" dirty="0" smtClean="0"/>
              <a:t>start </a:t>
            </a:r>
            <a:r>
              <a:rPr lang="en-US" sz="2000" dirty="0"/>
              <a:t>with general questions about the topic (exploratory questions) </a:t>
            </a:r>
            <a:r>
              <a:rPr lang="en-US" sz="2000" dirty="0" smtClean="0">
                <a:sym typeface="Wingdings" panose="05000000000000000000" pitchFamily="2" charset="2"/>
              </a:rPr>
              <a:t> plan well!</a:t>
            </a:r>
            <a:r>
              <a:rPr lang="en-US" sz="2000" dirty="0" smtClean="0"/>
              <a:t>!</a:t>
            </a:r>
          </a:p>
          <a:p>
            <a:pPr lvl="1"/>
            <a:r>
              <a:rPr lang="en-US" sz="2000" dirty="0" smtClean="0"/>
              <a:t>particularly </a:t>
            </a:r>
            <a:r>
              <a:rPr lang="en-US" sz="2000" dirty="0"/>
              <a:t>important questions in the second </a:t>
            </a:r>
            <a:r>
              <a:rPr lang="en-US" sz="2000" dirty="0" smtClean="0"/>
              <a:t>third</a:t>
            </a:r>
          </a:p>
          <a:p>
            <a:pPr lvl="1"/>
            <a:r>
              <a:rPr lang="de-DE" sz="2000" dirty="0" err="1"/>
              <a:t>prepare</a:t>
            </a:r>
            <a:r>
              <a:rPr lang="de-DE" sz="2000" dirty="0"/>
              <a:t> </a:t>
            </a:r>
            <a:r>
              <a:rPr lang="de-DE" sz="2000" dirty="0" err="1"/>
              <a:t>supporting</a:t>
            </a:r>
            <a:r>
              <a:rPr lang="de-DE" sz="2000" dirty="0"/>
              <a:t> </a:t>
            </a:r>
            <a:r>
              <a:rPr lang="de-DE" sz="2000" dirty="0" smtClean="0"/>
              <a:t>material in </a:t>
            </a:r>
            <a:r>
              <a:rPr lang="de-DE" sz="2000" dirty="0" err="1" smtClean="0"/>
              <a:t>advance</a:t>
            </a:r>
            <a:endParaRPr lang="de-DE" sz="2000" baseline="0" dirty="0" smtClean="0"/>
          </a:p>
          <a:p>
            <a:pPr>
              <a:buNone/>
            </a:pPr>
            <a:endParaRPr lang="de-DE" sz="2400" baseline="0" dirty="0" smtClean="0"/>
          </a:p>
          <a:p>
            <a:pPr>
              <a:buNone/>
            </a:pPr>
            <a:endParaRPr lang="de-DE" sz="2400" baseline="0" dirty="0" smtClean="0"/>
          </a:p>
          <a:p>
            <a:endParaRPr lang="de-DE" sz="24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930143755"/>
              </p:ext>
            </p:extLst>
          </p:nvPr>
        </p:nvGraphicFramePr>
        <p:xfrm>
          <a:off x="2051720" y="1556792"/>
          <a:ext cx="609600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95536" y="216023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In </a:t>
            </a:r>
            <a:r>
              <a:rPr lang="de-DE" sz="2000" b="1" dirty="0" err="1" smtClean="0"/>
              <a:t>advance</a:t>
            </a:r>
            <a:r>
              <a:rPr lang="de-DE" sz="2000" b="1" dirty="0" smtClean="0"/>
              <a:t>:</a:t>
            </a:r>
            <a:endParaRPr lang="de-DE" sz="2000" b="1" dirty="0"/>
          </a:p>
        </p:txBody>
      </p:sp>
      <p:pic>
        <p:nvPicPr>
          <p:cNvPr id="10" name="Grafik 9" descr="C:\Users\ingo\Dropbox\ARTIST operate\Dissemination\ARTIST Logos\Logo Artist approved light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96944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The interview process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834704"/>
            <a:ext cx="7499176" cy="4137323"/>
          </a:xfrm>
        </p:spPr>
        <p:txBody>
          <a:bodyPr>
            <a:normAutofit/>
          </a:bodyPr>
          <a:lstStyle/>
          <a:p>
            <a:r>
              <a:rPr lang="en-US" sz="2800" dirty="0"/>
              <a:t>Content preparation</a:t>
            </a:r>
          </a:p>
          <a:p>
            <a:r>
              <a:rPr lang="en-US" sz="2800" dirty="0" smtClean="0"/>
              <a:t>Piloting </a:t>
            </a:r>
            <a:r>
              <a:rPr lang="en-US" sz="2800" dirty="0"/>
              <a:t>(!)</a:t>
            </a:r>
          </a:p>
          <a:p>
            <a:r>
              <a:rPr lang="en-US" sz="2800" dirty="0"/>
              <a:t>Organizational preparation</a:t>
            </a:r>
          </a:p>
          <a:p>
            <a:r>
              <a:rPr lang="en-US" sz="2800" dirty="0" smtClean="0"/>
              <a:t>Data collection</a:t>
            </a:r>
          </a:p>
          <a:p>
            <a:r>
              <a:rPr lang="en-US" sz="2800" dirty="0" smtClean="0"/>
              <a:t>General notes (documentation)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ranscription</a:t>
            </a:r>
            <a:endParaRPr lang="en-US" sz="2800" dirty="0"/>
          </a:p>
          <a:p>
            <a:r>
              <a:rPr lang="en-US" sz="2800" dirty="0" smtClean="0"/>
              <a:t>Evaluation</a:t>
            </a:r>
            <a:endParaRPr lang="en-US" sz="2800" dirty="0"/>
          </a:p>
          <a:p>
            <a:r>
              <a:rPr lang="en-US" sz="2800" dirty="0"/>
              <a:t>Archiving the material</a:t>
            </a:r>
            <a:endParaRPr lang="de-DE" sz="2800" dirty="0"/>
          </a:p>
        </p:txBody>
      </p:sp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smtClean="0"/>
              <a:t>General </a:t>
            </a:r>
            <a:r>
              <a:rPr lang="de-DE" sz="3200" b="1" dirty="0" err="1" smtClean="0"/>
              <a:t>types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questions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032" y="2204864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800" dirty="0" smtClean="0"/>
          </a:p>
          <a:p>
            <a:r>
              <a:rPr lang="en-US" sz="2800" dirty="0" smtClean="0"/>
              <a:t>Guiding </a:t>
            </a:r>
            <a:r>
              <a:rPr lang="en-US" sz="2800" dirty="0"/>
              <a:t>question: </a:t>
            </a:r>
            <a:r>
              <a:rPr lang="de-DE" sz="2800" dirty="0" err="1" smtClean="0"/>
              <a:t>request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open </a:t>
            </a:r>
            <a:r>
              <a:rPr lang="de-DE" sz="2800" dirty="0" err="1" smtClean="0"/>
              <a:t>narration</a:t>
            </a:r>
            <a:endParaRPr lang="de-DE" sz="2800" dirty="0" smtClean="0"/>
          </a:p>
          <a:p>
            <a:r>
              <a:rPr lang="en-US" sz="2800" dirty="0"/>
              <a:t>Maintenance question: Does not provide a new topic, but maintains the narrative </a:t>
            </a:r>
            <a:r>
              <a:rPr lang="en-US" sz="2800" dirty="0" smtClean="0"/>
              <a:t>flow</a:t>
            </a:r>
          </a:p>
          <a:p>
            <a:r>
              <a:rPr lang="en-US" sz="2800" dirty="0" smtClean="0"/>
              <a:t>Questions for clarification</a:t>
            </a:r>
            <a:endParaRPr lang="de-DE" sz="2800" dirty="0" smtClean="0"/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34255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32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err="1" smtClean="0"/>
              <a:t>Specific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types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questions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8980" y="1340768"/>
            <a:ext cx="8790488" cy="518457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Open </a:t>
            </a:r>
            <a:r>
              <a:rPr lang="en-US" dirty="0" smtClean="0"/>
              <a:t>introductory </a:t>
            </a:r>
            <a:r>
              <a:rPr lang="en-US" dirty="0"/>
              <a:t>impulses: "Please describe how </a:t>
            </a:r>
            <a:r>
              <a:rPr lang="en-US" dirty="0" smtClean="0"/>
              <a:t>you </a:t>
            </a:r>
            <a:r>
              <a:rPr lang="en-US" dirty="0"/>
              <a:t>introduce the atomic model."</a:t>
            </a:r>
          </a:p>
          <a:p>
            <a:r>
              <a:rPr lang="en-US" dirty="0"/>
              <a:t>Assignments with or without material: "Please draw what you understand by the carbon cycle."</a:t>
            </a:r>
          </a:p>
          <a:p>
            <a:r>
              <a:rPr lang="en-US" dirty="0"/>
              <a:t>Interpretation of texts, tables or diagrams</a:t>
            </a:r>
          </a:p>
          <a:p>
            <a:r>
              <a:rPr lang="en-US" dirty="0"/>
              <a:t>In-depth questions: "You mentioned methane as a pollutant earlier. Please describe what </a:t>
            </a:r>
            <a:r>
              <a:rPr lang="en-US" dirty="0" smtClean="0"/>
              <a:t>you </a:t>
            </a:r>
            <a:r>
              <a:rPr lang="en-US" dirty="0"/>
              <a:t>mean by that</a:t>
            </a:r>
            <a:r>
              <a:rPr lang="en-US" dirty="0" smtClean="0"/>
              <a:t>."</a:t>
            </a:r>
            <a:endParaRPr lang="en-US" dirty="0"/>
          </a:p>
          <a:p>
            <a:r>
              <a:rPr lang="en-US" dirty="0"/>
              <a:t>Validation </a:t>
            </a:r>
            <a:r>
              <a:rPr lang="en-US" dirty="0" smtClean="0"/>
              <a:t>interventions</a:t>
            </a:r>
            <a:r>
              <a:rPr lang="en-US" dirty="0"/>
              <a:t>: "Please summarize what you mean by the greenhouse effect."</a:t>
            </a:r>
          </a:p>
          <a:p>
            <a:r>
              <a:rPr lang="en-US" dirty="0"/>
              <a:t>Final intervention: "Is there something you still want to address on this topic?"</a:t>
            </a:r>
          </a:p>
          <a:p>
            <a:r>
              <a:rPr lang="en-US" dirty="0" smtClean="0"/>
              <a:t>Spontaneous ad-hoc </a:t>
            </a:r>
            <a:r>
              <a:rPr lang="en-US" dirty="0"/>
              <a:t>interventions</a:t>
            </a:r>
            <a:endParaRPr lang="de-DE" dirty="0"/>
          </a:p>
        </p:txBody>
      </p:sp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02896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Checklist before </a:t>
            </a:r>
            <a:r>
              <a:rPr lang="en-US" sz="3200" b="1" dirty="0"/>
              <a:t>the beginning of the interview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/>
              <a:t>How can a relaxed and pleasant conversation </a:t>
            </a:r>
            <a:r>
              <a:rPr lang="en-US" dirty="0" smtClean="0"/>
              <a:t>atmosphere </a:t>
            </a:r>
            <a:r>
              <a:rPr lang="en-US" dirty="0"/>
              <a:t>be created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I encourage the interviewee to talk?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can communication be maintained despite </a:t>
            </a:r>
            <a:r>
              <a:rPr lang="en-US" dirty="0" smtClean="0"/>
              <a:t>my </a:t>
            </a:r>
            <a:r>
              <a:rPr lang="en-US" dirty="0"/>
              <a:t>own </a:t>
            </a:r>
            <a:r>
              <a:rPr lang="en-US" dirty="0" smtClean="0"/>
              <a:t>shyness?</a:t>
            </a:r>
            <a:endParaRPr lang="en-US" dirty="0"/>
          </a:p>
          <a:p>
            <a:r>
              <a:rPr lang="en-US" dirty="0"/>
              <a:t>How to deal with </a:t>
            </a:r>
            <a:r>
              <a:rPr lang="en-US" dirty="0" smtClean="0"/>
              <a:t>pauses?</a:t>
            </a:r>
            <a:endParaRPr lang="en-US" dirty="0"/>
          </a:p>
          <a:p>
            <a:r>
              <a:rPr lang="en-US" dirty="0" smtClean="0"/>
              <a:t>Am I sufficiently familiar with </a:t>
            </a:r>
            <a:r>
              <a:rPr lang="en-US" dirty="0"/>
              <a:t>the guide</a:t>
            </a:r>
            <a:r>
              <a:rPr lang="en-US" dirty="0" smtClean="0"/>
              <a:t>?</a:t>
            </a:r>
          </a:p>
          <a:p>
            <a:endParaRPr lang="de-DE" dirty="0"/>
          </a:p>
        </p:txBody>
      </p:sp>
      <p:pic>
        <p:nvPicPr>
          <p:cNvPr id="6" name="Grafik 5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3982808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8320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4000" b="1" dirty="0" smtClean="0"/>
              <a:t>„</a:t>
            </a:r>
            <a:r>
              <a:rPr lang="de-DE" sz="4000" b="1" dirty="0" err="1" smtClean="0"/>
              <a:t>Pitfalls</a:t>
            </a:r>
            <a:r>
              <a:rPr lang="de-DE" sz="4000" b="1" dirty="0" smtClean="0"/>
              <a:t> “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5482952" cy="511256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"In which year did the first climate summit take place?"</a:t>
            </a:r>
          </a:p>
          <a:p>
            <a:r>
              <a:rPr lang="en-US" dirty="0"/>
              <a:t>"Have you ever used a </a:t>
            </a:r>
            <a:r>
              <a:rPr lang="en-US" dirty="0" smtClean="0"/>
              <a:t>model in your chemistry </a:t>
            </a:r>
            <a:r>
              <a:rPr lang="en-US" dirty="0"/>
              <a:t>lessons?"</a:t>
            </a:r>
          </a:p>
          <a:p>
            <a:r>
              <a:rPr lang="en-US" dirty="0"/>
              <a:t>"You're at a high school, </a:t>
            </a:r>
            <a:r>
              <a:rPr lang="en-US" dirty="0" smtClean="0"/>
              <a:t>I assume your classes are </a:t>
            </a:r>
            <a:r>
              <a:rPr lang="en-US" dirty="0"/>
              <a:t>very heterogeneous?"</a:t>
            </a:r>
          </a:p>
          <a:p>
            <a:r>
              <a:rPr lang="en-US" dirty="0"/>
              <a:t>"Mechanics is a complex topic, right?"</a:t>
            </a:r>
          </a:p>
          <a:p>
            <a:r>
              <a:rPr lang="en-US" dirty="0"/>
              <a:t>"That is very interesting!"</a:t>
            </a:r>
          </a:p>
          <a:p>
            <a:r>
              <a:rPr lang="en-US" dirty="0"/>
              <a:t>"If I understood you correctly</a:t>
            </a:r>
            <a:r>
              <a:rPr lang="en-US" dirty="0" smtClean="0"/>
              <a:t>, we have a similar view on that."</a:t>
            </a:r>
            <a:endParaRPr lang="en-US" dirty="0"/>
          </a:p>
          <a:p>
            <a:r>
              <a:rPr lang="en-US" dirty="0"/>
              <a:t>"So you have a rather negative attitude </a:t>
            </a:r>
            <a:r>
              <a:rPr lang="en-US" dirty="0" smtClean="0"/>
              <a:t>towards </a:t>
            </a:r>
            <a:r>
              <a:rPr lang="en-US" dirty="0"/>
              <a:t>cooperative learning."</a:t>
            </a:r>
          </a:p>
          <a:p>
            <a:r>
              <a:rPr lang="en-US" dirty="0"/>
              <a:t>"</a:t>
            </a:r>
            <a:r>
              <a:rPr lang="en-US" dirty="0" smtClean="0"/>
              <a:t>Don’t you </a:t>
            </a:r>
            <a:r>
              <a:rPr lang="en-US" dirty="0"/>
              <a:t>think that you could teach the subject differently</a:t>
            </a:r>
            <a:r>
              <a:rPr lang="en-US" dirty="0" smtClean="0"/>
              <a:t>?"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6048896" y="155797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C00000"/>
                </a:solidFill>
              </a:rPr>
              <a:t>Factual</a:t>
            </a:r>
            <a:r>
              <a:rPr lang="de-DE" sz="2000" b="1" dirty="0" smtClean="0">
                <a:solidFill>
                  <a:srgbClr val="C00000"/>
                </a:solidFill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</a:rPr>
              <a:t>knowledge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056104" y="2103841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C00000"/>
                </a:solidFill>
              </a:rPr>
              <a:t>Yes/</a:t>
            </a:r>
            <a:r>
              <a:rPr lang="de-DE" sz="2000" b="1" dirty="0" err="1" smtClean="0">
                <a:solidFill>
                  <a:srgbClr val="C00000"/>
                </a:solidFill>
              </a:rPr>
              <a:t>No-Question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048896" y="2649710"/>
            <a:ext cx="298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C00000"/>
                </a:solidFill>
              </a:rPr>
              <a:t>Indication</a:t>
            </a:r>
            <a:r>
              <a:rPr lang="de-DE" sz="2000" b="1" dirty="0" smtClean="0">
                <a:solidFill>
                  <a:srgbClr val="C00000"/>
                </a:solidFill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</a:rPr>
              <a:t>of</a:t>
            </a:r>
            <a:r>
              <a:rPr lang="de-DE" sz="2000" b="1" dirty="0" smtClean="0">
                <a:solidFill>
                  <a:srgbClr val="C00000"/>
                </a:solidFill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</a:rPr>
              <a:t>expectations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48896" y="3100257"/>
            <a:ext cx="269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C00000"/>
                </a:solidFill>
              </a:rPr>
              <a:t>Suggestive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029796" y="3872056"/>
            <a:ext cx="269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C00000"/>
                </a:solidFill>
              </a:rPr>
              <a:t>Given</a:t>
            </a:r>
            <a:r>
              <a:rPr lang="de-DE" sz="2000" b="1" dirty="0" smtClean="0">
                <a:solidFill>
                  <a:srgbClr val="C00000"/>
                </a:solidFill>
              </a:rPr>
              <a:t> </a:t>
            </a:r>
            <a:r>
              <a:rPr lang="de-DE" sz="2000" b="1" dirty="0" err="1">
                <a:solidFill>
                  <a:srgbClr val="C00000"/>
                </a:solidFill>
              </a:rPr>
              <a:t>interpretation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036880" y="4362032"/>
            <a:ext cx="2699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C00000"/>
                </a:solidFill>
              </a:rPr>
              <a:t>Checking</a:t>
            </a:r>
            <a:r>
              <a:rPr lang="de-DE" sz="2000" b="1" dirty="0" smtClean="0">
                <a:solidFill>
                  <a:srgbClr val="C00000"/>
                </a:solidFill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</a:rPr>
              <a:t>own</a:t>
            </a:r>
            <a:r>
              <a:rPr lang="de-DE" sz="2000" b="1" dirty="0" smtClean="0">
                <a:solidFill>
                  <a:srgbClr val="C00000"/>
                </a:solidFill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</a:rPr>
              <a:t>understanding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029796" y="5159784"/>
            <a:ext cx="269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C00000"/>
                </a:solidFill>
              </a:rPr>
              <a:t>Judgemental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048896" y="3500367"/>
            <a:ext cx="269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C00000"/>
                </a:solidFill>
              </a:rPr>
              <a:t>Judgemental</a:t>
            </a:r>
            <a:endParaRPr lang="de-DE" sz="2000" b="1" dirty="0">
              <a:solidFill>
                <a:srgbClr val="C00000"/>
              </a:solidFill>
            </a:endParaRPr>
          </a:p>
        </p:txBody>
      </p:sp>
      <p:pic>
        <p:nvPicPr>
          <p:cNvPr id="13" name="Grafik 12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738884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4000" b="1" dirty="0" smtClean="0"/>
              <a:t>A quick </a:t>
            </a:r>
            <a:r>
              <a:rPr lang="de-DE" sz="4000" b="1" dirty="0" err="1" smtClean="0"/>
              <a:t>glimpse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into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data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analysis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different </a:t>
            </a:r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analyze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, e.g.:</a:t>
            </a:r>
            <a:endParaRPr lang="de-DE" dirty="0"/>
          </a:p>
          <a:p>
            <a:r>
              <a:rPr lang="de-DE" dirty="0" err="1" smtClean="0"/>
              <a:t>Grounded</a:t>
            </a:r>
            <a:r>
              <a:rPr lang="de-DE" dirty="0" smtClean="0"/>
              <a:t> </a:t>
            </a:r>
            <a:r>
              <a:rPr lang="de-DE" dirty="0" err="1" smtClean="0"/>
              <a:t>theory</a:t>
            </a:r>
            <a:endParaRPr lang="de-DE" dirty="0" smtClean="0"/>
          </a:p>
          <a:p>
            <a:r>
              <a:rPr lang="de-DE" dirty="0" smtClean="0"/>
              <a:t>Qualitative </a:t>
            </a:r>
            <a:r>
              <a:rPr lang="de-DE" dirty="0" err="1" smtClean="0"/>
              <a:t>content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endParaRPr lang="de-DE" dirty="0" smtClean="0"/>
          </a:p>
          <a:p>
            <a:pPr lvl="1"/>
            <a:r>
              <a:rPr lang="de-DE" dirty="0" err="1" smtClean="0"/>
              <a:t>Deductive</a:t>
            </a:r>
            <a:endParaRPr lang="de-DE" dirty="0" smtClean="0"/>
          </a:p>
          <a:p>
            <a:pPr lvl="1"/>
            <a:r>
              <a:rPr lang="de-DE" dirty="0" err="1" smtClean="0"/>
              <a:t>Inductive</a:t>
            </a:r>
            <a:endParaRPr lang="de-DE" dirty="0" smtClean="0"/>
          </a:p>
          <a:p>
            <a:r>
              <a:rPr lang="de-DE" dirty="0" err="1"/>
              <a:t>Thematic</a:t>
            </a:r>
            <a:r>
              <a:rPr lang="de-DE" dirty="0"/>
              <a:t> </a:t>
            </a:r>
            <a:r>
              <a:rPr lang="de-DE" dirty="0" err="1"/>
              <a:t>content</a:t>
            </a:r>
            <a:r>
              <a:rPr lang="de-DE" dirty="0"/>
              <a:t> </a:t>
            </a:r>
            <a:r>
              <a:rPr lang="de-DE" dirty="0" err="1" smtClean="0"/>
              <a:t>analysis</a:t>
            </a:r>
            <a:endParaRPr lang="de-DE" dirty="0"/>
          </a:p>
          <a:p>
            <a:r>
              <a:rPr lang="de-DE" dirty="0" smtClean="0"/>
              <a:t>Narrative </a:t>
            </a:r>
            <a:r>
              <a:rPr lang="de-DE" dirty="0" err="1" smtClean="0"/>
              <a:t>analysis</a:t>
            </a:r>
            <a:endParaRPr lang="de-DE" dirty="0" smtClean="0"/>
          </a:p>
          <a:p>
            <a:r>
              <a:rPr lang="de-DE" dirty="0" smtClean="0"/>
              <a:t>…</a:t>
            </a:r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366900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04461" y="1341783"/>
            <a:ext cx="72022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This project has been funded with support from the European Commission. </a:t>
            </a:r>
            <a:endParaRPr lang="en-US" i="1" dirty="0" smtClean="0"/>
          </a:p>
          <a:p>
            <a:r>
              <a:rPr lang="en-US" i="1" smtClean="0"/>
              <a:t>This </a:t>
            </a:r>
            <a:r>
              <a:rPr lang="en-US" i="1"/>
              <a:t>publication [communication] </a:t>
            </a:r>
            <a:r>
              <a:rPr lang="en-US" i="1" smtClean="0"/>
              <a:t>reflects </a:t>
            </a:r>
            <a:r>
              <a:rPr lang="en-US" i="1" dirty="0"/>
              <a:t>the views only of the author, </a:t>
            </a:r>
            <a:endParaRPr lang="en-US" i="1" dirty="0" smtClean="0"/>
          </a:p>
          <a:p>
            <a:r>
              <a:rPr lang="en-US" i="1" dirty="0" smtClean="0"/>
              <a:t>and </a:t>
            </a:r>
            <a:r>
              <a:rPr lang="en-US" i="1" dirty="0"/>
              <a:t>the Commission cannot be held responsible for any use which may be </a:t>
            </a:r>
            <a:endParaRPr lang="en-US" i="1" dirty="0" smtClean="0"/>
          </a:p>
          <a:p>
            <a:r>
              <a:rPr lang="en-US" i="1" dirty="0" smtClean="0"/>
              <a:t>made </a:t>
            </a:r>
            <a:r>
              <a:rPr lang="en-US" i="1" dirty="0"/>
              <a:t>of the information contained therein.</a:t>
            </a:r>
            <a:endParaRPr lang="de-DE" dirty="0"/>
          </a:p>
          <a:p>
            <a:endParaRPr lang="de-DE" dirty="0"/>
          </a:p>
        </p:txBody>
      </p:sp>
      <p:pic>
        <p:nvPicPr>
          <p:cNvPr id="3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288" y="5347252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01148"/>
      </p:ext>
    </p:extLst>
  </p:cSld>
  <p:clrMapOvr>
    <a:masterClrMapping/>
  </p:clrMapOvr>
  <p:transition>
    <p:strips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pPr algn="l"/>
            <a:r>
              <a:rPr lang="de-DE" b="1" dirty="0" smtClean="0"/>
              <a:t>References: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Campion, M.A., Campion, J.E., &amp; Hudson, J.P., Jr</a:t>
            </a:r>
            <a:r>
              <a:rPr lang="en-US" dirty="0" smtClean="0"/>
              <a:t>. (1994). Structured </a:t>
            </a:r>
            <a:r>
              <a:rPr lang="en-US" dirty="0"/>
              <a:t>Interviewing: A Note on Incremental Validity and Alternative Question </a:t>
            </a:r>
            <a:r>
              <a:rPr lang="en-US" dirty="0" smtClean="0"/>
              <a:t>Types, Journal </a:t>
            </a:r>
            <a:r>
              <a:rPr lang="en-US" dirty="0"/>
              <a:t>of Applied Psychology, 79, </a:t>
            </a:r>
            <a:r>
              <a:rPr lang="en-US" dirty="0" smtClean="0"/>
              <a:t>998-1002</a:t>
            </a:r>
            <a:r>
              <a:rPr lang="en-US" dirty="0"/>
              <a:t>.</a:t>
            </a:r>
          </a:p>
          <a:p>
            <a:r>
              <a:rPr lang="en-US" dirty="0" err="1" smtClean="0"/>
              <a:t>Kvale</a:t>
            </a:r>
            <a:r>
              <a:rPr lang="en-US" dirty="0"/>
              <a:t>, </a:t>
            </a:r>
            <a:r>
              <a:rPr lang="en-US" dirty="0" smtClean="0"/>
              <a:t>S. (1996). Interviews: </a:t>
            </a:r>
            <a:r>
              <a:rPr lang="en-US" dirty="0"/>
              <a:t>An Introduction to Qualitative Research Interviewing, </a:t>
            </a:r>
            <a:r>
              <a:rPr lang="en-US" dirty="0" smtClean="0"/>
              <a:t>Sage Publications.</a:t>
            </a:r>
          </a:p>
          <a:p>
            <a:r>
              <a:rPr lang="en-US" dirty="0" err="1"/>
              <a:t>Trochim</a:t>
            </a:r>
            <a:r>
              <a:rPr lang="en-US" dirty="0"/>
              <a:t>, </a:t>
            </a:r>
            <a:r>
              <a:rPr lang="en-US" dirty="0" smtClean="0"/>
              <a:t>W. (2002). </a:t>
            </a:r>
            <a:r>
              <a:rPr lang="en-US" dirty="0"/>
              <a:t>Types of Surveys, Research Methods Knowledge </a:t>
            </a:r>
            <a:r>
              <a:rPr lang="en-US" dirty="0" smtClean="0"/>
              <a:t>Base</a:t>
            </a:r>
            <a:r>
              <a:rPr lang="en-US" dirty="0"/>
              <a:t>.</a:t>
            </a:r>
            <a:endParaRPr lang="de-DE" dirty="0"/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5818611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273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b="1" dirty="0" smtClean="0"/>
              <a:t>More in </a:t>
            </a:r>
            <a:r>
              <a:rPr lang="de-DE" sz="4400" b="1" dirty="0" err="1" smtClean="0"/>
              <a:t>the</a:t>
            </a:r>
            <a:r>
              <a:rPr lang="de-DE" sz="4400" b="1" dirty="0" smtClean="0"/>
              <a:t>            -</a:t>
            </a:r>
            <a:r>
              <a:rPr lang="de-DE" sz="4400" b="1" dirty="0" err="1" smtClean="0"/>
              <a:t>guidebook</a:t>
            </a:r>
            <a:r>
              <a:rPr lang="de-DE" sz="4400" b="1" dirty="0" smtClean="0"/>
              <a:t>!</a:t>
            </a:r>
            <a:endParaRPr lang="de-DE" sz="4400" b="1" dirty="0"/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272" y="3140968"/>
            <a:ext cx="1285800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12978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4172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4400" b="1" dirty="0" err="1" smtClean="0"/>
              <a:t>Questions</a:t>
            </a:r>
            <a:r>
              <a:rPr lang="de-DE" sz="4400" b="1" dirty="0" smtClean="0"/>
              <a:t>?</a:t>
            </a:r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69299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4172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4400" b="1" dirty="0" err="1" smtClean="0"/>
              <a:t>Contact</a:t>
            </a:r>
            <a:r>
              <a:rPr lang="de-DE" sz="4400" b="1" dirty="0" smtClean="0"/>
              <a:t> </a:t>
            </a:r>
            <a:r>
              <a:rPr lang="de-DE" sz="4400" b="1" dirty="0" err="1" smtClean="0"/>
              <a:t>me</a:t>
            </a:r>
            <a:r>
              <a:rPr lang="de-DE" sz="4400" b="1" dirty="0" smtClean="0"/>
              <a:t>:</a:t>
            </a:r>
          </a:p>
          <a:p>
            <a:pPr algn="ctr">
              <a:buNone/>
            </a:pPr>
            <a:endParaRPr lang="de-DE" sz="3600" dirty="0"/>
          </a:p>
          <a:p>
            <a:pPr algn="ctr">
              <a:buNone/>
            </a:pPr>
            <a:r>
              <a:rPr lang="de-DE" sz="3600" dirty="0" smtClean="0">
                <a:hlinkClick r:id="rId2"/>
              </a:rPr>
              <a:t>n.frerichs@uni-bremen.de</a:t>
            </a:r>
            <a:endParaRPr lang="de-DE" sz="3600" dirty="0" smtClean="0"/>
          </a:p>
          <a:p>
            <a:pPr algn="ctr">
              <a:buNone/>
            </a:pPr>
            <a:r>
              <a:rPr lang="de-DE" dirty="0" smtClean="0"/>
              <a:t>www.chemiedidaktik.uni-bremen.de</a:t>
            </a:r>
            <a:endParaRPr lang="de-DE" sz="3600" dirty="0"/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60886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080717"/>
            <a:ext cx="8229600" cy="3777283"/>
          </a:xfrm>
        </p:spPr>
        <p:txBody>
          <a:bodyPr/>
          <a:lstStyle/>
          <a:p>
            <a:pPr marL="0" indent="0" algn="ctr">
              <a:buNone/>
            </a:pPr>
            <a:r>
              <a:rPr lang="de-DE" sz="4000" b="1" dirty="0" err="1" smtClean="0"/>
              <a:t>Thank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you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for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your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attention</a:t>
            </a:r>
            <a:r>
              <a:rPr lang="de-DE" dirty="0" smtClean="0"/>
              <a:t>!</a:t>
            </a:r>
            <a:endParaRPr lang="de-DE" dirty="0"/>
          </a:p>
        </p:txBody>
      </p:sp>
      <p:pic>
        <p:nvPicPr>
          <p:cNvPr id="8" name="Grafik 7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5328321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3411811"/>
          </a:xfrm>
        </p:spPr>
        <p:txBody>
          <a:bodyPr>
            <a:noAutofit/>
          </a:bodyPr>
          <a:lstStyle/>
          <a:p>
            <a:r>
              <a:rPr lang="de-DE" b="1" dirty="0" smtClean="0"/>
              <a:t>Action Research </a:t>
            </a:r>
            <a:r>
              <a:rPr lang="de-DE" b="1" dirty="0" err="1" smtClean="0"/>
              <a:t>Methods</a:t>
            </a:r>
            <a:r>
              <a:rPr lang="de-DE" b="1" dirty="0" smtClean="0"/>
              <a:t>: Interviews</a:t>
            </a:r>
            <a:br>
              <a:rPr lang="de-DE" b="1" dirty="0" smtClean="0"/>
            </a:br>
            <a:r>
              <a:rPr lang="de-DE" b="1" dirty="0" smtClean="0"/>
              <a:t>- A </a:t>
            </a:r>
            <a:r>
              <a:rPr lang="de-DE" b="1" dirty="0" err="1" smtClean="0"/>
              <a:t>crash</a:t>
            </a:r>
            <a:r>
              <a:rPr lang="de-DE" b="1" dirty="0"/>
              <a:t> </a:t>
            </a:r>
            <a:r>
              <a:rPr lang="de-DE" b="1" dirty="0" err="1" smtClean="0"/>
              <a:t>course</a:t>
            </a:r>
            <a:r>
              <a:rPr lang="de-DE" b="1" dirty="0" smtClean="0"/>
              <a:t> -</a:t>
            </a:r>
            <a:br>
              <a:rPr lang="de-DE" b="1" dirty="0" smtClean="0"/>
            </a:br>
            <a:r>
              <a:rPr lang="de-DE" b="1"/>
              <a:t/>
            </a:r>
            <a:br>
              <a:rPr lang="de-DE" b="1"/>
            </a:br>
            <a:r>
              <a:rPr lang="de-DE" sz="3200" smtClean="0"/>
              <a:t>Nadja </a:t>
            </a:r>
            <a:r>
              <a:rPr lang="de-DE" sz="3200" dirty="0" smtClean="0"/>
              <a:t>Frerichs</a:t>
            </a:r>
            <a:r>
              <a:rPr lang="de-DE" b="1" i="1" dirty="0" smtClean="0"/>
              <a:t/>
            </a:r>
            <a:br>
              <a:rPr lang="de-DE" b="1" i="1" dirty="0" smtClean="0"/>
            </a:br>
            <a:r>
              <a:rPr lang="de-DE" b="1" i="1" dirty="0"/>
              <a:t/>
            </a:r>
            <a:br>
              <a:rPr lang="de-DE" b="1" i="1" dirty="0"/>
            </a:br>
            <a:endParaRPr lang="de-DE" b="1" i="1" dirty="0"/>
          </a:p>
        </p:txBody>
      </p:sp>
      <p:pic>
        <p:nvPicPr>
          <p:cNvPr id="3" name="Grafik 2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99792" y="2924944"/>
            <a:ext cx="7499176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5400" b="1" dirty="0" smtClean="0"/>
              <a:t>A </a:t>
            </a:r>
            <a:r>
              <a:rPr lang="de-DE" sz="5400" b="1" dirty="0" err="1" smtClean="0"/>
              <a:t>warm-up</a:t>
            </a:r>
            <a:r>
              <a:rPr lang="de-DE" sz="5400" b="1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smtClean="0"/>
              <a:t>A </a:t>
            </a:r>
            <a:r>
              <a:rPr lang="de-DE" sz="3200" b="1" dirty="0" err="1" smtClean="0"/>
              <a:t>warm-up</a:t>
            </a:r>
            <a:r>
              <a:rPr lang="de-DE" sz="3200" b="1" dirty="0" smtClean="0"/>
              <a:t>…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de-DE" sz="4000" dirty="0" smtClean="0"/>
              <a:t>Find a </a:t>
            </a:r>
            <a:r>
              <a:rPr lang="de-DE" sz="4000" dirty="0" err="1" smtClean="0"/>
              <a:t>partner</a:t>
            </a:r>
            <a:endParaRPr lang="de-DE" sz="4000" dirty="0" smtClean="0"/>
          </a:p>
          <a:p>
            <a:r>
              <a:rPr lang="de-DE" sz="4000" dirty="0" err="1" smtClean="0"/>
              <a:t>Each</a:t>
            </a:r>
            <a:r>
              <a:rPr lang="de-DE" sz="4000" dirty="0" smtClean="0"/>
              <a:t> </a:t>
            </a:r>
            <a:r>
              <a:rPr lang="de-DE" sz="4000" dirty="0" err="1" smtClean="0"/>
              <a:t>of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partners</a:t>
            </a:r>
            <a:r>
              <a:rPr lang="de-DE" sz="4000" dirty="0" smtClean="0"/>
              <a:t> </a:t>
            </a:r>
            <a:r>
              <a:rPr lang="de-DE" sz="4000" dirty="0" err="1" smtClean="0"/>
              <a:t>chooses</a:t>
            </a:r>
            <a:r>
              <a:rPr lang="de-DE" sz="4000" dirty="0" smtClean="0"/>
              <a:t> </a:t>
            </a:r>
            <a:r>
              <a:rPr lang="de-DE" sz="4000" dirty="0" err="1" smtClean="0"/>
              <a:t>one</a:t>
            </a:r>
            <a:r>
              <a:rPr lang="de-DE" sz="4000" dirty="0" smtClean="0"/>
              <a:t> </a:t>
            </a:r>
            <a:r>
              <a:rPr lang="de-DE" sz="4000" dirty="0" err="1" smtClean="0"/>
              <a:t>of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follwoing</a:t>
            </a:r>
            <a:r>
              <a:rPr lang="de-DE" sz="4000" dirty="0" smtClean="0"/>
              <a:t> </a:t>
            </a:r>
            <a:r>
              <a:rPr lang="de-DE" sz="4000" dirty="0" err="1" smtClean="0"/>
              <a:t>roles</a:t>
            </a:r>
            <a:r>
              <a:rPr lang="de-DE" sz="4000" dirty="0" smtClean="0"/>
              <a:t>…</a:t>
            </a:r>
          </a:p>
          <a:p>
            <a:pPr lvl="1"/>
            <a:r>
              <a:rPr lang="de-DE" sz="3600" dirty="0" smtClean="0"/>
              <a:t>…</a:t>
            </a:r>
            <a:r>
              <a:rPr lang="de-DE" sz="3600" dirty="0" err="1" smtClean="0"/>
              <a:t>interviewer</a:t>
            </a:r>
            <a:endParaRPr lang="de-DE" sz="3600" dirty="0" smtClean="0"/>
          </a:p>
          <a:p>
            <a:pPr lvl="1"/>
            <a:r>
              <a:rPr lang="de-DE" sz="3600" dirty="0" smtClean="0"/>
              <a:t>…</a:t>
            </a:r>
            <a:r>
              <a:rPr lang="de-DE" sz="3600" dirty="0" err="1" smtClean="0"/>
              <a:t>interviewee</a:t>
            </a:r>
            <a:endParaRPr lang="de-DE" sz="3600" dirty="0" smtClean="0"/>
          </a:p>
          <a:p>
            <a:r>
              <a:rPr lang="de-DE" sz="4000" dirty="0" err="1" smtClean="0"/>
              <a:t>You</a:t>
            </a:r>
            <a:r>
              <a:rPr lang="de-DE" sz="4000" dirty="0" smtClean="0"/>
              <a:t> </a:t>
            </a:r>
            <a:r>
              <a:rPr lang="de-DE" sz="4000" dirty="0" err="1" smtClean="0"/>
              <a:t>have</a:t>
            </a:r>
            <a:r>
              <a:rPr lang="de-DE" sz="4000" dirty="0" smtClean="0"/>
              <a:t> </a:t>
            </a:r>
            <a:r>
              <a:rPr lang="de-DE" sz="4000" dirty="0" err="1" smtClean="0"/>
              <a:t>five</a:t>
            </a:r>
            <a:r>
              <a:rPr lang="de-DE" sz="4000" dirty="0" smtClean="0"/>
              <a:t> </a:t>
            </a:r>
            <a:r>
              <a:rPr lang="de-DE" sz="4000" dirty="0" err="1" smtClean="0"/>
              <a:t>minutes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prepare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interview:</a:t>
            </a:r>
          </a:p>
          <a:p>
            <a:pPr lvl="1"/>
            <a:r>
              <a:rPr lang="de-DE" sz="3600" dirty="0" smtClean="0"/>
              <a:t>Interviewer: </a:t>
            </a:r>
            <a:r>
              <a:rPr lang="de-DE" sz="3600" dirty="0" err="1" smtClean="0"/>
              <a:t>prepares</a:t>
            </a:r>
            <a:r>
              <a:rPr lang="de-DE" sz="3600" dirty="0" smtClean="0"/>
              <a:t> </a:t>
            </a:r>
            <a:r>
              <a:rPr lang="de-DE" sz="3600" dirty="0" err="1" smtClean="0"/>
              <a:t>questions</a:t>
            </a:r>
            <a:endParaRPr lang="de-DE" sz="3600" dirty="0" smtClean="0"/>
          </a:p>
          <a:p>
            <a:pPr lvl="1"/>
            <a:r>
              <a:rPr lang="de-DE" sz="3600" dirty="0" err="1" smtClean="0"/>
              <a:t>Interviewee</a:t>
            </a:r>
            <a:r>
              <a:rPr lang="de-DE" sz="3600" dirty="0" smtClean="0"/>
              <a:t>: </a:t>
            </a:r>
            <a:r>
              <a:rPr lang="de-DE" sz="3600" dirty="0" err="1" smtClean="0"/>
              <a:t>makes</a:t>
            </a:r>
            <a:r>
              <a:rPr lang="de-DE" sz="3600" dirty="0" smtClean="0"/>
              <a:t> </a:t>
            </a:r>
            <a:r>
              <a:rPr lang="de-DE" sz="3600" dirty="0" err="1" smtClean="0"/>
              <a:t>notes</a:t>
            </a:r>
            <a:r>
              <a:rPr lang="de-DE" sz="3600" dirty="0" smtClean="0"/>
              <a:t> on </a:t>
            </a:r>
            <a:r>
              <a:rPr lang="de-DE" sz="3600" dirty="0" err="1" smtClean="0"/>
              <a:t>the</a:t>
            </a:r>
            <a:r>
              <a:rPr lang="de-DE" sz="3600" dirty="0" smtClean="0"/>
              <a:t> </a:t>
            </a:r>
            <a:r>
              <a:rPr lang="de-DE" sz="3600" dirty="0" err="1" smtClean="0"/>
              <a:t>topic</a:t>
            </a:r>
            <a:endParaRPr lang="de-DE" sz="3600" dirty="0" smtClean="0"/>
          </a:p>
          <a:p>
            <a:r>
              <a:rPr lang="de-DE" sz="4000" dirty="0" err="1" smtClean="0"/>
              <a:t>You</a:t>
            </a:r>
            <a:r>
              <a:rPr lang="de-DE" sz="4000" dirty="0" smtClean="0"/>
              <a:t> </a:t>
            </a:r>
            <a:r>
              <a:rPr lang="de-DE" sz="4000" dirty="0" err="1" smtClean="0"/>
              <a:t>have</a:t>
            </a:r>
            <a:r>
              <a:rPr lang="de-DE" sz="4000" dirty="0" smtClean="0"/>
              <a:t> </a:t>
            </a:r>
            <a:r>
              <a:rPr lang="de-DE" sz="4000" dirty="0" err="1" smtClean="0"/>
              <a:t>ten</a:t>
            </a:r>
            <a:r>
              <a:rPr lang="de-DE" sz="4000" dirty="0" smtClean="0"/>
              <a:t> </a:t>
            </a:r>
            <a:r>
              <a:rPr lang="de-DE" sz="4000" dirty="0" err="1" smtClean="0"/>
              <a:t>minutes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conduct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interview</a:t>
            </a:r>
          </a:p>
          <a:p>
            <a:pPr lvl="1"/>
            <a:r>
              <a:rPr lang="de-DE" sz="3600" dirty="0" smtClean="0"/>
              <a:t>Open </a:t>
            </a:r>
            <a:r>
              <a:rPr lang="de-DE" sz="3600" dirty="0" err="1" smtClean="0"/>
              <a:t>format</a:t>
            </a:r>
            <a:r>
              <a:rPr lang="de-DE" sz="3600" dirty="0" smtClean="0"/>
              <a:t>!</a:t>
            </a:r>
          </a:p>
          <a:p>
            <a:endParaRPr lang="de-DE" dirty="0"/>
          </a:p>
        </p:txBody>
      </p:sp>
      <p:pic>
        <p:nvPicPr>
          <p:cNvPr id="4" name="Grafik 3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97035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smtClean="0"/>
              <a:t>A </a:t>
            </a:r>
            <a:r>
              <a:rPr lang="de-DE" sz="3200" b="1" dirty="0" err="1" smtClean="0"/>
              <a:t>warm-up</a:t>
            </a:r>
            <a:r>
              <a:rPr lang="de-DE" sz="3200" b="1" dirty="0" smtClean="0"/>
              <a:t>…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de-DE" dirty="0" err="1" smtClean="0"/>
              <a:t>Conduct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interview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topic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4000" b="1" dirty="0" smtClean="0"/>
              <a:t>„Student-</a:t>
            </a:r>
            <a:r>
              <a:rPr lang="de-DE" sz="4000" b="1" dirty="0" err="1" smtClean="0"/>
              <a:t>centered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learning</a:t>
            </a:r>
            <a:r>
              <a:rPr lang="de-DE" sz="4000" b="1" dirty="0" smtClean="0"/>
              <a:t> in </a:t>
            </a:r>
            <a:r>
              <a:rPr lang="de-DE" sz="4000" b="1" dirty="0" err="1" smtClean="0"/>
              <a:t>science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education</a:t>
            </a:r>
            <a:r>
              <a:rPr lang="de-DE" sz="4000" b="1" dirty="0" smtClean="0"/>
              <a:t>“</a:t>
            </a:r>
          </a:p>
          <a:p>
            <a:pPr marL="0" indent="0" algn="ctr">
              <a:buNone/>
            </a:pPr>
            <a:endParaRPr lang="de-DE" sz="4000" b="1" dirty="0" smtClean="0"/>
          </a:p>
          <a:p>
            <a:pPr marL="0" indent="0" algn="ctr">
              <a:buNone/>
            </a:pPr>
            <a:endParaRPr lang="de-DE" sz="4000" b="1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7664772" y="4509120"/>
            <a:ext cx="1363216" cy="1728192"/>
            <a:chOff x="7524328" y="2780928"/>
            <a:chExt cx="1363216" cy="1728192"/>
          </a:xfrm>
        </p:grpSpPr>
        <p:pic>
          <p:nvPicPr>
            <p:cNvPr id="5" name="Picture 2" descr="http://png-4.findicons.com/files/icons/2315/default_icon/128/watch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2852936"/>
              <a:ext cx="1219200" cy="12192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68344" y="400506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10 </a:t>
              </a:r>
              <a:r>
                <a:rPr lang="de-DE" dirty="0" err="1" smtClean="0"/>
                <a:t>mins</a:t>
              </a:r>
              <a:r>
                <a:rPr lang="de-DE" dirty="0" smtClean="0"/>
                <a:t>.</a:t>
              </a:r>
              <a:endParaRPr lang="de-DE" dirty="0"/>
            </a:p>
          </p:txBody>
        </p:sp>
        <p:sp>
          <p:nvSpPr>
            <p:cNvPr id="7" name="Abgerundetes Rechteck 6"/>
            <p:cNvSpPr/>
            <p:nvPr/>
          </p:nvSpPr>
          <p:spPr>
            <a:xfrm>
              <a:off x="7524328" y="2780928"/>
              <a:ext cx="1291208" cy="172819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8" name="Grafik 7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58709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060848"/>
            <a:ext cx="8939336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5400" b="1" dirty="0" smtClean="0"/>
              <a:t>Time </a:t>
            </a:r>
            <a:r>
              <a:rPr lang="de-DE" sz="5400" b="1" dirty="0" err="1" smtClean="0"/>
              <a:t>to</a:t>
            </a:r>
            <a:r>
              <a:rPr lang="de-DE" sz="5400" b="1" dirty="0" smtClean="0"/>
              <a:t> </a:t>
            </a:r>
            <a:r>
              <a:rPr lang="de-DE" sz="5400" b="1" dirty="0" err="1" smtClean="0"/>
              <a:t>reflect</a:t>
            </a:r>
            <a:r>
              <a:rPr lang="de-DE" sz="5400" b="1" dirty="0" smtClean="0"/>
              <a:t>…</a:t>
            </a:r>
          </a:p>
          <a:p>
            <a:pPr marL="0" indent="0" algn="ctr">
              <a:buNone/>
            </a:pPr>
            <a:r>
              <a:rPr lang="de-DE" sz="2800" dirty="0" err="1" smtClean="0"/>
              <a:t>How</a:t>
            </a:r>
            <a:r>
              <a:rPr lang="de-DE" sz="2800" dirty="0" smtClean="0"/>
              <a:t> </a:t>
            </a:r>
            <a:r>
              <a:rPr lang="de-DE" sz="2800" dirty="0" err="1" smtClean="0"/>
              <a:t>did</a:t>
            </a:r>
            <a:r>
              <a:rPr lang="de-DE" sz="2800" dirty="0" smtClean="0"/>
              <a:t> </a:t>
            </a:r>
            <a:r>
              <a:rPr lang="de-DE" sz="2800" dirty="0" err="1" smtClean="0"/>
              <a:t>you</a:t>
            </a:r>
            <a:r>
              <a:rPr lang="de-DE" sz="2800" dirty="0" smtClean="0"/>
              <a:t> </a:t>
            </a:r>
            <a:r>
              <a:rPr lang="de-DE" sz="2800" dirty="0" err="1" smtClean="0"/>
              <a:t>feel</a:t>
            </a:r>
            <a:r>
              <a:rPr lang="de-DE" sz="2800" dirty="0" smtClean="0"/>
              <a:t>?</a:t>
            </a:r>
          </a:p>
          <a:p>
            <a:pPr marL="0" indent="0" algn="ctr">
              <a:buNone/>
            </a:pP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strategies</a:t>
            </a:r>
            <a:r>
              <a:rPr lang="de-DE" sz="2800" dirty="0" smtClean="0"/>
              <a:t> </a:t>
            </a:r>
            <a:r>
              <a:rPr lang="de-DE" sz="2800" dirty="0" err="1" smtClean="0"/>
              <a:t>did</a:t>
            </a:r>
            <a:r>
              <a:rPr lang="de-DE" sz="2800" dirty="0" smtClean="0"/>
              <a:t> </a:t>
            </a:r>
            <a:r>
              <a:rPr lang="de-DE" sz="2800" dirty="0" err="1" smtClean="0"/>
              <a:t>you</a:t>
            </a:r>
            <a:r>
              <a:rPr lang="de-DE" sz="2800" dirty="0" smtClean="0"/>
              <a:t> </a:t>
            </a:r>
            <a:r>
              <a:rPr lang="de-DE" sz="2800" dirty="0" err="1" smtClean="0"/>
              <a:t>use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formulating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questions</a:t>
            </a:r>
            <a:r>
              <a:rPr lang="de-DE" sz="2800" dirty="0" smtClean="0"/>
              <a:t>?</a:t>
            </a:r>
          </a:p>
          <a:p>
            <a:pPr marL="0" indent="0" algn="ctr">
              <a:buNone/>
            </a:pPr>
            <a:r>
              <a:rPr lang="de-DE" sz="2800" dirty="0" err="1" smtClean="0"/>
              <a:t>What</a:t>
            </a:r>
            <a:r>
              <a:rPr lang="de-DE" sz="2800" dirty="0" smtClean="0"/>
              <a:t> was </a:t>
            </a:r>
            <a:r>
              <a:rPr lang="de-DE" sz="2800" dirty="0" err="1" smtClean="0"/>
              <a:t>your</a:t>
            </a:r>
            <a:r>
              <a:rPr lang="de-DE" sz="2800" dirty="0" smtClean="0"/>
              <a:t> </a:t>
            </a:r>
            <a:r>
              <a:rPr lang="de-DE" sz="2800" dirty="0" err="1" smtClean="0"/>
              <a:t>first</a:t>
            </a:r>
            <a:r>
              <a:rPr lang="de-DE" sz="2800" dirty="0" smtClean="0"/>
              <a:t> </a:t>
            </a:r>
            <a:r>
              <a:rPr lang="de-DE" sz="2800" dirty="0" err="1" smtClean="0"/>
              <a:t>question</a:t>
            </a:r>
            <a:r>
              <a:rPr lang="de-DE" sz="2800" dirty="0" smtClean="0"/>
              <a:t>?</a:t>
            </a:r>
          </a:p>
          <a:p>
            <a:pPr marL="0" indent="0" algn="ctr">
              <a:buNone/>
            </a:pPr>
            <a:r>
              <a:rPr lang="de-DE" sz="2800" dirty="0" err="1" smtClean="0"/>
              <a:t>Were</a:t>
            </a:r>
            <a:r>
              <a:rPr lang="de-DE" sz="2800" dirty="0" smtClean="0"/>
              <a:t> </a:t>
            </a:r>
            <a:r>
              <a:rPr lang="de-DE" sz="2800" dirty="0" err="1" smtClean="0"/>
              <a:t>there</a:t>
            </a:r>
            <a:r>
              <a:rPr lang="de-DE" sz="2800" dirty="0" smtClean="0"/>
              <a:t> </a:t>
            </a:r>
            <a:r>
              <a:rPr lang="de-DE" sz="2800" dirty="0" err="1" smtClean="0"/>
              <a:t>any</a:t>
            </a:r>
            <a:r>
              <a:rPr lang="de-DE" sz="2800" dirty="0" smtClean="0"/>
              <a:t> </a:t>
            </a:r>
            <a:r>
              <a:rPr lang="de-DE" sz="2800" dirty="0" err="1" smtClean="0"/>
              <a:t>problems</a:t>
            </a:r>
            <a:r>
              <a:rPr lang="de-DE" sz="2800" dirty="0" smtClean="0"/>
              <a:t>/</a:t>
            </a:r>
            <a:r>
              <a:rPr lang="de-DE" sz="2800" dirty="0" err="1" smtClean="0"/>
              <a:t>difficulties</a:t>
            </a:r>
            <a:r>
              <a:rPr lang="de-DE" sz="2800" dirty="0" smtClean="0"/>
              <a:t>?</a:t>
            </a:r>
          </a:p>
          <a:p>
            <a:pPr marL="0" indent="0" algn="ctr">
              <a:buNone/>
            </a:pPr>
            <a:r>
              <a:rPr lang="de-DE" sz="2800" dirty="0" err="1" smtClean="0"/>
              <a:t>How</a:t>
            </a:r>
            <a:r>
              <a:rPr lang="de-DE" sz="2800" dirty="0" smtClean="0"/>
              <a:t> </a:t>
            </a:r>
            <a:r>
              <a:rPr lang="de-DE" sz="2800" dirty="0" err="1" smtClean="0"/>
              <a:t>much</a:t>
            </a:r>
            <a:r>
              <a:rPr lang="de-DE" sz="2800" dirty="0" smtClean="0"/>
              <a:t> </a:t>
            </a:r>
            <a:r>
              <a:rPr lang="de-DE" sz="2800" dirty="0" err="1" smtClean="0"/>
              <a:t>did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interviewer</a:t>
            </a:r>
            <a:r>
              <a:rPr lang="de-DE" sz="2800" dirty="0" smtClean="0"/>
              <a:t> </a:t>
            </a:r>
            <a:r>
              <a:rPr lang="de-DE" sz="2800" dirty="0" err="1" smtClean="0"/>
              <a:t>talk</a:t>
            </a:r>
            <a:r>
              <a:rPr lang="de-DE" sz="2800" dirty="0" smtClean="0"/>
              <a:t>? </a:t>
            </a:r>
          </a:p>
          <a:p>
            <a:pPr marL="0" indent="0" algn="ctr">
              <a:buNone/>
            </a:pPr>
            <a:endParaRPr lang="de-DE" sz="5400" b="1" dirty="0" smtClean="0"/>
          </a:p>
          <a:p>
            <a:pPr marL="514350" indent="-514350" algn="ctr">
              <a:buFont typeface="+mj-lt"/>
              <a:buAutoNum type="arabicPeriod"/>
            </a:pPr>
            <a:endParaRPr lang="de-DE" dirty="0" smtClean="0"/>
          </a:p>
          <a:p>
            <a:pPr marL="514350" indent="-514350" algn="ctr">
              <a:buFont typeface="+mj-lt"/>
              <a:buAutoNum type="arabicPeriod"/>
            </a:pPr>
            <a:endParaRPr lang="de-DE" dirty="0"/>
          </a:p>
        </p:txBody>
      </p:sp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5842890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07704" y="2852936"/>
            <a:ext cx="7499176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5400" b="1" dirty="0" err="1" smtClean="0"/>
              <a:t>Theoretical</a:t>
            </a:r>
            <a:r>
              <a:rPr lang="de-DE" sz="5400" b="1" dirty="0" smtClean="0"/>
              <a:t> </a:t>
            </a:r>
            <a:r>
              <a:rPr lang="de-DE" sz="5400" b="1" dirty="0"/>
              <a:t>I</a:t>
            </a:r>
            <a:r>
              <a:rPr lang="de-DE" sz="5400" b="1" dirty="0" smtClean="0"/>
              <a:t>nput</a:t>
            </a:r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76242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32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err="1" smtClean="0"/>
              <a:t>Why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interviews</a:t>
            </a:r>
            <a:r>
              <a:rPr lang="de-DE" sz="3200" b="1" dirty="0" smtClean="0"/>
              <a:t>?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de-DE" dirty="0" smtClean="0"/>
              <a:t>Goal: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reconstruct</a:t>
            </a:r>
            <a:r>
              <a:rPr lang="de-DE" dirty="0" smtClean="0"/>
              <a:t> an in-</a:t>
            </a:r>
            <a:r>
              <a:rPr lang="de-DE" dirty="0" err="1" smtClean="0"/>
              <a:t>depth</a:t>
            </a:r>
            <a:r>
              <a:rPr lang="de-DE" dirty="0" smtClean="0"/>
              <a:t> </a:t>
            </a:r>
            <a:r>
              <a:rPr lang="de-DE" dirty="0" err="1" smtClean="0"/>
              <a:t>understanding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individual </a:t>
            </a:r>
            <a:r>
              <a:rPr lang="de-DE" dirty="0" err="1" smtClean="0"/>
              <a:t>thinking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err="1"/>
              <a:t>O</a:t>
            </a:r>
            <a:r>
              <a:rPr lang="de-DE" dirty="0" err="1" smtClean="0"/>
              <a:t>penness</a:t>
            </a:r>
            <a:r>
              <a:rPr lang="de-DE" dirty="0" smtClean="0"/>
              <a:t> vs. </a:t>
            </a:r>
            <a:r>
              <a:rPr lang="de-DE" dirty="0" err="1"/>
              <a:t>s</a:t>
            </a:r>
            <a:r>
              <a:rPr lang="de-DE" dirty="0" err="1" smtClean="0"/>
              <a:t>tructuredness</a:t>
            </a:r>
            <a:r>
              <a:rPr lang="de-DE" dirty="0" smtClean="0"/>
              <a:t> </a:t>
            </a:r>
          </a:p>
          <a:p>
            <a:r>
              <a:rPr lang="de-DE" dirty="0"/>
              <a:t>E</a:t>
            </a:r>
            <a:r>
              <a:rPr lang="de-DE" dirty="0" smtClean="0"/>
              <a:t>xplorative </a:t>
            </a:r>
            <a:r>
              <a:rPr lang="de-DE" dirty="0" err="1" smtClean="0"/>
              <a:t>character</a:t>
            </a:r>
            <a:r>
              <a:rPr lang="de-DE" dirty="0" smtClean="0"/>
              <a:t> vs. </a:t>
            </a:r>
            <a:r>
              <a:rPr lang="de-DE" dirty="0" err="1"/>
              <a:t>s</a:t>
            </a:r>
            <a:r>
              <a:rPr lang="de-DE" dirty="0" err="1" smtClean="0"/>
              <a:t>tandardization</a:t>
            </a:r>
            <a:endParaRPr lang="de-DE" dirty="0" smtClean="0"/>
          </a:p>
          <a:p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implementation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preparation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 follow-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designing</a:t>
            </a:r>
            <a:r>
              <a:rPr lang="de-DE" dirty="0" smtClean="0"/>
              <a:t> a </a:t>
            </a:r>
            <a:r>
              <a:rPr lang="de-DE" dirty="0" err="1" smtClean="0"/>
              <a:t>questionnaire</a:t>
            </a:r>
            <a:endParaRPr lang="de-DE" sz="2400" dirty="0"/>
          </a:p>
        </p:txBody>
      </p:sp>
      <p:pic>
        <p:nvPicPr>
          <p:cNvPr id="5" name="Grafik 4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26" y="-14560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01772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1102</Words>
  <Application>Microsoft Office PowerPoint</Application>
  <PresentationFormat>Bildschirmpräsentation (4:3)</PresentationFormat>
  <Paragraphs>164</Paragraphs>
  <Slides>24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Larissa-Design</vt:lpstr>
      <vt:lpstr>PowerPoint-Präsentation</vt:lpstr>
      <vt:lpstr>PowerPoint-Präsentation</vt:lpstr>
      <vt:lpstr>Action Research Methods: Interviews - A crash course -  Nadja Frerichs  </vt:lpstr>
      <vt:lpstr>PowerPoint-Präsentation</vt:lpstr>
      <vt:lpstr>A warm-up…</vt:lpstr>
      <vt:lpstr>A warm-up…</vt:lpstr>
      <vt:lpstr>PowerPoint-Präsentation</vt:lpstr>
      <vt:lpstr>PowerPoint-Präsentation</vt:lpstr>
      <vt:lpstr>Why interviews?</vt:lpstr>
      <vt:lpstr>But…</vt:lpstr>
      <vt:lpstr>Some quality criteria</vt:lpstr>
      <vt:lpstr> Types of interviews according to Mayring (2002):</vt:lpstr>
      <vt:lpstr>Creating an interview guide</vt:lpstr>
      <vt:lpstr>The interview process</vt:lpstr>
      <vt:lpstr>General types of questions</vt:lpstr>
      <vt:lpstr>Specific types of questions</vt:lpstr>
      <vt:lpstr>Checklist before the beginning of the interview</vt:lpstr>
      <vt:lpstr>„Pitfalls “</vt:lpstr>
      <vt:lpstr>A quick glimpse into data analysis</vt:lpstr>
      <vt:lpstr>References: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 über die grunsätzlliche Strategien der Datenanalyse  - Qualitativ -</dc:title>
  <dc:creator>Markic</dc:creator>
  <cp:lastModifiedBy>ingo</cp:lastModifiedBy>
  <cp:revision>99</cp:revision>
  <dcterms:created xsi:type="dcterms:W3CDTF">2011-01-11T09:21:49Z</dcterms:created>
  <dcterms:modified xsi:type="dcterms:W3CDTF">2019-10-03T09:31:43Z</dcterms:modified>
</cp:coreProperties>
</file>