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15" r:id="rId2"/>
    <p:sldId id="416" r:id="rId3"/>
    <p:sldId id="379" r:id="rId4"/>
    <p:sldId id="389" r:id="rId5"/>
    <p:sldId id="399" r:id="rId6"/>
    <p:sldId id="394" r:id="rId7"/>
    <p:sldId id="398" r:id="rId8"/>
    <p:sldId id="401" r:id="rId9"/>
    <p:sldId id="402" r:id="rId10"/>
    <p:sldId id="395" r:id="rId11"/>
    <p:sldId id="361" r:id="rId12"/>
    <p:sldId id="393" r:id="rId13"/>
    <p:sldId id="362" r:id="rId14"/>
    <p:sldId id="364" r:id="rId15"/>
    <p:sldId id="366" r:id="rId16"/>
    <p:sldId id="367" r:id="rId17"/>
    <p:sldId id="369" r:id="rId18"/>
    <p:sldId id="370" r:id="rId19"/>
    <p:sldId id="371" r:id="rId20"/>
    <p:sldId id="403" r:id="rId21"/>
    <p:sldId id="414" r:id="rId22"/>
    <p:sldId id="410" r:id="rId23"/>
    <p:sldId id="411" r:id="rId24"/>
    <p:sldId id="412" r:id="rId25"/>
    <p:sldId id="41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5179" autoAdjust="0"/>
  </p:normalViewPr>
  <p:slideViewPr>
    <p:cSldViewPr snapToGrid="0">
      <p:cViewPr varScale="1">
        <p:scale>
          <a:sx n="60" d="100"/>
          <a:sy n="60" d="100"/>
        </p:scale>
        <p:origin x="14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F83658D-7A90-4589-8E45-ED1C332DEE66}"/>
    <pc:docChg chg="modSld">
      <pc:chgData name="" userId="" providerId="" clId="Web-{1F83658D-7A90-4589-8E45-ED1C332DEE66}" dt="2018-05-13T22:14:37.526" v="49" actId="20577"/>
      <pc:docMkLst>
        <pc:docMk/>
      </pc:docMkLst>
      <pc:sldChg chg="modSp">
        <pc:chgData name="" userId="" providerId="" clId="Web-{1F83658D-7A90-4589-8E45-ED1C332DEE66}" dt="2018-05-13T22:13:14.726" v="13" actId="20577"/>
        <pc:sldMkLst>
          <pc:docMk/>
          <pc:sldMk cId="919235723" sldId="309"/>
        </pc:sldMkLst>
        <pc:spChg chg="mod">
          <ac:chgData name="" userId="" providerId="" clId="Web-{1F83658D-7A90-4589-8E45-ED1C332DEE66}" dt="2018-05-13T22:13:14.726" v="13" actId="20577"/>
          <ac:spMkLst>
            <pc:docMk/>
            <pc:sldMk cId="919235723" sldId="309"/>
            <ac:spMk id="14340" creationId="{00000000-0000-0000-0000-000000000000}"/>
          </ac:spMkLst>
        </pc:spChg>
      </pc:sldChg>
      <pc:sldChg chg="modSp">
        <pc:chgData name="" userId="" providerId="" clId="Web-{1F83658D-7A90-4589-8E45-ED1C332DEE66}" dt="2018-05-13T22:14:37.526" v="49" actId="20577"/>
        <pc:sldMkLst>
          <pc:docMk/>
          <pc:sldMk cId="2312725250" sldId="310"/>
        </pc:sldMkLst>
        <pc:spChg chg="mod">
          <ac:chgData name="" userId="" providerId="" clId="Web-{1F83658D-7A90-4589-8E45-ED1C332DEE66}" dt="2018-05-13T22:14:37.526" v="49" actId="20577"/>
          <ac:spMkLst>
            <pc:docMk/>
            <pc:sldMk cId="2312725250" sldId="310"/>
            <ac:spMk id="14340" creationId="{00000000-0000-0000-0000-000000000000}"/>
          </ac:spMkLst>
        </pc:spChg>
      </pc:sldChg>
      <pc:sldChg chg="modSp">
        <pc:chgData name="" userId="" providerId="" clId="Web-{1F83658D-7A90-4589-8E45-ED1C332DEE66}" dt="2018-05-13T22:13:29.820" v="22" actId="14100"/>
        <pc:sldMkLst>
          <pc:docMk/>
          <pc:sldMk cId="2961639589" sldId="320"/>
        </pc:sldMkLst>
        <pc:spChg chg="mod">
          <ac:chgData name="" userId="" providerId="" clId="Web-{1F83658D-7A90-4589-8E45-ED1C332DEE66}" dt="2018-05-13T22:13:29.820" v="22" actId="14100"/>
          <ac:spMkLst>
            <pc:docMk/>
            <pc:sldMk cId="2961639589" sldId="320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BF67B-A05D-4EF1-A68D-68C9DF613317}" type="doc">
      <dgm:prSet loTypeId="urn:microsoft.com/office/officeart/2005/8/layout/cycle5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de-AT"/>
        </a:p>
      </dgm:t>
    </dgm:pt>
    <dgm:pt modelId="{20D75728-1C3A-4CCA-A971-F9A46A2B3AF5}">
      <dgm:prSet phldrT="[Text]" custT="1"/>
      <dgm:spPr/>
      <dgm:t>
        <a:bodyPr/>
        <a:lstStyle/>
        <a:p>
          <a:r>
            <a:rPr lang="de-AT" sz="1600" b="1" dirty="0" smtClean="0">
              <a:latin typeface="Arial" pitchFamily="34" charset="0"/>
              <a:cs typeface="Arial" pitchFamily="34" charset="0"/>
            </a:rPr>
            <a:t>Action</a:t>
          </a:r>
          <a:endParaRPr lang="de-AT" sz="1600" b="1" dirty="0">
            <a:latin typeface="Arial" pitchFamily="34" charset="0"/>
            <a:cs typeface="Arial" pitchFamily="34" charset="0"/>
          </a:endParaRPr>
        </a:p>
      </dgm:t>
    </dgm:pt>
    <dgm:pt modelId="{3511953E-B8B1-48B7-9798-692FE26C5CF3}" type="parTrans" cxnId="{F5F05415-CB15-4168-90D2-78E2CC39DFD3}">
      <dgm:prSet/>
      <dgm:spPr/>
      <dgm:t>
        <a:bodyPr/>
        <a:lstStyle/>
        <a:p>
          <a:endParaRPr lang="de-AT"/>
        </a:p>
      </dgm:t>
    </dgm:pt>
    <dgm:pt modelId="{461802F6-1DD3-4079-9CF1-4C96DBA48A77}" type="sibTrans" cxnId="{F5F05415-CB15-4168-90D2-78E2CC39DFD3}">
      <dgm:prSet/>
      <dgm:spPr/>
      <dgm:t>
        <a:bodyPr/>
        <a:lstStyle/>
        <a:p>
          <a:endParaRPr lang="de-AT"/>
        </a:p>
      </dgm:t>
    </dgm:pt>
    <dgm:pt modelId="{7DF4EAD8-192D-4739-AE62-14BD7D392B48}">
      <dgm:prSet phldrT="[Text]" custT="1"/>
      <dgm:spPr/>
      <dgm:t>
        <a:bodyPr/>
        <a:lstStyle/>
        <a:p>
          <a:r>
            <a:rPr lang="de-DE" sz="1600" b="1" dirty="0" smtClean="0">
              <a:latin typeface="Arial" pitchFamily="34" charset="0"/>
              <a:cs typeface="Arial" pitchFamily="34" charset="0"/>
            </a:rPr>
            <a:t>Observation </a:t>
          </a:r>
          <a:r>
            <a:rPr lang="de-DE" sz="1600" b="1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de-DE" sz="1600" b="1" dirty="0" err="1" smtClean="0">
              <a:latin typeface="Arial" pitchFamily="34" charset="0"/>
              <a:cs typeface="Arial" pitchFamily="34" charset="0"/>
              <a:sym typeface="Wingdings" pitchFamily="2" charset="2"/>
            </a:rPr>
            <a:t>Question</a:t>
          </a:r>
          <a:endParaRPr lang="de-AT" sz="1600" b="1" dirty="0">
            <a:latin typeface="Arial" pitchFamily="34" charset="0"/>
            <a:cs typeface="Arial" pitchFamily="34" charset="0"/>
          </a:endParaRPr>
        </a:p>
      </dgm:t>
    </dgm:pt>
    <dgm:pt modelId="{8008FBEA-E4DB-4DC5-8CD9-B6126C2F25CA}" type="parTrans" cxnId="{FAC281FD-23F5-45E6-91BE-AF5157E1E31C}">
      <dgm:prSet/>
      <dgm:spPr/>
      <dgm:t>
        <a:bodyPr/>
        <a:lstStyle/>
        <a:p>
          <a:endParaRPr lang="de-AT"/>
        </a:p>
      </dgm:t>
    </dgm:pt>
    <dgm:pt modelId="{26DA57D7-E275-4662-B149-795C7DEF6818}" type="sibTrans" cxnId="{FAC281FD-23F5-45E6-91BE-AF5157E1E31C}">
      <dgm:prSet/>
      <dgm:spPr/>
      <dgm:t>
        <a:bodyPr/>
        <a:lstStyle/>
        <a:p>
          <a:endParaRPr lang="de-AT"/>
        </a:p>
      </dgm:t>
    </dgm:pt>
    <dgm:pt modelId="{1A4B9F5F-B826-4934-8D2B-C4AF9EDBA403}">
      <dgm:prSet phldrT="[Text]" custT="1"/>
      <dgm:spPr/>
      <dgm:t>
        <a:bodyPr/>
        <a:lstStyle/>
        <a:p>
          <a:r>
            <a:rPr lang="de-DE" sz="1600" b="1" dirty="0" err="1" smtClean="0">
              <a:latin typeface="Arial" pitchFamily="34" charset="0"/>
              <a:cs typeface="Arial" pitchFamily="34" charset="0"/>
            </a:rPr>
            <a:t>Gathering</a:t>
          </a:r>
          <a:r>
            <a:rPr lang="de-DE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600" b="1" dirty="0" err="1" smtClean="0">
              <a:latin typeface="Arial" pitchFamily="34" charset="0"/>
              <a:cs typeface="Arial" pitchFamily="34" charset="0"/>
            </a:rPr>
            <a:t>of</a:t>
          </a:r>
          <a:r>
            <a:rPr lang="de-DE" sz="1600" b="1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600" b="1" dirty="0" err="1" smtClean="0">
              <a:latin typeface="Arial" pitchFamily="34" charset="0"/>
              <a:cs typeface="Arial" pitchFamily="34" charset="0"/>
            </a:rPr>
            <a:t>data</a:t>
          </a:r>
          <a:endParaRPr lang="de-AT" sz="1600" b="1" dirty="0">
            <a:latin typeface="Arial" pitchFamily="34" charset="0"/>
            <a:cs typeface="Arial" pitchFamily="34" charset="0"/>
          </a:endParaRPr>
        </a:p>
      </dgm:t>
    </dgm:pt>
    <dgm:pt modelId="{D7DF33BA-6DCB-4CA0-885E-95CF7C59FA73}" type="parTrans" cxnId="{22941E7A-A7BC-480E-B6B3-CCD7487086F2}">
      <dgm:prSet/>
      <dgm:spPr/>
      <dgm:t>
        <a:bodyPr/>
        <a:lstStyle/>
        <a:p>
          <a:endParaRPr lang="de-AT"/>
        </a:p>
      </dgm:t>
    </dgm:pt>
    <dgm:pt modelId="{BBB8EA7D-6BC1-497D-8381-A49BD9386F41}" type="sibTrans" cxnId="{22941E7A-A7BC-480E-B6B3-CCD7487086F2}">
      <dgm:prSet/>
      <dgm:spPr/>
      <dgm:t>
        <a:bodyPr/>
        <a:lstStyle/>
        <a:p>
          <a:endParaRPr lang="de-AT"/>
        </a:p>
      </dgm:t>
    </dgm:pt>
    <dgm:pt modelId="{6BE0BCEB-28BF-4760-981D-9CF9581F86CF}">
      <dgm:prSet phldrT="[Text]" custT="1"/>
      <dgm:spPr/>
      <dgm:t>
        <a:bodyPr/>
        <a:lstStyle/>
        <a:p>
          <a:r>
            <a:rPr lang="de-DE" sz="1600" b="1" dirty="0" smtClean="0">
              <a:latin typeface="Arial" pitchFamily="34" charset="0"/>
              <a:cs typeface="Arial" pitchFamily="34" charset="0"/>
            </a:rPr>
            <a:t>Interpretation</a:t>
          </a:r>
        </a:p>
        <a:p>
          <a:endParaRPr lang="de-AT" sz="1600" b="1" dirty="0">
            <a:latin typeface="Arial" pitchFamily="34" charset="0"/>
            <a:cs typeface="Arial" pitchFamily="34" charset="0"/>
          </a:endParaRPr>
        </a:p>
      </dgm:t>
    </dgm:pt>
    <dgm:pt modelId="{220314ED-142D-4BCE-8544-E3A47CD6F626}" type="parTrans" cxnId="{3881F2EE-7ADD-4F90-99E3-7BCD2E450E8A}">
      <dgm:prSet/>
      <dgm:spPr/>
      <dgm:t>
        <a:bodyPr/>
        <a:lstStyle/>
        <a:p>
          <a:endParaRPr lang="de-AT"/>
        </a:p>
      </dgm:t>
    </dgm:pt>
    <dgm:pt modelId="{EDE4D3D9-9414-4D27-948A-482ACA5CA37E}" type="sibTrans" cxnId="{3881F2EE-7ADD-4F90-99E3-7BCD2E450E8A}">
      <dgm:prSet/>
      <dgm:spPr/>
      <dgm:t>
        <a:bodyPr/>
        <a:lstStyle/>
        <a:p>
          <a:endParaRPr lang="de-AT"/>
        </a:p>
      </dgm:t>
    </dgm:pt>
    <dgm:pt modelId="{D7FB6917-7C71-407E-9EEE-00022AA6CCF0}">
      <dgm:prSet phldrT="[Text]" custT="1"/>
      <dgm:spPr/>
      <dgm:t>
        <a:bodyPr/>
        <a:lstStyle/>
        <a:p>
          <a:r>
            <a:rPr lang="de-DE" sz="1600" b="1" dirty="0" err="1" smtClean="0">
              <a:latin typeface="Arial" pitchFamily="34" charset="0"/>
              <a:cs typeface="Arial" pitchFamily="34" charset="0"/>
            </a:rPr>
            <a:t>Planning</a:t>
          </a:r>
          <a:endParaRPr lang="de-AT" sz="1600" b="1" dirty="0">
            <a:latin typeface="Arial" pitchFamily="34" charset="0"/>
            <a:cs typeface="Arial" pitchFamily="34" charset="0"/>
          </a:endParaRPr>
        </a:p>
      </dgm:t>
    </dgm:pt>
    <dgm:pt modelId="{01FDA42E-C5CE-4B7F-9A7D-E9A352521BC7}" type="parTrans" cxnId="{94DA3B87-59E2-44F7-976E-722F1D0706C1}">
      <dgm:prSet/>
      <dgm:spPr/>
      <dgm:t>
        <a:bodyPr/>
        <a:lstStyle/>
        <a:p>
          <a:endParaRPr lang="de-AT"/>
        </a:p>
      </dgm:t>
    </dgm:pt>
    <dgm:pt modelId="{F6DD5A01-B589-4368-87D2-601AA073E08F}" type="sibTrans" cxnId="{94DA3B87-59E2-44F7-976E-722F1D0706C1}">
      <dgm:prSet/>
      <dgm:spPr/>
      <dgm:t>
        <a:bodyPr/>
        <a:lstStyle/>
        <a:p>
          <a:endParaRPr lang="de-AT"/>
        </a:p>
      </dgm:t>
    </dgm:pt>
    <dgm:pt modelId="{D364FC0E-A2C3-4DCA-AADF-974BD0C72B99}" type="pres">
      <dgm:prSet presAssocID="{C9CBF67B-A05D-4EF1-A68D-68C9DF6133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6ED22555-46C3-4E62-8750-76A5C6BEFCEE}" type="pres">
      <dgm:prSet presAssocID="{20D75728-1C3A-4CCA-A971-F9A46A2B3AF5}" presName="node" presStyleLbl="node1" presStyleIdx="0" presStyleCnt="5" custScaleX="135089" custRadScaleRad="99895" custRadScaleInc="164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AT"/>
        </a:p>
      </dgm:t>
    </dgm:pt>
    <dgm:pt modelId="{AA3BE68C-9FCF-43A4-A91C-1EDCFE76C10F}" type="pres">
      <dgm:prSet presAssocID="{20D75728-1C3A-4CCA-A971-F9A46A2B3AF5}" presName="spNode" presStyleCnt="0"/>
      <dgm:spPr/>
    </dgm:pt>
    <dgm:pt modelId="{202D2AD1-72DA-4A6A-B590-B1A23A66D1FB}" type="pres">
      <dgm:prSet presAssocID="{461802F6-1DD3-4079-9CF1-4C96DBA48A77}" presName="sibTrans" presStyleLbl="sibTrans1D1" presStyleIdx="0" presStyleCnt="5"/>
      <dgm:spPr/>
      <dgm:t>
        <a:bodyPr/>
        <a:lstStyle/>
        <a:p>
          <a:endParaRPr lang="de-AT"/>
        </a:p>
      </dgm:t>
    </dgm:pt>
    <dgm:pt modelId="{E26F3305-40D4-4866-97D1-F214E8A35551}" type="pres">
      <dgm:prSet presAssocID="{7DF4EAD8-192D-4739-AE62-14BD7D392B48}" presName="node" presStyleLbl="node1" presStyleIdx="1" presStyleCnt="5" custScaleX="135089" custRadScaleRad="105053" custRadScaleInc="37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AT"/>
        </a:p>
      </dgm:t>
    </dgm:pt>
    <dgm:pt modelId="{61D652E6-5C17-4765-A04A-0CB8701A2836}" type="pres">
      <dgm:prSet presAssocID="{7DF4EAD8-192D-4739-AE62-14BD7D392B48}" presName="spNode" presStyleCnt="0"/>
      <dgm:spPr/>
    </dgm:pt>
    <dgm:pt modelId="{B5A8C7C1-2B43-4962-A821-B21B8989E4DC}" type="pres">
      <dgm:prSet presAssocID="{26DA57D7-E275-4662-B149-795C7DEF6818}" presName="sibTrans" presStyleLbl="sibTrans1D1" presStyleIdx="1" presStyleCnt="5"/>
      <dgm:spPr/>
      <dgm:t>
        <a:bodyPr/>
        <a:lstStyle/>
        <a:p>
          <a:endParaRPr lang="de-AT"/>
        </a:p>
      </dgm:t>
    </dgm:pt>
    <dgm:pt modelId="{CE66DE47-3459-46E6-92B0-7E333EE535D3}" type="pres">
      <dgm:prSet presAssocID="{1A4B9F5F-B826-4934-8D2B-C4AF9EDBA403}" presName="node" presStyleLbl="node1" presStyleIdx="2" presStyleCnt="5" custScaleX="1350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AT"/>
        </a:p>
      </dgm:t>
    </dgm:pt>
    <dgm:pt modelId="{42D255A3-B759-48DA-9309-898F947FBC57}" type="pres">
      <dgm:prSet presAssocID="{1A4B9F5F-B826-4934-8D2B-C4AF9EDBA403}" presName="spNode" presStyleCnt="0"/>
      <dgm:spPr/>
    </dgm:pt>
    <dgm:pt modelId="{30A9554B-1C79-42BD-840C-513E841648C4}" type="pres">
      <dgm:prSet presAssocID="{BBB8EA7D-6BC1-497D-8381-A49BD9386F41}" presName="sibTrans" presStyleLbl="sibTrans1D1" presStyleIdx="2" presStyleCnt="5"/>
      <dgm:spPr/>
      <dgm:t>
        <a:bodyPr/>
        <a:lstStyle/>
        <a:p>
          <a:endParaRPr lang="de-AT"/>
        </a:p>
      </dgm:t>
    </dgm:pt>
    <dgm:pt modelId="{2F2837FD-3B8B-4A57-8051-6FA39A02830B}" type="pres">
      <dgm:prSet presAssocID="{6BE0BCEB-28BF-4760-981D-9CF9581F86CF}" presName="node" presStyleLbl="node1" presStyleIdx="3" presStyleCnt="5" custScaleX="117627" custRadScaleRad="96980" custRadScaleInc="-105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AT"/>
        </a:p>
      </dgm:t>
    </dgm:pt>
    <dgm:pt modelId="{367438E7-084E-43F5-8F3E-21AA6296DF81}" type="pres">
      <dgm:prSet presAssocID="{6BE0BCEB-28BF-4760-981D-9CF9581F86CF}" presName="spNode" presStyleCnt="0"/>
      <dgm:spPr/>
    </dgm:pt>
    <dgm:pt modelId="{A250B565-836B-487F-9CD9-765B52514B87}" type="pres">
      <dgm:prSet presAssocID="{EDE4D3D9-9414-4D27-948A-482ACA5CA37E}" presName="sibTrans" presStyleLbl="sibTrans1D1" presStyleIdx="3" presStyleCnt="5"/>
      <dgm:spPr/>
      <dgm:t>
        <a:bodyPr/>
        <a:lstStyle/>
        <a:p>
          <a:endParaRPr lang="de-AT"/>
        </a:p>
      </dgm:t>
    </dgm:pt>
    <dgm:pt modelId="{B2A303BB-8AE6-4C3D-852C-287D0855F467}" type="pres">
      <dgm:prSet presAssocID="{D7FB6917-7C71-407E-9EEE-00022AA6CCF0}" presName="node" presStyleLbl="node1" presStyleIdx="4" presStyleCnt="5" custScaleX="135089" custRadScaleRad="96360" custRadScaleInc="3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AT"/>
        </a:p>
      </dgm:t>
    </dgm:pt>
    <dgm:pt modelId="{CDE4F54A-BB2A-492C-B3FD-6E91C47C40DB}" type="pres">
      <dgm:prSet presAssocID="{D7FB6917-7C71-407E-9EEE-00022AA6CCF0}" presName="spNode" presStyleCnt="0"/>
      <dgm:spPr/>
    </dgm:pt>
    <dgm:pt modelId="{924B3DE3-E88A-44F7-9D1B-A77B85C8D34A}" type="pres">
      <dgm:prSet presAssocID="{F6DD5A01-B589-4368-87D2-601AA073E08F}" presName="sibTrans" presStyleLbl="sibTrans1D1" presStyleIdx="4" presStyleCnt="5"/>
      <dgm:spPr/>
      <dgm:t>
        <a:bodyPr/>
        <a:lstStyle/>
        <a:p>
          <a:endParaRPr lang="de-AT"/>
        </a:p>
      </dgm:t>
    </dgm:pt>
  </dgm:ptLst>
  <dgm:cxnLst>
    <dgm:cxn modelId="{65504F82-D87F-4A02-AB89-31FDFA82C0E0}" type="presOf" srcId="{C9CBF67B-A05D-4EF1-A68D-68C9DF613317}" destId="{D364FC0E-A2C3-4DCA-AADF-974BD0C72B99}" srcOrd="0" destOrd="0" presId="urn:microsoft.com/office/officeart/2005/8/layout/cycle5"/>
    <dgm:cxn modelId="{DE050484-128D-436F-BE3D-E60D4B6BF965}" type="presOf" srcId="{26DA57D7-E275-4662-B149-795C7DEF6818}" destId="{B5A8C7C1-2B43-4962-A821-B21B8989E4DC}" srcOrd="0" destOrd="0" presId="urn:microsoft.com/office/officeart/2005/8/layout/cycle5"/>
    <dgm:cxn modelId="{011C80C6-2053-4B2A-87F3-376E3AD98BE9}" type="presOf" srcId="{F6DD5A01-B589-4368-87D2-601AA073E08F}" destId="{924B3DE3-E88A-44F7-9D1B-A77B85C8D34A}" srcOrd="0" destOrd="0" presId="urn:microsoft.com/office/officeart/2005/8/layout/cycle5"/>
    <dgm:cxn modelId="{94DA3B87-59E2-44F7-976E-722F1D0706C1}" srcId="{C9CBF67B-A05D-4EF1-A68D-68C9DF613317}" destId="{D7FB6917-7C71-407E-9EEE-00022AA6CCF0}" srcOrd="4" destOrd="0" parTransId="{01FDA42E-C5CE-4B7F-9A7D-E9A352521BC7}" sibTransId="{F6DD5A01-B589-4368-87D2-601AA073E08F}"/>
    <dgm:cxn modelId="{010C8261-2B1F-4312-B03B-366044D4EC0E}" type="presOf" srcId="{6BE0BCEB-28BF-4760-981D-9CF9581F86CF}" destId="{2F2837FD-3B8B-4A57-8051-6FA39A02830B}" srcOrd="0" destOrd="0" presId="urn:microsoft.com/office/officeart/2005/8/layout/cycle5"/>
    <dgm:cxn modelId="{B81B274A-A4E9-434E-9EBC-C0AE7492DA5B}" type="presOf" srcId="{BBB8EA7D-6BC1-497D-8381-A49BD9386F41}" destId="{30A9554B-1C79-42BD-840C-513E841648C4}" srcOrd="0" destOrd="0" presId="urn:microsoft.com/office/officeart/2005/8/layout/cycle5"/>
    <dgm:cxn modelId="{C6A9FA7F-FE91-4DE1-8D99-80CAD72CF86C}" type="presOf" srcId="{20D75728-1C3A-4CCA-A971-F9A46A2B3AF5}" destId="{6ED22555-46C3-4E62-8750-76A5C6BEFCEE}" srcOrd="0" destOrd="0" presId="urn:microsoft.com/office/officeart/2005/8/layout/cycle5"/>
    <dgm:cxn modelId="{C3E1605A-0B70-48A6-95FD-D25AC85DB867}" type="presOf" srcId="{1A4B9F5F-B826-4934-8D2B-C4AF9EDBA403}" destId="{CE66DE47-3459-46E6-92B0-7E333EE535D3}" srcOrd="0" destOrd="0" presId="urn:microsoft.com/office/officeart/2005/8/layout/cycle5"/>
    <dgm:cxn modelId="{F5F05415-CB15-4168-90D2-78E2CC39DFD3}" srcId="{C9CBF67B-A05D-4EF1-A68D-68C9DF613317}" destId="{20D75728-1C3A-4CCA-A971-F9A46A2B3AF5}" srcOrd="0" destOrd="0" parTransId="{3511953E-B8B1-48B7-9798-692FE26C5CF3}" sibTransId="{461802F6-1DD3-4079-9CF1-4C96DBA48A77}"/>
    <dgm:cxn modelId="{FAC281FD-23F5-45E6-91BE-AF5157E1E31C}" srcId="{C9CBF67B-A05D-4EF1-A68D-68C9DF613317}" destId="{7DF4EAD8-192D-4739-AE62-14BD7D392B48}" srcOrd="1" destOrd="0" parTransId="{8008FBEA-E4DB-4DC5-8CD9-B6126C2F25CA}" sibTransId="{26DA57D7-E275-4662-B149-795C7DEF6818}"/>
    <dgm:cxn modelId="{6AFDF0FD-FF35-4072-AF50-485067676249}" type="presOf" srcId="{461802F6-1DD3-4079-9CF1-4C96DBA48A77}" destId="{202D2AD1-72DA-4A6A-B590-B1A23A66D1FB}" srcOrd="0" destOrd="0" presId="urn:microsoft.com/office/officeart/2005/8/layout/cycle5"/>
    <dgm:cxn modelId="{8636EC3F-AF88-486E-B334-A18BD1679EA5}" type="presOf" srcId="{EDE4D3D9-9414-4D27-948A-482ACA5CA37E}" destId="{A250B565-836B-487F-9CD9-765B52514B87}" srcOrd="0" destOrd="0" presId="urn:microsoft.com/office/officeart/2005/8/layout/cycle5"/>
    <dgm:cxn modelId="{39EF3BFD-510B-436E-B8FC-D5282CFF33BB}" type="presOf" srcId="{7DF4EAD8-192D-4739-AE62-14BD7D392B48}" destId="{E26F3305-40D4-4866-97D1-F214E8A35551}" srcOrd="0" destOrd="0" presId="urn:microsoft.com/office/officeart/2005/8/layout/cycle5"/>
    <dgm:cxn modelId="{F274C331-1084-40D9-AA69-281FD2B251B7}" type="presOf" srcId="{D7FB6917-7C71-407E-9EEE-00022AA6CCF0}" destId="{B2A303BB-8AE6-4C3D-852C-287D0855F467}" srcOrd="0" destOrd="0" presId="urn:microsoft.com/office/officeart/2005/8/layout/cycle5"/>
    <dgm:cxn modelId="{3881F2EE-7ADD-4F90-99E3-7BCD2E450E8A}" srcId="{C9CBF67B-A05D-4EF1-A68D-68C9DF613317}" destId="{6BE0BCEB-28BF-4760-981D-9CF9581F86CF}" srcOrd="3" destOrd="0" parTransId="{220314ED-142D-4BCE-8544-E3A47CD6F626}" sibTransId="{EDE4D3D9-9414-4D27-948A-482ACA5CA37E}"/>
    <dgm:cxn modelId="{22941E7A-A7BC-480E-B6B3-CCD7487086F2}" srcId="{C9CBF67B-A05D-4EF1-A68D-68C9DF613317}" destId="{1A4B9F5F-B826-4934-8D2B-C4AF9EDBA403}" srcOrd="2" destOrd="0" parTransId="{D7DF33BA-6DCB-4CA0-885E-95CF7C59FA73}" sibTransId="{BBB8EA7D-6BC1-497D-8381-A49BD9386F41}"/>
    <dgm:cxn modelId="{16428BC3-5328-4AD8-B78A-FC0DF52EDC22}" type="presParOf" srcId="{D364FC0E-A2C3-4DCA-AADF-974BD0C72B99}" destId="{6ED22555-46C3-4E62-8750-76A5C6BEFCEE}" srcOrd="0" destOrd="0" presId="urn:microsoft.com/office/officeart/2005/8/layout/cycle5"/>
    <dgm:cxn modelId="{FC3C854D-F8D2-459F-97F1-45E68C82EB6A}" type="presParOf" srcId="{D364FC0E-A2C3-4DCA-AADF-974BD0C72B99}" destId="{AA3BE68C-9FCF-43A4-A91C-1EDCFE76C10F}" srcOrd="1" destOrd="0" presId="urn:microsoft.com/office/officeart/2005/8/layout/cycle5"/>
    <dgm:cxn modelId="{271DBFBC-0D8D-4BBE-ACAC-8FD1380A6751}" type="presParOf" srcId="{D364FC0E-A2C3-4DCA-AADF-974BD0C72B99}" destId="{202D2AD1-72DA-4A6A-B590-B1A23A66D1FB}" srcOrd="2" destOrd="0" presId="urn:microsoft.com/office/officeart/2005/8/layout/cycle5"/>
    <dgm:cxn modelId="{E23DE4DE-583C-491D-8940-0DF9BE13CC2C}" type="presParOf" srcId="{D364FC0E-A2C3-4DCA-AADF-974BD0C72B99}" destId="{E26F3305-40D4-4866-97D1-F214E8A35551}" srcOrd="3" destOrd="0" presId="urn:microsoft.com/office/officeart/2005/8/layout/cycle5"/>
    <dgm:cxn modelId="{A932B82C-C1B6-4867-9AD6-748590044EDC}" type="presParOf" srcId="{D364FC0E-A2C3-4DCA-AADF-974BD0C72B99}" destId="{61D652E6-5C17-4765-A04A-0CB8701A2836}" srcOrd="4" destOrd="0" presId="urn:microsoft.com/office/officeart/2005/8/layout/cycle5"/>
    <dgm:cxn modelId="{3CD96B47-CA86-492D-BB15-AC56A394383B}" type="presParOf" srcId="{D364FC0E-A2C3-4DCA-AADF-974BD0C72B99}" destId="{B5A8C7C1-2B43-4962-A821-B21B8989E4DC}" srcOrd="5" destOrd="0" presId="urn:microsoft.com/office/officeart/2005/8/layout/cycle5"/>
    <dgm:cxn modelId="{1466B878-5113-485C-A1AE-26DD5E4D4B96}" type="presParOf" srcId="{D364FC0E-A2C3-4DCA-AADF-974BD0C72B99}" destId="{CE66DE47-3459-46E6-92B0-7E333EE535D3}" srcOrd="6" destOrd="0" presId="urn:microsoft.com/office/officeart/2005/8/layout/cycle5"/>
    <dgm:cxn modelId="{FE176861-6D07-48AB-8017-4EB9160045E1}" type="presParOf" srcId="{D364FC0E-A2C3-4DCA-AADF-974BD0C72B99}" destId="{42D255A3-B759-48DA-9309-898F947FBC57}" srcOrd="7" destOrd="0" presId="urn:microsoft.com/office/officeart/2005/8/layout/cycle5"/>
    <dgm:cxn modelId="{64158A52-3846-4721-9795-A6E0A12C1A9E}" type="presParOf" srcId="{D364FC0E-A2C3-4DCA-AADF-974BD0C72B99}" destId="{30A9554B-1C79-42BD-840C-513E841648C4}" srcOrd="8" destOrd="0" presId="urn:microsoft.com/office/officeart/2005/8/layout/cycle5"/>
    <dgm:cxn modelId="{C48129E5-0F1C-445D-A6E7-8D11A48B66E9}" type="presParOf" srcId="{D364FC0E-A2C3-4DCA-AADF-974BD0C72B99}" destId="{2F2837FD-3B8B-4A57-8051-6FA39A02830B}" srcOrd="9" destOrd="0" presId="urn:microsoft.com/office/officeart/2005/8/layout/cycle5"/>
    <dgm:cxn modelId="{DD90CC54-36E9-4B4B-8C49-1FB6281C2BBD}" type="presParOf" srcId="{D364FC0E-A2C3-4DCA-AADF-974BD0C72B99}" destId="{367438E7-084E-43F5-8F3E-21AA6296DF81}" srcOrd="10" destOrd="0" presId="urn:microsoft.com/office/officeart/2005/8/layout/cycle5"/>
    <dgm:cxn modelId="{9FF79D48-9119-4890-923B-536CEEBA6C34}" type="presParOf" srcId="{D364FC0E-A2C3-4DCA-AADF-974BD0C72B99}" destId="{A250B565-836B-487F-9CD9-765B52514B87}" srcOrd="11" destOrd="0" presId="urn:microsoft.com/office/officeart/2005/8/layout/cycle5"/>
    <dgm:cxn modelId="{04E2A4C8-9D93-40CB-A1AD-8C8FE3D781E8}" type="presParOf" srcId="{D364FC0E-A2C3-4DCA-AADF-974BD0C72B99}" destId="{B2A303BB-8AE6-4C3D-852C-287D0855F467}" srcOrd="12" destOrd="0" presId="urn:microsoft.com/office/officeart/2005/8/layout/cycle5"/>
    <dgm:cxn modelId="{6256B338-2C9C-4751-A197-8F6B115DB892}" type="presParOf" srcId="{D364FC0E-A2C3-4DCA-AADF-974BD0C72B99}" destId="{CDE4F54A-BB2A-492C-B3FD-6E91C47C40DB}" srcOrd="13" destOrd="0" presId="urn:microsoft.com/office/officeart/2005/8/layout/cycle5"/>
    <dgm:cxn modelId="{5986CACF-86DF-4784-90F6-C3A518FA0230}" type="presParOf" srcId="{D364FC0E-A2C3-4DCA-AADF-974BD0C72B99}" destId="{924B3DE3-E88A-44F7-9D1B-A77B85C8D34A}" srcOrd="14" destOrd="0" presId="urn:microsoft.com/office/officeart/2005/8/layout/cycle5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22555-46C3-4E62-8750-76A5C6BEFCEE}">
      <dsp:nvSpPr>
        <dsp:cNvPr id="0" name=""/>
        <dsp:cNvSpPr/>
      </dsp:nvSpPr>
      <dsp:spPr>
        <a:xfrm>
          <a:off x="2322262" y="5753"/>
          <a:ext cx="1365006" cy="6567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>
              <a:latin typeface="Arial" pitchFamily="34" charset="0"/>
              <a:cs typeface="Arial" pitchFamily="34" charset="0"/>
            </a:rPr>
            <a:t>Action</a:t>
          </a:r>
          <a:endParaRPr lang="de-AT" sz="1600" b="1" kern="1200" dirty="0">
            <a:latin typeface="Arial" pitchFamily="34" charset="0"/>
            <a:cs typeface="Arial" pitchFamily="34" charset="0"/>
          </a:endParaRPr>
        </a:p>
      </dsp:txBody>
      <dsp:txXfrm>
        <a:off x="2354324" y="37815"/>
        <a:ext cx="1300882" cy="592668"/>
      </dsp:txXfrm>
    </dsp:sp>
    <dsp:sp modelId="{202D2AD1-72DA-4A6A-B590-B1A23A66D1FB}">
      <dsp:nvSpPr>
        <dsp:cNvPr id="0" name=""/>
        <dsp:cNvSpPr/>
      </dsp:nvSpPr>
      <dsp:spPr>
        <a:xfrm>
          <a:off x="1752863" y="426309"/>
          <a:ext cx="2625565" cy="2625565"/>
        </a:xfrm>
        <a:custGeom>
          <a:avLst/>
          <a:gdLst/>
          <a:ahLst/>
          <a:cxnLst/>
          <a:rect l="0" t="0" r="0" b="0"/>
          <a:pathLst>
            <a:path>
              <a:moveTo>
                <a:pt x="2022584" y="208436"/>
              </a:moveTo>
              <a:arcTo wR="1312782" hR="1312782" stAng="18163816" swAng="81279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F3305-40D4-4866-97D1-F214E8A35551}">
      <dsp:nvSpPr>
        <dsp:cNvPr id="0" name=""/>
        <dsp:cNvSpPr/>
      </dsp:nvSpPr>
      <dsp:spPr>
        <a:xfrm>
          <a:off x="3550250" y="908386"/>
          <a:ext cx="1365006" cy="6567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Arial" pitchFamily="34" charset="0"/>
              <a:cs typeface="Arial" pitchFamily="34" charset="0"/>
            </a:rPr>
            <a:t>Observation </a:t>
          </a:r>
          <a:r>
            <a:rPr lang="de-DE" sz="1600" b="1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de-DE" sz="1600" b="1" kern="1200" dirty="0" err="1" smtClean="0">
              <a:latin typeface="Arial" pitchFamily="34" charset="0"/>
              <a:cs typeface="Arial" pitchFamily="34" charset="0"/>
              <a:sym typeface="Wingdings" pitchFamily="2" charset="2"/>
            </a:rPr>
            <a:t>Question</a:t>
          </a:r>
          <a:endParaRPr lang="de-AT" sz="1600" b="1" kern="1200" dirty="0">
            <a:latin typeface="Arial" pitchFamily="34" charset="0"/>
            <a:cs typeface="Arial" pitchFamily="34" charset="0"/>
          </a:endParaRPr>
        </a:p>
      </dsp:txBody>
      <dsp:txXfrm>
        <a:off x="3582312" y="940448"/>
        <a:ext cx="1300882" cy="592668"/>
      </dsp:txXfrm>
    </dsp:sp>
    <dsp:sp modelId="{B5A8C7C1-2B43-4962-A821-B21B8989E4DC}">
      <dsp:nvSpPr>
        <dsp:cNvPr id="0" name=""/>
        <dsp:cNvSpPr/>
      </dsp:nvSpPr>
      <dsp:spPr>
        <a:xfrm>
          <a:off x="1666073" y="242399"/>
          <a:ext cx="2625565" cy="2625565"/>
        </a:xfrm>
        <a:custGeom>
          <a:avLst/>
          <a:gdLst/>
          <a:ahLst/>
          <a:cxnLst/>
          <a:rect l="0" t="0" r="0" b="0"/>
          <a:pathLst>
            <a:path>
              <a:moveTo>
                <a:pt x="2612951" y="1494329"/>
              </a:moveTo>
              <a:arcTo wR="1312782" hR="1312782" stAng="476940" swAng="139473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6DE47-3459-46E6-92B0-7E333EE535D3}">
      <dsp:nvSpPr>
        <dsp:cNvPr id="0" name=""/>
        <dsp:cNvSpPr/>
      </dsp:nvSpPr>
      <dsp:spPr>
        <a:xfrm>
          <a:off x="3003780" y="2376120"/>
          <a:ext cx="1365006" cy="6567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Arial" pitchFamily="34" charset="0"/>
              <a:cs typeface="Arial" pitchFamily="34" charset="0"/>
            </a:rPr>
            <a:t>Gathering</a:t>
          </a:r>
          <a:r>
            <a:rPr lang="de-DE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600" b="1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de-DE" sz="1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600" b="1" kern="1200" dirty="0" err="1" smtClean="0">
              <a:latin typeface="Arial" pitchFamily="34" charset="0"/>
              <a:cs typeface="Arial" pitchFamily="34" charset="0"/>
            </a:rPr>
            <a:t>data</a:t>
          </a:r>
          <a:endParaRPr lang="de-AT" sz="1600" b="1" kern="1200" dirty="0">
            <a:latin typeface="Arial" pitchFamily="34" charset="0"/>
            <a:cs typeface="Arial" pitchFamily="34" charset="0"/>
          </a:endParaRPr>
        </a:p>
      </dsp:txBody>
      <dsp:txXfrm>
        <a:off x="3035842" y="2408182"/>
        <a:ext cx="1300882" cy="592668"/>
      </dsp:txXfrm>
    </dsp:sp>
    <dsp:sp modelId="{30A9554B-1C79-42BD-840C-513E841648C4}">
      <dsp:nvSpPr>
        <dsp:cNvPr id="0" name=""/>
        <dsp:cNvSpPr/>
      </dsp:nvSpPr>
      <dsp:spPr>
        <a:xfrm>
          <a:off x="1860529" y="337634"/>
          <a:ext cx="2625565" cy="2625565"/>
        </a:xfrm>
        <a:custGeom>
          <a:avLst/>
          <a:gdLst/>
          <a:ahLst/>
          <a:cxnLst/>
          <a:rect l="0" t="0" r="0" b="0"/>
          <a:pathLst>
            <a:path>
              <a:moveTo>
                <a:pt x="1103439" y="2608766"/>
              </a:moveTo>
              <a:arcTo wR="1312782" hR="1312782" stAng="5950550" swAng="31659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837FD-3B8B-4A57-8051-6FA39A02830B}">
      <dsp:nvSpPr>
        <dsp:cNvPr id="0" name=""/>
        <dsp:cNvSpPr/>
      </dsp:nvSpPr>
      <dsp:spPr>
        <a:xfrm>
          <a:off x="1618310" y="2376126"/>
          <a:ext cx="1188561" cy="6567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latin typeface="Arial" pitchFamily="34" charset="0"/>
              <a:cs typeface="Arial" pitchFamily="34" charset="0"/>
            </a:rPr>
            <a:t>Interpretation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b="1" kern="1200" dirty="0">
            <a:latin typeface="Arial" pitchFamily="34" charset="0"/>
            <a:cs typeface="Arial" pitchFamily="34" charset="0"/>
          </a:endParaRPr>
        </a:p>
      </dsp:txBody>
      <dsp:txXfrm>
        <a:off x="1650372" y="2408188"/>
        <a:ext cx="1124437" cy="592668"/>
      </dsp:txXfrm>
    </dsp:sp>
    <dsp:sp modelId="{A250B565-836B-487F-9CD9-765B52514B87}">
      <dsp:nvSpPr>
        <dsp:cNvPr id="0" name=""/>
        <dsp:cNvSpPr/>
      </dsp:nvSpPr>
      <dsp:spPr>
        <a:xfrm>
          <a:off x="1649732" y="329245"/>
          <a:ext cx="2625565" cy="2625565"/>
        </a:xfrm>
        <a:custGeom>
          <a:avLst/>
          <a:gdLst/>
          <a:ahLst/>
          <a:cxnLst/>
          <a:rect l="0" t="0" r="0" b="0"/>
          <a:pathLst>
            <a:path>
              <a:moveTo>
                <a:pt x="140681" y="1904032"/>
              </a:moveTo>
              <a:arcTo wR="1312782" hR="1312782" stAng="9193920" swAng="133947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303BB-8AE6-4C3D-852C-287D0855F467}">
      <dsp:nvSpPr>
        <dsp:cNvPr id="0" name=""/>
        <dsp:cNvSpPr/>
      </dsp:nvSpPr>
      <dsp:spPr>
        <a:xfrm>
          <a:off x="1029643" y="921368"/>
          <a:ext cx="1365006" cy="6567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latin typeface="Arial" pitchFamily="34" charset="0"/>
              <a:cs typeface="Arial" pitchFamily="34" charset="0"/>
            </a:rPr>
            <a:t>Planning</a:t>
          </a:r>
          <a:endParaRPr lang="de-AT" sz="1600" b="1" kern="1200" dirty="0">
            <a:latin typeface="Arial" pitchFamily="34" charset="0"/>
            <a:cs typeface="Arial" pitchFamily="34" charset="0"/>
          </a:endParaRPr>
        </a:p>
      </dsp:txBody>
      <dsp:txXfrm>
        <a:off x="1061705" y="953430"/>
        <a:ext cx="1300882" cy="592668"/>
      </dsp:txXfrm>
    </dsp:sp>
    <dsp:sp modelId="{924B3DE3-E88A-44F7-9D1B-A77B85C8D34A}">
      <dsp:nvSpPr>
        <dsp:cNvPr id="0" name=""/>
        <dsp:cNvSpPr/>
      </dsp:nvSpPr>
      <dsp:spPr>
        <a:xfrm>
          <a:off x="1688791" y="283047"/>
          <a:ext cx="2625565" cy="2625565"/>
        </a:xfrm>
        <a:custGeom>
          <a:avLst/>
          <a:gdLst/>
          <a:ahLst/>
          <a:cxnLst/>
          <a:rect l="0" t="0" r="0" b="0"/>
          <a:pathLst>
            <a:path>
              <a:moveTo>
                <a:pt x="256736" y="532933"/>
              </a:moveTo>
              <a:arcTo wR="1312782" hR="1312782" stAng="12986667" swAng="101184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F86EC-9535-4CFE-BB41-0C3FAE99D989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947F1-1D20-40FB-8201-7B0FDA85C1A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321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4E5CCA-B180-4FA1-83CB-9B05AB180AAE}" type="slidenum">
              <a:rPr lang="en-US" altLang="de-DE" smtClean="0">
                <a:latin typeface="Calibri" panose="020F0502020204030204" pitchFamily="34" charset="0"/>
              </a:rPr>
              <a:pPr/>
              <a:t>12</a:t>
            </a:fld>
            <a:endParaRPr lang="en-US" alt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0B5D44-70A2-4007-A83F-261BD72E653F}" type="slidenum">
              <a:rPr kumimoji="0" lang="de-AT" altLang="de-DE">
                <a:solidFill>
                  <a:schemeClr val="tx2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kumimoji="0" lang="de-AT" altLang="de-DE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350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947F1-1D20-40FB-8201-7B0FDA85C1AD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832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077A55-645A-4EF4-8A90-427E6D3D718F}" type="slidenum">
              <a:rPr kumimoji="0" lang="de-AT" altLang="de-DE">
                <a:solidFill>
                  <a:schemeClr val="tx2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kumimoji="0" lang="de-AT" altLang="de-DE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1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69AFC5-CED2-4E4C-ADDD-2A1F27F58943}" type="slidenum">
              <a:rPr kumimoji="0" lang="de-AT" altLang="de-DE">
                <a:solidFill>
                  <a:schemeClr val="tx2"/>
                </a:solidFill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kumimoji="0" lang="de-AT" altLang="de-DE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10698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223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419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950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659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965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601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309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564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377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758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603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10467-8712-4516-B844-07F6C52ED953}" type="datetimeFigureOut">
              <a:rPr lang="de-AT" smtClean="0"/>
              <a:t>03.10.2019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33B8-47CF-4448-89BF-41534350C2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9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imst.ac.at/" TargetMode="Externa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78"/>
            <a:ext cx="9144000" cy="31896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39752" y="566125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  <p:pic>
        <p:nvPicPr>
          <p:cNvPr id="4" name="Picture 2" descr="http://www.erasmus-artist.eu/images/eu_flag_co_funded_pos_-rgb-_right.jpg?crc=394225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40" y="0"/>
            <a:ext cx="44406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feld 1"/>
          <p:cNvSpPr txBox="1">
            <a:spLocks noChangeArrowheads="1"/>
          </p:cNvSpPr>
          <p:nvPr/>
        </p:nvSpPr>
        <p:spPr bwMode="auto">
          <a:xfrm>
            <a:off x="1182760" y="144330"/>
            <a:ext cx="617811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AT" altLang="de-DE" sz="4000" b="1" dirty="0" err="1">
                <a:solidFill>
                  <a:srgbClr val="C00000"/>
                </a:solidFill>
                <a:latin typeface="+mn-lt"/>
              </a:rPr>
              <a:t>Practical</a:t>
            </a:r>
            <a:r>
              <a:rPr lang="de-AT" altLang="de-DE" sz="4000" b="1" dirty="0">
                <a:solidFill>
                  <a:srgbClr val="C00000"/>
                </a:solidFill>
                <a:latin typeface="+mn-lt"/>
              </a:rPr>
              <a:t> &amp; </a:t>
            </a:r>
            <a:r>
              <a:rPr lang="de-AT" altLang="de-DE" sz="4000" b="1" dirty="0" err="1" smtClean="0">
                <a:solidFill>
                  <a:srgbClr val="C00000"/>
                </a:solidFill>
                <a:latin typeface="+mn-lt"/>
              </a:rPr>
              <a:t>ethical</a:t>
            </a:r>
            <a:r>
              <a:rPr lang="de-AT" altLang="de-DE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AT" altLang="de-DE" sz="4000" b="1" dirty="0" err="1" smtClean="0">
                <a:solidFill>
                  <a:srgbClr val="C00000"/>
                </a:solidFill>
                <a:latin typeface="+mn-lt"/>
              </a:rPr>
              <a:t>criteria</a:t>
            </a:r>
            <a:r>
              <a:rPr lang="de-AT" altLang="de-DE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AT" altLang="de-DE" sz="4000" b="1" dirty="0" err="1">
                <a:solidFill>
                  <a:srgbClr val="C00000"/>
                </a:solidFill>
                <a:latin typeface="+mn-lt"/>
              </a:rPr>
              <a:t>for</a:t>
            </a:r>
            <a:r>
              <a:rPr lang="de-AT" altLang="de-DE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AT" altLang="de-DE" sz="4000" b="1" dirty="0" err="1" smtClean="0">
                <a:solidFill>
                  <a:srgbClr val="C00000"/>
                </a:solidFill>
                <a:latin typeface="+mn-lt"/>
              </a:rPr>
              <a:t>action</a:t>
            </a:r>
            <a:r>
              <a:rPr lang="de-AT" altLang="de-DE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AT" altLang="de-DE" sz="4000" b="1" dirty="0" err="1" smtClean="0">
                <a:solidFill>
                  <a:srgbClr val="C00000"/>
                </a:solidFill>
                <a:latin typeface="+mn-lt"/>
              </a:rPr>
              <a:t>research</a:t>
            </a:r>
            <a:r>
              <a:rPr lang="de-AT" altLang="de-DE" sz="4000" dirty="0" smtClean="0">
                <a:solidFill>
                  <a:srgbClr val="C00000"/>
                </a:solidFill>
                <a:latin typeface="+mn-lt"/>
              </a:rPr>
              <a:t> </a:t>
            </a:r>
            <a:endParaRPr lang="de-AT" altLang="de-DE" sz="4000" dirty="0">
              <a:solidFill>
                <a:srgbClr val="C00000"/>
              </a:solidFill>
              <a:latin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AT" altLang="de-DE" sz="14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de-AT" altLang="de-DE" sz="1400" b="1" dirty="0" err="1">
                <a:solidFill>
                  <a:srgbClr val="C00000"/>
                </a:solidFill>
                <a:latin typeface="+mn-lt"/>
              </a:rPr>
              <a:t>Reason</a:t>
            </a:r>
            <a:r>
              <a:rPr lang="de-AT" altLang="de-DE" sz="1400" b="1" dirty="0">
                <a:solidFill>
                  <a:srgbClr val="C00000"/>
                </a:solidFill>
                <a:latin typeface="+mn-lt"/>
              </a:rPr>
              <a:t> &amp; Heron </a:t>
            </a:r>
            <a:r>
              <a:rPr lang="de-AT" altLang="de-DE" sz="1400" b="1" dirty="0" smtClean="0">
                <a:solidFill>
                  <a:srgbClr val="C00000"/>
                </a:solidFill>
                <a:latin typeface="+mn-lt"/>
              </a:rPr>
              <a:t>2008)</a:t>
            </a:r>
            <a:endParaRPr lang="de-AT" altLang="de-DE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171" name="Rechteck 8"/>
          <p:cNvSpPr>
            <a:spLocks noChangeArrowheads="1"/>
          </p:cNvSpPr>
          <p:nvPr/>
        </p:nvSpPr>
        <p:spPr bwMode="auto">
          <a:xfrm flipH="1">
            <a:off x="3804048" y="4185048"/>
            <a:ext cx="31408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de-DE" sz="135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de-DE" sz="135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23273" y="1683213"/>
            <a:ext cx="789709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450"/>
              </a:spcAft>
              <a:defRPr/>
            </a:pPr>
            <a:r>
              <a:rPr lang="en-GB" b="1" dirty="0">
                <a:solidFill>
                  <a:srgbClr val="000000"/>
                </a:solidFill>
                <a:sym typeface="Wingdings"/>
              </a:rPr>
              <a:t> </a:t>
            </a:r>
            <a:r>
              <a:rPr lang="en-GB" b="1" dirty="0">
                <a:solidFill>
                  <a:srgbClr val="000000"/>
                </a:solidFill>
              </a:rPr>
              <a:t>Good action research pursues worthwhile practical purposes  </a:t>
            </a:r>
            <a:endParaRPr lang="de-AT" b="1" dirty="0">
              <a:solidFill>
                <a:srgbClr val="000000"/>
              </a:solidFill>
            </a:endParaRPr>
          </a:p>
          <a:p>
            <a:pPr marL="671513" lvl="1" indent="-26551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ð"/>
              <a:defRPr/>
            </a:pPr>
            <a:r>
              <a:rPr lang="en-GB" dirty="0">
                <a:solidFill>
                  <a:srgbClr val="000000"/>
                </a:solidFill>
              </a:rPr>
              <a:t>solutions for authentic problems; sharing relevant knowledge; </a:t>
            </a:r>
          </a:p>
          <a:p>
            <a:pPr marL="671513" lvl="1" indent="-26551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ð"/>
              <a:defRPr/>
            </a:pPr>
            <a:r>
              <a:rPr lang="en-GB" dirty="0">
                <a:solidFill>
                  <a:srgbClr val="000000"/>
                </a:solidFill>
              </a:rPr>
              <a:t>humanistic value system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sym typeface="Wingdings"/>
              </a:rPr>
              <a:t>    </a:t>
            </a:r>
          </a:p>
          <a:p>
            <a:pPr marL="671513" indent="-671513" fontAlgn="base">
              <a:spcBef>
                <a:spcPct val="0"/>
              </a:spcBef>
              <a:spcAft>
                <a:spcPts val="450"/>
              </a:spcAft>
              <a:tabLst>
                <a:tab pos="406004" algn="l"/>
              </a:tabLst>
              <a:defRPr/>
            </a:pPr>
            <a:r>
              <a:rPr lang="en-GB" b="1" dirty="0">
                <a:solidFill>
                  <a:srgbClr val="000000"/>
                </a:solidFill>
                <a:sym typeface="Wingdings"/>
              </a:rPr>
              <a:t> </a:t>
            </a:r>
            <a:r>
              <a:rPr lang="en-GB" b="1" dirty="0">
                <a:solidFill>
                  <a:srgbClr val="000000"/>
                </a:solidFill>
              </a:rPr>
              <a:t>Good action research is collaborative  / participatory</a:t>
            </a:r>
            <a:endParaRPr lang="de-AT" b="1" dirty="0">
              <a:solidFill>
                <a:srgbClr val="000000"/>
              </a:solidFill>
            </a:endParaRPr>
          </a:p>
          <a:p>
            <a:pPr marL="671513" indent="-265510" fontAlgn="base">
              <a:spcBef>
                <a:spcPct val="0"/>
              </a:spcBef>
              <a:spcAft>
                <a:spcPct val="0"/>
              </a:spcAft>
              <a:tabLst>
                <a:tab pos="406004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  <a:sym typeface="Wingdings"/>
              </a:rPr>
              <a:t>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	</a:t>
            </a:r>
            <a:r>
              <a:rPr lang="en-GB" dirty="0">
                <a:solidFill>
                  <a:srgbClr val="000000"/>
                </a:solidFill>
              </a:rPr>
              <a:t>involving stakeholders; ‘critical friends’;</a:t>
            </a:r>
          </a:p>
          <a:p>
            <a:pPr marL="671513" indent="-265510" fontAlgn="base">
              <a:spcBef>
                <a:spcPct val="0"/>
              </a:spcBef>
              <a:spcAft>
                <a:spcPct val="0"/>
              </a:spcAft>
              <a:tabLst>
                <a:tab pos="406004" algn="l"/>
              </a:tabLst>
              <a:defRPr/>
            </a:pPr>
            <a:r>
              <a:rPr lang="en-GB" dirty="0">
                <a:solidFill>
                  <a:srgbClr val="000000"/>
                </a:solidFill>
                <a:sym typeface="Wingdings"/>
              </a:rPr>
              <a:t></a:t>
            </a:r>
            <a:r>
              <a:rPr lang="en-GB" dirty="0">
                <a:solidFill>
                  <a:srgbClr val="000000"/>
                </a:solidFill>
              </a:rPr>
              <a:t> 	ethical rules (not ‘on’ but ‘with’ people; ownership); </a:t>
            </a:r>
          </a:p>
          <a:p>
            <a:pPr marL="671513" indent="-265510" fontAlgn="base">
              <a:spcBef>
                <a:spcPct val="0"/>
              </a:spcBef>
              <a:spcAft>
                <a:spcPct val="0"/>
              </a:spcAft>
              <a:tabLst>
                <a:tab pos="406004" algn="l"/>
              </a:tabLst>
              <a:defRPr/>
            </a:pPr>
            <a:endParaRPr lang="en-GB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450"/>
              </a:spcAft>
              <a:defRPr/>
            </a:pPr>
            <a:r>
              <a:rPr lang="en-GB" b="1" dirty="0">
                <a:solidFill>
                  <a:srgbClr val="000000"/>
                </a:solidFill>
                <a:sym typeface="Wingdings"/>
              </a:rPr>
              <a:t> </a:t>
            </a:r>
            <a:r>
              <a:rPr lang="en-GB" b="1" dirty="0">
                <a:solidFill>
                  <a:srgbClr val="000000"/>
                </a:solidFill>
              </a:rPr>
              <a:t>Good action research is responsive and developmental</a:t>
            </a:r>
            <a:endParaRPr lang="de-AT" b="1" dirty="0">
              <a:solidFill>
                <a:srgbClr val="000000"/>
              </a:solidFill>
            </a:endParaRPr>
          </a:p>
          <a:p>
            <a:pPr marL="671513" indent="-26551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ð"/>
              <a:tabLst>
                <a:tab pos="335756" algn="l"/>
              </a:tabLst>
              <a:defRPr/>
            </a:pPr>
            <a:r>
              <a:rPr lang="en-GB" dirty="0">
                <a:solidFill>
                  <a:srgbClr val="000000"/>
                </a:solidFill>
              </a:rPr>
              <a:t>series of research-and-development cycles; feedback; 	</a:t>
            </a:r>
          </a:p>
          <a:p>
            <a:pPr marL="671513" indent="-26551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ð"/>
              <a:tabLst>
                <a:tab pos="335756" algn="l"/>
              </a:tabLst>
              <a:defRPr/>
            </a:pPr>
            <a:r>
              <a:rPr lang="en-GB" dirty="0" smtClean="0">
                <a:solidFill>
                  <a:srgbClr val="000000"/>
                </a:solidFill>
              </a:rPr>
              <a:t>different </a:t>
            </a:r>
            <a:r>
              <a:rPr lang="en-GB" dirty="0">
                <a:solidFill>
                  <a:srgbClr val="000000"/>
                </a:solidFill>
              </a:rPr>
              <a:t>perspectives; empowerment</a:t>
            </a:r>
            <a:endParaRPr lang="en-GB" dirty="0">
              <a:solidFill>
                <a:srgbClr val="000000"/>
              </a:solidFill>
              <a:sym typeface="Wingdings"/>
            </a:endParaRPr>
          </a:p>
          <a:p>
            <a:pPr marL="671513" indent="-2655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  <a:sym typeface="Wingdings"/>
              </a:rPr>
              <a:t>  </a:t>
            </a:r>
          </a:p>
          <a:p>
            <a:pPr marL="671513" indent="-671513" fontAlgn="base">
              <a:spcBef>
                <a:spcPct val="0"/>
              </a:spcBef>
              <a:spcAft>
                <a:spcPts val="450"/>
              </a:spcAft>
              <a:defRPr/>
            </a:pPr>
            <a:r>
              <a:rPr lang="en-GB" dirty="0">
                <a:solidFill>
                  <a:srgbClr val="000000"/>
                </a:solidFill>
                <a:sym typeface="Wingdings"/>
              </a:rPr>
              <a:t>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Good action research connects theory and praxis </a:t>
            </a:r>
            <a:endParaRPr lang="de-AT" b="1" dirty="0">
              <a:solidFill>
                <a:srgbClr val="000000"/>
              </a:solidFill>
            </a:endParaRPr>
          </a:p>
          <a:p>
            <a:pPr marL="671513" indent="-265510" fontAlgn="base">
              <a:spcBef>
                <a:spcPct val="0"/>
              </a:spcBef>
              <a:spcAft>
                <a:spcPct val="0"/>
              </a:spcAft>
              <a:tabLst>
                <a:tab pos="406004" algn="l"/>
              </a:tabLst>
              <a:defRPr/>
            </a:pPr>
            <a:r>
              <a:rPr lang="en-GB" dirty="0">
                <a:solidFill>
                  <a:srgbClr val="000000"/>
                </a:solidFill>
                <a:sym typeface="Wingdings"/>
              </a:rPr>
              <a:t> 	</a:t>
            </a:r>
            <a:r>
              <a:rPr lang="en-GB" dirty="0">
                <a:solidFill>
                  <a:srgbClr val="000000"/>
                </a:solidFill>
              </a:rPr>
              <a:t>balancing action </a:t>
            </a:r>
            <a:r>
              <a:rPr lang="en-GB" u="sng" dirty="0">
                <a:solidFill>
                  <a:srgbClr val="000000"/>
                </a:solidFill>
              </a:rPr>
              <a:t>and</a:t>
            </a:r>
            <a:r>
              <a:rPr lang="en-GB" dirty="0">
                <a:solidFill>
                  <a:srgbClr val="000000"/>
                </a:solidFill>
              </a:rPr>
              <a:t> reflection; generating theoretical </a:t>
            </a:r>
            <a:r>
              <a:rPr lang="en-GB" dirty="0" smtClean="0">
                <a:solidFill>
                  <a:srgbClr val="000000"/>
                </a:solidFill>
              </a:rPr>
              <a:t>knowledge </a:t>
            </a:r>
            <a:r>
              <a:rPr lang="en-GB" u="sng" dirty="0">
                <a:solidFill>
                  <a:srgbClr val="000000"/>
                </a:solidFill>
              </a:rPr>
              <a:t>and</a:t>
            </a:r>
            <a:r>
              <a:rPr lang="en-GB" dirty="0">
                <a:solidFill>
                  <a:srgbClr val="000000"/>
                </a:solidFill>
              </a:rPr>
              <a:t> promoting practical improvements. </a:t>
            </a:r>
            <a:endParaRPr lang="en-GB" dirty="0">
              <a:solidFill>
                <a:srgbClr val="000000"/>
              </a:solidFill>
              <a:sym typeface="Wingding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26834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906" y="1118334"/>
            <a:ext cx="6122194" cy="526256"/>
          </a:xfrm>
        </p:spPr>
        <p:txBody>
          <a:bodyPr>
            <a:noAutofit/>
          </a:bodyPr>
          <a:lstStyle/>
          <a:p>
            <a:pPr eaLnBrk="1" hangingPunct="1"/>
            <a:r>
              <a:rPr lang="de-DE" altLang="de-DE" sz="4000" b="1" dirty="0" err="1">
                <a:solidFill>
                  <a:srgbClr val="C00000"/>
                </a:solidFill>
                <a:latin typeface="+mn-lt"/>
              </a:rPr>
              <a:t>Ethics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</a:rPr>
              <a:t> of </a:t>
            </a:r>
            <a:r>
              <a:rPr lang="de-DE" altLang="de-DE" sz="4000" b="1" dirty="0" err="1" smtClean="0">
                <a:solidFill>
                  <a:srgbClr val="C00000"/>
                </a:solidFill>
                <a:latin typeface="+mn-lt"/>
              </a:rPr>
              <a:t>action</a:t>
            </a:r>
            <a:r>
              <a:rPr lang="de-DE" altLang="de-DE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altLang="de-DE" sz="4000" b="1" dirty="0" err="1" smtClean="0">
                <a:solidFill>
                  <a:srgbClr val="C00000"/>
                </a:solidFill>
                <a:latin typeface="+mn-lt"/>
              </a:rPr>
              <a:t>research</a:t>
            </a:r>
            <a:endParaRPr lang="de-DE" altLang="de-DE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2349105"/>
            <a:ext cx="6172200" cy="29551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de-DE" altLang="de-DE" dirty="0"/>
              <a:t>In </a:t>
            </a:r>
            <a:r>
              <a:rPr lang="de-DE" altLang="de-DE" dirty="0" err="1"/>
              <a:t>order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support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validity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research</a:t>
            </a:r>
            <a:endParaRPr lang="de-DE" altLang="de-DE" dirty="0"/>
          </a:p>
          <a:p>
            <a:pPr eaLnBrk="1" hangingPunct="1">
              <a:lnSpc>
                <a:spcPct val="90000"/>
              </a:lnSpc>
              <a:defRPr/>
            </a:pPr>
            <a:endParaRPr lang="de-DE" alt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dirty="0"/>
              <a:t>all </a:t>
            </a:r>
            <a:r>
              <a:rPr lang="de-DE" altLang="de-DE" dirty="0" err="1"/>
              <a:t>persons</a:t>
            </a:r>
            <a:r>
              <a:rPr lang="de-DE" altLang="de-DE" dirty="0"/>
              <a:t> </a:t>
            </a:r>
            <a:r>
              <a:rPr lang="de-DE" altLang="de-DE" dirty="0" err="1"/>
              <a:t>involved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informed</a:t>
            </a:r>
            <a:r>
              <a:rPr lang="de-DE" altLang="de-DE" dirty="0"/>
              <a:t> </a:t>
            </a:r>
            <a:r>
              <a:rPr lang="de-DE" altLang="de-DE" dirty="0" err="1"/>
              <a:t>about</a:t>
            </a:r>
            <a:r>
              <a:rPr lang="de-DE" altLang="de-DE" dirty="0"/>
              <a:t> </a:t>
            </a:r>
            <a:r>
              <a:rPr lang="de-DE" altLang="de-DE" dirty="0" err="1"/>
              <a:t>goal</a:t>
            </a:r>
            <a:r>
              <a:rPr lang="de-DE" altLang="de-DE" dirty="0"/>
              <a:t>, </a:t>
            </a:r>
            <a:r>
              <a:rPr lang="de-DE" altLang="de-DE" dirty="0" err="1"/>
              <a:t>scope</a:t>
            </a:r>
            <a:r>
              <a:rPr lang="de-DE" altLang="de-DE" dirty="0"/>
              <a:t> and </a:t>
            </a:r>
            <a:r>
              <a:rPr lang="de-DE" altLang="de-DE" dirty="0" err="1"/>
              <a:t>function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research</a:t>
            </a:r>
            <a:r>
              <a:rPr lang="de-DE" altLang="de-DE" dirty="0"/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dirty="0"/>
              <a:t>„</a:t>
            </a:r>
            <a:r>
              <a:rPr lang="de-DE" altLang="de-DE" dirty="0" err="1"/>
              <a:t>Owner</a:t>
            </a:r>
            <a:r>
              <a:rPr lang="de-DE" altLang="de-DE" dirty="0"/>
              <a:t>“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data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person</a:t>
            </a:r>
            <a:r>
              <a:rPr lang="de-DE" altLang="de-DE" dirty="0"/>
              <a:t> </a:t>
            </a:r>
            <a:r>
              <a:rPr lang="de-DE" altLang="de-DE" dirty="0" err="1"/>
              <a:t>who</a:t>
            </a:r>
            <a:r>
              <a:rPr lang="de-DE" altLang="de-DE" dirty="0"/>
              <a:t> </a:t>
            </a:r>
            <a:r>
              <a:rPr lang="de-DE" altLang="de-DE" dirty="0" err="1"/>
              <a:t>gives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information</a:t>
            </a:r>
            <a:r>
              <a:rPr lang="de-DE" altLang="de-DE" dirty="0"/>
              <a:t> (Clearing)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dirty="0"/>
          </a:p>
          <a:p>
            <a:pPr eaLnBrk="1" hangingPunct="1">
              <a:lnSpc>
                <a:spcPct val="90000"/>
              </a:lnSpc>
              <a:defRPr/>
            </a:pPr>
            <a:endParaRPr lang="de-DE" alt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29803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655676" y="2187180"/>
          <a:ext cx="5829300" cy="307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e 7"/>
          <p:cNvSpPr/>
          <p:nvPr/>
        </p:nvSpPr>
        <p:spPr>
          <a:xfrm>
            <a:off x="6300192" y="2456892"/>
            <a:ext cx="1350150" cy="540060"/>
          </a:xfrm>
          <a:prstGeom prst="ellipse">
            <a:avLst/>
          </a:prstGeom>
          <a:solidFill>
            <a:srgbClr val="FFCC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Starting</a:t>
            </a:r>
            <a:r>
              <a:rPr lang="de-AT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point</a:t>
            </a:r>
            <a:endParaRPr lang="de-AT" sz="1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277635" y="4185084"/>
            <a:ext cx="1518998" cy="648072"/>
          </a:xfrm>
          <a:prstGeom prst="ellipse">
            <a:avLst/>
          </a:prstGeom>
          <a:solidFill>
            <a:srgbClr val="FFCC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Distribution</a:t>
            </a:r>
          </a:p>
        </p:txBody>
      </p:sp>
      <p:cxnSp>
        <p:nvCxnSpPr>
          <p:cNvPr id="11" name="Gekrümmte Verbindung 10"/>
          <p:cNvCxnSpPr/>
          <p:nvPr/>
        </p:nvCxnSpPr>
        <p:spPr>
          <a:xfrm rot="10800000">
            <a:off x="2283620" y="4832747"/>
            <a:ext cx="1026319" cy="432197"/>
          </a:xfrm>
          <a:prstGeom prst="curvedConnector3">
            <a:avLst/>
          </a:prstGeom>
          <a:ln cmpd="sng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krümmte Verbindung 12"/>
          <p:cNvCxnSpPr/>
          <p:nvPr/>
        </p:nvCxnSpPr>
        <p:spPr>
          <a:xfrm rot="10800000" flipV="1">
            <a:off x="6569870" y="2996804"/>
            <a:ext cx="702469" cy="485775"/>
          </a:xfrm>
          <a:prstGeom prst="curvedConnector3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Cycle of </a:t>
            </a:r>
            <a:r>
              <a:rPr lang="de-AT" altLang="de-DE" sz="4000" b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action</a:t>
            </a:r>
            <a:r>
              <a:rPr lang="de-AT" altLang="de-DE" sz="4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AT" altLang="de-DE" sz="4000" b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research</a:t>
            </a:r>
            <a:endParaRPr lang="de-AT" altLang="de-DE" sz="40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9798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8492" y="92364"/>
            <a:ext cx="8950796" cy="1311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Steps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process</a:t>
            </a:r>
            <a:endParaRPr lang="de-DE" altLang="de-DE" sz="4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38" name="Datumsplatzhalt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 eaLnBrk="1" hangingPunct="1">
              <a:defRPr/>
            </a:pPr>
            <a:r>
              <a:rPr lang="de-DE" altLang="de-DE" sz="1050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502944" y="318849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 eaLnBrk="1" hangingPunct="1">
              <a:defRPr/>
            </a:pPr>
            <a:endParaRPr lang="de-DE" altLang="de-DE" sz="27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45431" y="1654233"/>
            <a:ext cx="5915025" cy="326350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de-DE" altLang="de-DE" dirty="0" err="1" smtClean="0">
                <a:solidFill>
                  <a:prstClr val="black"/>
                </a:solidFill>
                <a:latin typeface="Calibri" panose="020F0502020204030204"/>
              </a:rPr>
              <a:t>Identifying</a:t>
            </a:r>
            <a:r>
              <a:rPr lang="de-DE" altLang="de-D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dirty="0" err="1">
                <a:solidFill>
                  <a:prstClr val="black"/>
                </a:solidFill>
                <a:latin typeface="Calibri" panose="020F0502020204030204"/>
              </a:rPr>
              <a:t>research</a:t>
            </a:r>
            <a:r>
              <a:rPr lang="de-DE" alt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dirty="0" err="1">
                <a:solidFill>
                  <a:prstClr val="black"/>
                </a:solidFill>
                <a:latin typeface="Calibri" panose="020F0502020204030204"/>
              </a:rPr>
              <a:t>questions</a:t>
            </a:r>
            <a:endParaRPr lang="de-DE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DE" altLang="de-DE" dirty="0" err="1">
                <a:solidFill>
                  <a:prstClr val="black"/>
                </a:solidFill>
                <a:latin typeface="Calibri" panose="020F0502020204030204"/>
              </a:rPr>
              <a:t>Reflecting</a:t>
            </a:r>
            <a:r>
              <a:rPr lang="de-DE" alt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dirty="0" err="1">
                <a:solidFill>
                  <a:prstClr val="black"/>
                </a:solidFill>
                <a:latin typeface="Calibri" panose="020F0502020204030204"/>
              </a:rPr>
              <a:t>methods</a:t>
            </a:r>
            <a:endParaRPr lang="de-DE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DE" altLang="de-DE" dirty="0" err="1">
                <a:solidFill>
                  <a:prstClr val="black"/>
                </a:solidFill>
                <a:latin typeface="Calibri" panose="020F0502020204030204"/>
              </a:rPr>
              <a:t>Gathering</a:t>
            </a:r>
            <a:r>
              <a:rPr lang="de-DE" alt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dirty="0" err="1">
                <a:solidFill>
                  <a:prstClr val="black"/>
                </a:solidFill>
                <a:latin typeface="Calibri" panose="020F0502020204030204"/>
              </a:rPr>
              <a:t>data</a:t>
            </a:r>
            <a:endParaRPr lang="de-DE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DE" altLang="de-DE" dirty="0" err="1" smtClean="0">
                <a:solidFill>
                  <a:prstClr val="black"/>
                </a:solidFill>
                <a:latin typeface="Calibri" panose="020F0502020204030204"/>
              </a:rPr>
              <a:t>Finding</a:t>
            </a:r>
            <a:r>
              <a:rPr lang="de-DE" altLang="de-DE" dirty="0" smtClean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de-DE" altLang="de-DE" dirty="0" err="1" smtClean="0">
                <a:solidFill>
                  <a:prstClr val="black"/>
                </a:solidFill>
                <a:latin typeface="Calibri" panose="020F0502020204030204"/>
              </a:rPr>
              <a:t>starting</a:t>
            </a:r>
            <a:r>
              <a:rPr lang="de-DE" altLang="de-D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dirty="0" err="1" smtClean="0">
                <a:solidFill>
                  <a:prstClr val="black"/>
                </a:solidFill>
                <a:latin typeface="Calibri" panose="020F0502020204030204"/>
              </a:rPr>
              <a:t>point</a:t>
            </a:r>
            <a:endParaRPr lang="de-DE" altLang="de-DE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DE" altLang="de-DE" dirty="0" err="1" smtClean="0">
                <a:solidFill>
                  <a:prstClr val="black"/>
                </a:solidFill>
                <a:latin typeface="Calibri" panose="020F0502020204030204"/>
              </a:rPr>
              <a:t>Analysing</a:t>
            </a:r>
            <a:r>
              <a:rPr lang="de-DE" altLang="de-DE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dirty="0" err="1">
                <a:solidFill>
                  <a:prstClr val="black"/>
                </a:solidFill>
                <a:latin typeface="Calibri" panose="020F0502020204030204"/>
              </a:rPr>
              <a:t>data</a:t>
            </a:r>
            <a:endParaRPr lang="de-DE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DE" altLang="de-DE" dirty="0" err="1">
                <a:solidFill>
                  <a:prstClr val="black"/>
                </a:solidFill>
                <a:latin typeface="Calibri" panose="020F0502020204030204"/>
              </a:rPr>
              <a:t>Developing</a:t>
            </a:r>
            <a:r>
              <a:rPr lang="de-DE" alt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dirty="0" err="1">
                <a:solidFill>
                  <a:prstClr val="black"/>
                </a:solidFill>
                <a:latin typeface="Calibri" panose="020F0502020204030204"/>
              </a:rPr>
              <a:t>stragegies</a:t>
            </a:r>
            <a:r>
              <a:rPr lang="de-DE" alt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85750" indent="-285750"/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Implementing</a:t>
            </a:r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practice</a:t>
            </a:r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Publishing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results</a:t>
            </a:r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06045"/>
            <a:ext cx="1989230" cy="67497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11418" y="6125518"/>
            <a:ext cx="532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de-DE" sz="2400" b="1" dirty="0" smtClean="0">
                <a:solidFill>
                  <a:srgbClr val="C00000"/>
                </a:solidFill>
                <a:latin typeface="Calibri" panose="020F0502020204030204"/>
                <a:cs typeface="Arial" charset="0"/>
              </a:rPr>
              <a:t>www.erasmusartist.eu</a:t>
            </a:r>
            <a:endParaRPr lang="de-DE" sz="2400" b="1" dirty="0">
              <a:solidFill>
                <a:srgbClr val="C00000"/>
              </a:solidFill>
              <a:latin typeface="Calibri" panose="020F05020202040302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8492" y="258618"/>
            <a:ext cx="8950796" cy="1538844"/>
          </a:xfrm>
        </p:spPr>
        <p:txBody>
          <a:bodyPr>
            <a:noAutofit/>
          </a:bodyPr>
          <a:lstStyle/>
          <a:p>
            <a:pPr algn="ctr"/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starting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points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4338" name="Datumsplatzhalt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 eaLnBrk="1" hangingPunct="1">
              <a:defRPr/>
            </a:pPr>
            <a:r>
              <a:rPr lang="de-DE" altLang="de-DE" sz="1050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502944" y="318849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 eaLnBrk="1" hangingPunct="1">
              <a:defRPr/>
            </a:pPr>
            <a:endParaRPr lang="de-DE" altLang="de-DE" sz="27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95309" y="6125518"/>
            <a:ext cx="351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de-DE" sz="2400" b="1" dirty="0">
                <a:solidFill>
                  <a:srgbClr val="C00000"/>
                </a:solidFill>
                <a:latin typeface="Calibri" panose="020F0502020204030204"/>
                <a:cs typeface="Arial" charset="0"/>
              </a:rPr>
              <a:t>www.erasmus-artist.eu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14488" y="1865745"/>
            <a:ext cx="5915025" cy="342260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Pedagogical</a:t>
            </a:r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question</a:t>
            </a:r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Didactical</a:t>
            </a:r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question</a:t>
            </a:r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Content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question</a:t>
            </a:r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Wish</a:t>
            </a:r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 / Need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change</a:t>
            </a:r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Personal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interest</a:t>
            </a:r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curiosity</a:t>
            </a:r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85750" indent="-285750"/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Individual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experience</a:t>
            </a:r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Locally</a:t>
            </a:r>
            <a:r>
              <a:rPr lang="de-AT" altLang="de-DE" dirty="0">
                <a:solidFill>
                  <a:prstClr val="black"/>
                </a:solidFill>
                <a:latin typeface="Calibri" panose="020F0502020204030204"/>
              </a:rPr>
              <a:t>) Relevant </a:t>
            </a:r>
            <a:r>
              <a:rPr lang="de-AT" altLang="de-DE" dirty="0" err="1">
                <a:solidFill>
                  <a:prstClr val="black"/>
                </a:solidFill>
                <a:latin typeface="Calibri" panose="020F0502020204030204"/>
              </a:rPr>
              <a:t>topic</a:t>
            </a:r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endParaRPr lang="de-AT" altLang="de-DE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8492" y="166255"/>
            <a:ext cx="8950796" cy="1631207"/>
          </a:xfrm>
        </p:spPr>
        <p:txBody>
          <a:bodyPr>
            <a:noAutofit/>
          </a:bodyPr>
          <a:lstStyle/>
          <a:p>
            <a:pPr algn="ctr"/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Identifying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questions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4338" name="Datumsplatzhalt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 eaLnBrk="1" hangingPunct="1">
              <a:defRPr/>
            </a:pPr>
            <a:r>
              <a:rPr lang="de-DE" altLang="de-DE" sz="1050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502944" y="318849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 eaLnBrk="1" hangingPunct="1">
              <a:defRPr/>
            </a:pPr>
            <a:endParaRPr lang="de-DE" altLang="de-DE" sz="27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60764" y="6203463"/>
            <a:ext cx="351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de-DE" sz="2400" b="1" dirty="0">
                <a:solidFill>
                  <a:srgbClr val="C00000"/>
                </a:solidFill>
                <a:latin typeface="Calibri" panose="020F0502020204030204"/>
                <a:cs typeface="Arial" charset="0"/>
              </a:rPr>
              <a:t>www.erasmus-artist.eu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06375" y="1970644"/>
            <a:ext cx="6313997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de-DE" b="1" dirty="0">
                <a:solidFill>
                  <a:prstClr val="black"/>
                </a:solidFill>
                <a:latin typeface="Calibri" panose="020F0502020204030204"/>
              </a:rPr>
              <a:t>Guiding questions:</a:t>
            </a:r>
          </a:p>
          <a:p>
            <a:pPr marL="285750" indent="-285750"/>
            <a:r>
              <a:rPr lang="en-US" altLang="de-DE" dirty="0">
                <a:solidFill>
                  <a:prstClr val="black"/>
                </a:solidFill>
                <a:latin typeface="Calibri" panose="020F0502020204030204"/>
              </a:rPr>
              <a:t>I would like to improve by …</a:t>
            </a:r>
          </a:p>
          <a:p>
            <a:pPr marL="285750" indent="-285750"/>
            <a:r>
              <a:rPr lang="en-US" altLang="de-DE" dirty="0">
                <a:solidFill>
                  <a:prstClr val="black"/>
                </a:solidFill>
                <a:latin typeface="Calibri" panose="020F0502020204030204"/>
              </a:rPr>
              <a:t>I am perplexed by …</a:t>
            </a:r>
          </a:p>
          <a:p>
            <a:pPr marL="285750" indent="-285750"/>
            <a:r>
              <a:rPr lang="en-US" altLang="de-DE" dirty="0">
                <a:solidFill>
                  <a:prstClr val="black"/>
                </a:solidFill>
                <a:latin typeface="Calibri" panose="020F0502020204030204"/>
              </a:rPr>
              <a:t>I am really curious about …</a:t>
            </a:r>
          </a:p>
          <a:p>
            <a:pPr marL="285750" indent="-285750"/>
            <a:r>
              <a:rPr lang="en-US" altLang="de-DE" dirty="0">
                <a:solidFill>
                  <a:prstClr val="black"/>
                </a:solidFill>
                <a:latin typeface="Calibri" panose="020F0502020204030204"/>
              </a:rPr>
              <a:t>Something I really think would make a difference is … </a:t>
            </a:r>
          </a:p>
          <a:p>
            <a:pPr marL="285750" indent="-285750"/>
            <a:r>
              <a:rPr lang="en-US" altLang="de-DE" dirty="0">
                <a:solidFill>
                  <a:prstClr val="black"/>
                </a:solidFill>
                <a:latin typeface="Calibri" panose="020F0502020204030204"/>
              </a:rPr>
              <a:t>Something I really would like to change is …</a:t>
            </a:r>
          </a:p>
          <a:p>
            <a:pPr marL="285750" indent="-285750"/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8492" y="157018"/>
            <a:ext cx="8950796" cy="1640444"/>
          </a:xfrm>
        </p:spPr>
        <p:txBody>
          <a:bodyPr>
            <a:noAutofit/>
          </a:bodyPr>
          <a:lstStyle/>
          <a:p>
            <a:pPr algn="ctr"/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will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benefit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4338" name="Datumsplatzhalt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 eaLnBrk="1" hangingPunct="1">
              <a:defRPr/>
            </a:pPr>
            <a:r>
              <a:rPr lang="de-DE" altLang="de-DE" sz="1050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502944" y="318849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42900" eaLnBrk="1" hangingPunct="1">
              <a:defRPr/>
            </a:pPr>
            <a:endParaRPr lang="de-DE" altLang="de-DE" sz="27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74801" y="6203463"/>
            <a:ext cx="351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de-DE" sz="2400" b="1" dirty="0">
                <a:solidFill>
                  <a:srgbClr val="C00000"/>
                </a:solidFill>
                <a:latin typeface="Calibri" panose="020F0502020204030204"/>
                <a:cs typeface="Arial" charset="0"/>
              </a:rPr>
              <a:t>www.erasmus-artist.eu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06375" y="1970644"/>
            <a:ext cx="5989961" cy="32635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de-DE" b="1" dirty="0">
                <a:solidFill>
                  <a:prstClr val="black"/>
                </a:solidFill>
                <a:latin typeface="Calibri" panose="020F0502020204030204"/>
              </a:rPr>
              <a:t>If </a:t>
            </a:r>
            <a:r>
              <a:rPr lang="en-US" altLang="de-DE" b="1" dirty="0" smtClean="0">
                <a:solidFill>
                  <a:prstClr val="black"/>
                </a:solidFill>
                <a:latin typeface="Calibri" panose="020F0502020204030204"/>
              </a:rPr>
              <a:t>my/our </a:t>
            </a:r>
            <a:r>
              <a:rPr lang="en-US" altLang="de-DE" b="1" dirty="0">
                <a:solidFill>
                  <a:prstClr val="black"/>
                </a:solidFill>
                <a:latin typeface="Calibri" panose="020F0502020204030204"/>
              </a:rPr>
              <a:t>action research will be successful, the benefit will be …</a:t>
            </a:r>
          </a:p>
          <a:p>
            <a:pPr marL="285750" indent="-285750"/>
            <a:r>
              <a:rPr lang="en-US" altLang="de-DE" dirty="0">
                <a:solidFill>
                  <a:prstClr val="black"/>
                </a:solidFill>
                <a:latin typeface="Calibri" panose="020F0502020204030204"/>
              </a:rPr>
              <a:t>for me:</a:t>
            </a:r>
          </a:p>
          <a:p>
            <a:pPr marL="285750" indent="-285750"/>
            <a:r>
              <a:rPr lang="en-US" altLang="de-DE" dirty="0">
                <a:solidFill>
                  <a:prstClr val="black"/>
                </a:solidFill>
                <a:latin typeface="Calibri" panose="020F0502020204030204"/>
              </a:rPr>
              <a:t>for my students:</a:t>
            </a:r>
          </a:p>
          <a:p>
            <a:pPr marL="285750" indent="-285750"/>
            <a:r>
              <a:rPr lang="en-US" altLang="de-DE" dirty="0">
                <a:solidFill>
                  <a:prstClr val="black"/>
                </a:solidFill>
                <a:latin typeface="Calibri" panose="020F0502020204030204"/>
              </a:rPr>
              <a:t>for my colleagues:</a:t>
            </a:r>
          </a:p>
          <a:p>
            <a:pPr marL="285750" indent="-285750"/>
            <a:r>
              <a:rPr lang="en-US" altLang="de-DE" dirty="0">
                <a:solidFill>
                  <a:prstClr val="black"/>
                </a:solidFill>
                <a:latin typeface="Calibri" panose="020F0502020204030204"/>
              </a:rPr>
              <a:t>for </a:t>
            </a:r>
            <a:r>
              <a:rPr lang="en-US" altLang="de-DE" dirty="0" smtClean="0">
                <a:solidFill>
                  <a:prstClr val="black"/>
                </a:solidFill>
                <a:latin typeface="Calibri" panose="020F0502020204030204"/>
              </a:rPr>
              <a:t>the institutions:</a:t>
            </a:r>
          </a:p>
          <a:p>
            <a:pPr marL="285750" indent="-285750"/>
            <a:r>
              <a:rPr lang="en-US" altLang="de-DE" dirty="0" smtClean="0">
                <a:solidFill>
                  <a:prstClr val="black"/>
                </a:solidFill>
                <a:latin typeface="Calibri" panose="020F0502020204030204"/>
              </a:rPr>
              <a:t>for the ….</a:t>
            </a:r>
            <a:endParaRPr lang="en-US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endParaRPr lang="de-AT" altLang="de-DE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/>
            <a:endParaRPr lang="de-AT" altLang="de-DE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509" y="267855"/>
            <a:ext cx="5414639" cy="16076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de-DE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Triangulation</a:t>
            </a:r>
            <a:endParaRPr lang="de-A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1267" name="Gruppieren 8"/>
          <p:cNvGrpSpPr>
            <a:grpSpLocks/>
          </p:cNvGrpSpPr>
          <p:nvPr/>
        </p:nvGrpSpPr>
        <p:grpSpPr bwMode="auto">
          <a:xfrm>
            <a:off x="1965155" y="1778984"/>
            <a:ext cx="4198008" cy="4010196"/>
            <a:chOff x="1764279" y="1437605"/>
            <a:chExt cx="5596553" cy="5347050"/>
          </a:xfrm>
        </p:grpSpPr>
        <p:sp>
          <p:nvSpPr>
            <p:cNvPr id="5" name="Gleichschenkliges Dreieck 4"/>
            <p:cNvSpPr/>
            <p:nvPr/>
          </p:nvSpPr>
          <p:spPr>
            <a:xfrm>
              <a:off x="2879305" y="2464488"/>
              <a:ext cx="3168204" cy="2735325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2946751">
              <a:off x="632363" y="5252685"/>
              <a:ext cx="2663886" cy="4000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AT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Perspective</a:t>
              </a:r>
              <a:r>
                <a:rPr lang="de-AT" sz="13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AT" sz="13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teachers</a:t>
              </a:r>
              <a:endParaRPr lang="de-AT" sz="135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 rot="18168397">
              <a:off x="5809811" y="4490245"/>
              <a:ext cx="2701990" cy="4000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AT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Perspective</a:t>
              </a:r>
              <a:r>
                <a:rPr lang="de-AT" sz="13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AT" sz="13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studends</a:t>
              </a:r>
              <a:endParaRPr lang="de-AT" sz="135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987239" y="1437605"/>
              <a:ext cx="2952334" cy="6771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Perspective</a:t>
              </a:r>
              <a:r>
                <a:rPr lang="de-DE" sz="13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sz="13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third</a:t>
              </a:r>
              <a:r>
                <a:rPr lang="de-DE" sz="135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50" dirty="0" err="1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</a:t>
              </a:r>
              <a:endParaRPr lang="de-AT" sz="135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6271618" y="5215815"/>
            <a:ext cx="1999059" cy="30008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35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different </a:t>
            </a:r>
            <a:r>
              <a:rPr lang="de-DE" sz="135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de-AT" sz="135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feld 11"/>
          <p:cNvSpPr txBox="1">
            <a:spLocks noChangeArrowheads="1"/>
          </p:cNvSpPr>
          <p:nvPr/>
        </p:nvSpPr>
        <p:spPr bwMode="auto">
          <a:xfrm>
            <a:off x="5338041" y="6180537"/>
            <a:ext cx="3509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b="1" dirty="0">
                <a:solidFill>
                  <a:srgbClr val="C00000"/>
                </a:solidFill>
                <a:cs typeface="Arial" charset="0"/>
              </a:rPr>
              <a:t>www.erasmus-artist.eu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>
          <a:xfrm>
            <a:off x="1542473" y="1357313"/>
            <a:ext cx="5728676" cy="260230"/>
          </a:xfrm>
        </p:spPr>
        <p:txBody>
          <a:bodyPr>
            <a:normAutofit fontScale="90000"/>
          </a:bodyPr>
          <a:lstStyle/>
          <a:p>
            <a:pPr marL="257175" indent="-257175">
              <a:defRPr/>
            </a:pPr>
            <a:r>
              <a:rPr lang="de-DE" dirty="0" smtClean="0">
                <a:latin typeface="Arial" charset="0"/>
                <a:cs typeface="Arial" charset="0"/>
              </a:rPr>
              <a:t>    </a:t>
            </a:r>
            <a:r>
              <a:rPr lang="de-DE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Research </a:t>
            </a:r>
            <a:r>
              <a:rPr 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d</a:t>
            </a:r>
            <a:r>
              <a:rPr lang="de-DE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iary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de-DE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42" name="Inhaltsplatzhalter 2"/>
          <p:cNvSpPr>
            <a:spLocks noGrp="1"/>
          </p:cNvSpPr>
          <p:nvPr>
            <p:ph idx="1"/>
          </p:nvPr>
        </p:nvSpPr>
        <p:spPr>
          <a:xfrm>
            <a:off x="1657350" y="2288383"/>
            <a:ext cx="5829300" cy="314682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903685" lvl="1" indent="-400050" algn="ctr">
              <a:buNone/>
              <a:defRPr/>
            </a:pPr>
            <a:endParaRPr lang="de-DE" sz="1800" b="1" dirty="0">
              <a:latin typeface="Arial" charset="0"/>
              <a:cs typeface="Arial" charset="0"/>
            </a:endParaRPr>
          </a:p>
          <a:p>
            <a:pPr marL="903685" lvl="1" indent="-400050">
              <a:buNone/>
              <a:defRPr/>
            </a:pPr>
            <a:endParaRPr lang="de-DE" sz="1800" u="sng" dirty="0">
              <a:latin typeface="Arial" charset="0"/>
              <a:cs typeface="Arial" charset="0"/>
            </a:endParaRPr>
          </a:p>
          <a:p>
            <a:pPr marL="903685" lvl="1" indent="-400050">
              <a:buNone/>
              <a:defRPr/>
            </a:pPr>
            <a:endParaRPr lang="de-DE" sz="1800" u="sng" dirty="0">
              <a:latin typeface="Arial" charset="0"/>
              <a:cs typeface="Arial" charset="0"/>
            </a:endParaRPr>
          </a:p>
          <a:p>
            <a:pPr marL="903685" lvl="1" indent="-400050">
              <a:buFont typeface="Wingdings" pitchFamily="2" charset="2"/>
              <a:buChar char="§"/>
              <a:defRPr/>
            </a:pPr>
            <a:endParaRPr lang="de-DE" sz="1800" dirty="0">
              <a:latin typeface="Arial" charset="0"/>
              <a:cs typeface="Arial" charset="0"/>
            </a:endParaRPr>
          </a:p>
          <a:p>
            <a:pPr marL="903685" lvl="1" indent="-400050">
              <a:buFont typeface="Wingdings" pitchFamily="2" charset="2"/>
              <a:buChar char="§"/>
              <a:defRPr/>
            </a:pPr>
            <a:endParaRPr lang="de-DE" sz="1800" dirty="0">
              <a:latin typeface="Arial" charset="0"/>
              <a:cs typeface="Arial" charset="0"/>
            </a:endParaRPr>
          </a:p>
          <a:p>
            <a:pPr marL="903685" lvl="1" indent="-400050">
              <a:buFont typeface="Wingdings" pitchFamily="2" charset="2"/>
              <a:buChar char="§"/>
              <a:defRPr/>
            </a:pPr>
            <a:r>
              <a:rPr lang="de-DE" sz="1800" dirty="0" err="1">
                <a:latin typeface="Arial" charset="0"/>
                <a:cs typeface="Arial" charset="0"/>
              </a:rPr>
              <a:t>Written</a:t>
            </a:r>
            <a:r>
              <a:rPr lang="de-DE" sz="1800" dirty="0">
                <a:latin typeface="Arial" charset="0"/>
                <a:cs typeface="Arial" charset="0"/>
              </a:rPr>
              <a:t> </a:t>
            </a:r>
            <a:r>
              <a:rPr lang="de-DE" sz="1800" dirty="0" err="1">
                <a:latin typeface="Arial" charset="0"/>
                <a:cs typeface="Arial" charset="0"/>
              </a:rPr>
              <a:t>thinking</a:t>
            </a:r>
            <a:r>
              <a:rPr lang="de-DE" sz="1800" dirty="0">
                <a:latin typeface="Arial" charset="0"/>
                <a:cs typeface="Arial" charset="0"/>
              </a:rPr>
              <a:t> and </a:t>
            </a:r>
            <a:r>
              <a:rPr lang="de-DE" sz="1800" dirty="0" err="1">
                <a:latin typeface="Arial" charset="0"/>
                <a:cs typeface="Arial" charset="0"/>
              </a:rPr>
              <a:t>reflection</a:t>
            </a:r>
            <a:endParaRPr lang="de-DE" sz="1800" dirty="0">
              <a:latin typeface="Arial" charset="0"/>
              <a:cs typeface="Arial" charset="0"/>
            </a:endParaRPr>
          </a:p>
          <a:p>
            <a:pPr marL="903685" lvl="1" indent="-400050">
              <a:buFont typeface="Wingdings" pitchFamily="2" charset="2"/>
              <a:buChar char="§"/>
              <a:defRPr/>
            </a:pPr>
            <a:endParaRPr lang="de-DE" sz="1800" dirty="0">
              <a:latin typeface="Arial" charset="0"/>
              <a:cs typeface="Arial" charset="0"/>
            </a:endParaRPr>
          </a:p>
          <a:p>
            <a:pPr marL="903685" lvl="1" indent="-400050">
              <a:buFont typeface="Wingdings" pitchFamily="2" charset="2"/>
              <a:buChar char="§"/>
              <a:defRPr/>
            </a:pPr>
            <a:r>
              <a:rPr lang="de-DE" sz="1800" dirty="0" err="1">
                <a:latin typeface="Arial" charset="0"/>
                <a:cs typeface="Arial" charset="0"/>
              </a:rPr>
              <a:t>Prevent</a:t>
            </a:r>
            <a:r>
              <a:rPr lang="de-DE" sz="1800" dirty="0">
                <a:latin typeface="Arial" charset="0"/>
                <a:cs typeface="Arial" charset="0"/>
              </a:rPr>
              <a:t> </a:t>
            </a:r>
            <a:r>
              <a:rPr lang="de-DE" sz="1800" dirty="0" err="1">
                <a:latin typeface="Arial" charset="0"/>
                <a:cs typeface="Arial" charset="0"/>
              </a:rPr>
              <a:t>loss</a:t>
            </a:r>
            <a:r>
              <a:rPr lang="de-DE" sz="1800" dirty="0">
                <a:latin typeface="Arial" charset="0"/>
                <a:cs typeface="Arial" charset="0"/>
              </a:rPr>
              <a:t> </a:t>
            </a:r>
            <a:r>
              <a:rPr lang="de-DE" sz="1800" dirty="0" err="1">
                <a:latin typeface="Arial" charset="0"/>
                <a:cs typeface="Arial" charset="0"/>
              </a:rPr>
              <a:t>of</a:t>
            </a:r>
            <a:r>
              <a:rPr lang="de-DE" sz="1800" dirty="0">
                <a:latin typeface="Arial" charset="0"/>
                <a:cs typeface="Arial" charset="0"/>
              </a:rPr>
              <a:t> </a:t>
            </a:r>
            <a:r>
              <a:rPr lang="de-DE" sz="1800" dirty="0" err="1">
                <a:latin typeface="Arial" charset="0"/>
                <a:cs typeface="Arial" charset="0"/>
              </a:rPr>
              <a:t>important</a:t>
            </a:r>
            <a:r>
              <a:rPr lang="de-DE" sz="1800" dirty="0">
                <a:latin typeface="Arial" charset="0"/>
                <a:cs typeface="Arial" charset="0"/>
              </a:rPr>
              <a:t> </a:t>
            </a:r>
            <a:r>
              <a:rPr lang="de-DE" sz="1800" dirty="0" err="1">
                <a:latin typeface="Arial" charset="0"/>
                <a:cs typeface="Arial" charset="0"/>
              </a:rPr>
              <a:t>information</a:t>
            </a:r>
            <a:endParaRPr lang="de-DE" sz="1800" dirty="0">
              <a:latin typeface="Arial" charset="0"/>
              <a:cs typeface="Arial" charset="0"/>
            </a:endParaRPr>
          </a:p>
          <a:p>
            <a:pPr marL="903685" lvl="1" indent="-400050">
              <a:buFont typeface="Wingdings" pitchFamily="2" charset="2"/>
              <a:buChar char="§"/>
              <a:defRPr/>
            </a:pPr>
            <a:endParaRPr lang="de-DE" sz="1800" dirty="0">
              <a:latin typeface="Arial" charset="0"/>
              <a:cs typeface="Arial" charset="0"/>
            </a:endParaRPr>
          </a:p>
          <a:p>
            <a:pPr marL="903685" lvl="1" indent="-400050">
              <a:buFont typeface="Wingdings" pitchFamily="2" charset="2"/>
              <a:buChar char="§"/>
              <a:defRPr/>
            </a:pPr>
            <a:r>
              <a:rPr lang="de-DE" sz="1800" dirty="0">
                <a:latin typeface="Arial" charset="0"/>
                <a:cs typeface="Arial" charset="0"/>
              </a:rPr>
              <a:t>Analysis </a:t>
            </a:r>
            <a:r>
              <a:rPr lang="de-DE" sz="1800" dirty="0" err="1">
                <a:latin typeface="Arial" charset="0"/>
                <a:cs typeface="Arial" charset="0"/>
              </a:rPr>
              <a:t>of</a:t>
            </a:r>
            <a:r>
              <a:rPr lang="de-DE" sz="1800" dirty="0">
                <a:latin typeface="Arial" charset="0"/>
                <a:cs typeface="Arial" charset="0"/>
              </a:rPr>
              <a:t> </a:t>
            </a:r>
            <a:r>
              <a:rPr lang="de-DE" sz="1800" dirty="0" err="1">
                <a:latin typeface="Arial" charset="0"/>
                <a:cs typeface="Arial" charset="0"/>
              </a:rPr>
              <a:t>own</a:t>
            </a:r>
            <a:r>
              <a:rPr lang="de-DE" sz="1800" dirty="0">
                <a:latin typeface="Arial" charset="0"/>
                <a:cs typeface="Arial" charset="0"/>
              </a:rPr>
              <a:t> </a:t>
            </a:r>
            <a:r>
              <a:rPr lang="de-DE" sz="1800" dirty="0" err="1">
                <a:latin typeface="Arial" charset="0"/>
                <a:cs typeface="Arial" charset="0"/>
              </a:rPr>
              <a:t>experiences</a:t>
            </a:r>
            <a:endParaRPr lang="de-DE" sz="18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de-AT" dirty="0" smtClean="0">
              <a:latin typeface="Arial" charset="0"/>
              <a:cs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71986">
            <a:off x="6575822" y="1944292"/>
            <a:ext cx="917972" cy="138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feil nach rechts 5"/>
          <p:cNvSpPr/>
          <p:nvPr/>
        </p:nvSpPr>
        <p:spPr>
          <a:xfrm rot="1634825">
            <a:off x="1769270" y="2531270"/>
            <a:ext cx="1889522" cy="74176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8" name="Pfeil nach links 7"/>
          <p:cNvSpPr/>
          <p:nvPr/>
        </p:nvSpPr>
        <p:spPr>
          <a:xfrm rot="19574040">
            <a:off x="4062414" y="2434830"/>
            <a:ext cx="2160985" cy="68699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endParaRPr lang="de-AT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" name="Textfeld 9"/>
          <p:cNvSpPr txBox="1">
            <a:spLocks noChangeArrowheads="1"/>
          </p:cNvSpPr>
          <p:nvPr/>
        </p:nvSpPr>
        <p:spPr bwMode="auto">
          <a:xfrm>
            <a:off x="5279826" y="6106045"/>
            <a:ext cx="3509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b="1" dirty="0">
                <a:solidFill>
                  <a:srgbClr val="C00000"/>
                </a:solidFill>
                <a:cs typeface="Arial" charset="0"/>
              </a:rPr>
              <a:t>www.erasmus-artist.eu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06045"/>
            <a:ext cx="1989230" cy="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 rot="-822630">
            <a:off x="2224087" y="2846763"/>
            <a:ext cx="2052638" cy="300082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FFCCFF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AT" altLang="de-DE" sz="1350">
                <a:solidFill>
                  <a:srgbClr val="000099"/>
                </a:solidFill>
              </a:rPr>
              <a:t>Observation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656160" y="3976665"/>
            <a:ext cx="2052638" cy="300082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AT" altLang="de-DE" sz="1350">
                <a:solidFill>
                  <a:srgbClr val="000099"/>
                </a:solidFill>
              </a:rPr>
              <a:t>Questionnaire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 rot="-593427">
            <a:off x="1272780" y="4855347"/>
            <a:ext cx="2430065" cy="300082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  <a:contourClr>
              <a:srgbClr val="FF33CC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AT" altLang="de-DE" sz="1350">
                <a:solidFill>
                  <a:srgbClr val="000099"/>
                </a:solidFill>
              </a:rPr>
              <a:t>Video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 rot="848741">
            <a:off x="5760244" y="3946900"/>
            <a:ext cx="2052638" cy="300082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AT" altLang="de-DE" sz="1350">
                <a:solidFill>
                  <a:srgbClr val="000099"/>
                </a:solidFill>
              </a:rPr>
              <a:t>Fotos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 rot="-977457">
            <a:off x="4123136" y="3381353"/>
            <a:ext cx="2268140" cy="300082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  <a:contourClr>
              <a:srgbClr val="FF33CC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AT" altLang="de-DE" sz="1350">
                <a:solidFill>
                  <a:srgbClr val="000099"/>
                </a:solidFill>
              </a:rPr>
              <a:t>Audio recordings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730354" y="2357415"/>
            <a:ext cx="2160984" cy="300082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AT" altLang="de-DE" sz="1350">
                <a:solidFill>
                  <a:srgbClr val="000099"/>
                </a:solidFill>
              </a:rPr>
              <a:t>Interviews 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 rot="-143973">
            <a:off x="3869531" y="4487444"/>
            <a:ext cx="2430066" cy="300082"/>
          </a:xfrm>
          <a:prstGeom prst="rect">
            <a:avLst/>
          </a:prstGeom>
          <a:solidFill>
            <a:srgbClr val="FF33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  <a:contourClr>
              <a:srgbClr val="FF33CC"/>
            </a:contourClr>
          </a:sp3d>
        </p:spPr>
        <p:txBody>
          <a:bodyPr anchor="ctr" anchorCtr="1">
            <a:spAutoFit/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de-AT" altLang="de-DE" sz="1350">
                <a:solidFill>
                  <a:srgbClr val="000099"/>
                </a:solidFill>
              </a:rPr>
              <a:t>SWOT-Analysis</a:t>
            </a:r>
          </a:p>
        </p:txBody>
      </p:sp>
      <p:sp>
        <p:nvSpPr>
          <p:cNvPr id="4" name="Rechteck 3"/>
          <p:cNvSpPr/>
          <p:nvPr/>
        </p:nvSpPr>
        <p:spPr>
          <a:xfrm>
            <a:off x="314036" y="759656"/>
            <a:ext cx="8552873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000" b="1" dirty="0" err="1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Examples</a:t>
            </a:r>
            <a:r>
              <a:rPr lang="de-DE" sz="4000" b="1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of </a:t>
            </a:r>
            <a:r>
              <a:rPr lang="de-DE" sz="4000" b="1" dirty="0" err="1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action</a:t>
            </a:r>
            <a:r>
              <a:rPr lang="de-DE" sz="4000" b="1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de-DE" sz="4000" b="1" dirty="0" err="1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research</a:t>
            </a:r>
            <a:r>
              <a:rPr lang="de-DE" sz="4000" b="1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de-DE" sz="4000" b="1" dirty="0" err="1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methods</a:t>
            </a:r>
            <a:endParaRPr lang="de-DE" sz="4000" b="1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35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in </a:t>
            </a:r>
            <a:r>
              <a:rPr lang="de-DE" sz="135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order</a:t>
            </a:r>
            <a:r>
              <a:rPr lang="de-DE" sz="135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135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to</a:t>
            </a:r>
            <a:r>
              <a:rPr lang="de-DE" sz="135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135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gather</a:t>
            </a:r>
            <a:r>
              <a:rPr lang="de-DE" sz="135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sz="135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data</a:t>
            </a:r>
            <a:r>
              <a:rPr lang="de-DE" sz="135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/</a:t>
            </a:r>
            <a:r>
              <a:rPr lang="de-DE" sz="135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information</a:t>
            </a:r>
            <a:endParaRPr lang="de-AT" sz="135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323" name="Textfeld 11"/>
          <p:cNvSpPr txBox="1">
            <a:spLocks noChangeArrowheads="1"/>
          </p:cNvSpPr>
          <p:nvPr/>
        </p:nvSpPr>
        <p:spPr bwMode="auto">
          <a:xfrm>
            <a:off x="5257206" y="6203463"/>
            <a:ext cx="3509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b="1" dirty="0">
                <a:solidFill>
                  <a:srgbClr val="C00000"/>
                </a:solidFill>
                <a:cs typeface="Arial" charset="0"/>
              </a:rPr>
              <a:t>www.erasmus-artist.eu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04461" y="1341783"/>
            <a:ext cx="7202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project has been funded with support from the European Commission. </a:t>
            </a:r>
            <a:endParaRPr lang="en-US" i="1" dirty="0" smtClean="0"/>
          </a:p>
          <a:p>
            <a:r>
              <a:rPr lang="en-US" i="1" smtClean="0"/>
              <a:t>This </a:t>
            </a:r>
            <a:r>
              <a:rPr lang="en-US" i="1"/>
              <a:t>publication [communication</a:t>
            </a:r>
            <a:r>
              <a:rPr lang="en-US" i="1"/>
              <a:t>] </a:t>
            </a:r>
            <a:r>
              <a:rPr lang="en-US" i="1" smtClean="0"/>
              <a:t>reflects </a:t>
            </a:r>
            <a:r>
              <a:rPr lang="en-US" i="1" dirty="0"/>
              <a:t>the views only of the author, </a:t>
            </a:r>
            <a:endParaRPr lang="en-US" i="1" dirty="0" smtClean="0"/>
          </a:p>
          <a:p>
            <a:r>
              <a:rPr lang="en-US" i="1" dirty="0" smtClean="0"/>
              <a:t>and </a:t>
            </a:r>
            <a:r>
              <a:rPr lang="en-US" i="1" dirty="0"/>
              <a:t>the Commission cannot be held responsible for any use which may be </a:t>
            </a:r>
            <a:endParaRPr lang="en-US" i="1" dirty="0" smtClean="0"/>
          </a:p>
          <a:p>
            <a:r>
              <a:rPr lang="en-US" i="1" dirty="0" smtClean="0"/>
              <a:t>made </a:t>
            </a:r>
            <a:r>
              <a:rPr lang="en-US" i="1" dirty="0"/>
              <a:t>of the information contained therein.</a:t>
            </a:r>
            <a:endParaRPr lang="de-DE" dirty="0"/>
          </a:p>
          <a:p>
            <a:endParaRPr lang="de-DE" dirty="0"/>
          </a:p>
        </p:txBody>
      </p:sp>
      <p:pic>
        <p:nvPicPr>
          <p:cNvPr id="3" name="Picture 2" descr="http://www.erasmus-artist.eu/images/eu_flag_co_funded_pos_-rgb-_right.jpg?crc=394225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88" y="5347252"/>
            <a:ext cx="44406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21695" y="1925307"/>
            <a:ext cx="6780681" cy="2157347"/>
          </a:xfrm>
          <a:solidFill>
            <a:srgbClr val="FFEA9F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AT" alt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THIRTY YEARS OF EDUCATIONAL REFORM THROUGH ACION RESEARCH</a:t>
            </a:r>
            <a:br>
              <a:rPr lang="de-AT" alt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alt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Traces in </a:t>
            </a:r>
            <a:r>
              <a:rPr lang="de-AT" altLang="de-DE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alt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Austrian School System</a:t>
            </a:r>
            <a:r>
              <a:rPr lang="de-AT" altLang="de-DE" sz="2100" dirty="0">
                <a:solidFill>
                  <a:srgbClr val="C00000"/>
                </a:solidFill>
              </a:rPr>
              <a:t/>
            </a:r>
            <a:br>
              <a:rPr lang="de-AT" altLang="de-DE" sz="2100" dirty="0">
                <a:solidFill>
                  <a:srgbClr val="C00000"/>
                </a:solidFill>
              </a:rPr>
            </a:br>
            <a:endParaRPr lang="de-AT" altLang="de-DE" sz="1800" dirty="0">
              <a:solidFill>
                <a:srgbClr val="C00000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4264819" y="3158729"/>
            <a:ext cx="6858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3300">
              <a:solidFill>
                <a:schemeClr val="tx2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70826" y="4082653"/>
            <a:ext cx="10310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altLang="de-DE" sz="1350" b="1" dirty="0">
                <a:latin typeface="Arial" panose="020B0604020202020204" pitchFamily="34" charset="0"/>
                <a:cs typeface="Times New Roman" panose="02020603050405020304" pitchFamily="18" charset="0"/>
              </a:rPr>
              <a:t>Chapter 2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6" y="1925307"/>
            <a:ext cx="1585878" cy="210320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461654" y="4221154"/>
            <a:ext cx="6100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Franz Rauch, Stefan Zehetmeier &amp; Willibald Erlacher,  </a:t>
            </a:r>
            <a:br>
              <a:rPr lang="de-AT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IUS – AAU Klagenfurt-Vienna, Austria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139952" y="61870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</a:rPr>
              <a:t>www.erasmus-artist.eu</a:t>
            </a:r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479636" y="318849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7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77" y="4829301"/>
            <a:ext cx="895516" cy="895516"/>
          </a:xfrm>
          <a:prstGeom prst="rect">
            <a:avLst/>
          </a:prstGeom>
        </p:spPr>
      </p:pic>
      <p:pic>
        <p:nvPicPr>
          <p:cNvPr id="12" name="Picture 2" descr="Bild in Originalgröße anze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67" y="4873647"/>
            <a:ext cx="849133" cy="8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74" y="1960052"/>
            <a:ext cx="889642" cy="8896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4" y="5123330"/>
            <a:ext cx="2251508" cy="8255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29" y="3070189"/>
            <a:ext cx="867926" cy="86792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823669" y="1972002"/>
            <a:ext cx="38496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① Professional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pedagogical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de-AT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64352" y="3107118"/>
            <a:ext cx="36710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visions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(MA Ed)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7504" y="344680"/>
            <a:ext cx="8757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From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individual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to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organizational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learning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to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systems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change</a:t>
            </a:r>
            <a:endParaRPr lang="de-AT" sz="4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07976" y="4184774"/>
            <a:ext cx="47505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③ Intervention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participatory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5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AT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382061" y="4848090"/>
            <a:ext cx="353993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1998-99: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analyzing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 quo;</a:t>
            </a:r>
          </a:p>
          <a:p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2000-04: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, e.g.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aecc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2004-20: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de-AT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endParaRPr lang="de-AT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 descr="http://origin-ars.els-cdn.com/content/image/1-s2.0-S0260691712000871-gr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0" y="1950982"/>
            <a:ext cx="2049329" cy="28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4139952" y="61870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</a:rPr>
              <a:t>www.erasmus-artist.eu</a:t>
            </a:r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8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3959" y="946320"/>
            <a:ext cx="8586512" cy="6477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altLang="de-DE" sz="4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Trace: </a:t>
            </a:r>
            <a:r>
              <a:rPr lang="de-AT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Support </a:t>
            </a:r>
            <a:r>
              <a:rPr lang="de-AT" altLang="de-DE" sz="4000" b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program</a:t>
            </a:r>
            <a:r>
              <a:rPr lang="de-AT" altLang="de-DE" sz="4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AT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e-AT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de-AT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de-AT" altLang="de-DE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Innovations</a:t>
            </a:r>
            <a:r>
              <a:rPr lang="de-AT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AT" altLang="de-DE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Make</a:t>
            </a:r>
            <a:r>
              <a:rPr lang="de-AT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School Top“ (IMST) 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AT" altLang="de-DE" dirty="0" smtClean="0"/>
          </a:p>
        </p:txBody>
      </p:sp>
      <p:graphicFrame>
        <p:nvGraphicFramePr>
          <p:cNvPr id="11270" name="Objekt 1"/>
          <p:cNvGraphicFramePr>
            <a:graphicFrameLocks noChangeAspect="1"/>
          </p:cNvGraphicFramePr>
          <p:nvPr>
            <p:extLst/>
          </p:nvPr>
        </p:nvGraphicFramePr>
        <p:xfrm>
          <a:off x="233959" y="2545557"/>
          <a:ext cx="5158978" cy="262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4" imgW="7077024" imgH="2752623" progId="Excel.Sheet.8">
                  <p:embed/>
                </p:oleObj>
              </mc:Choice>
              <mc:Fallback>
                <p:oleObj name="Worksheet" r:id="rId4" imgW="7077024" imgH="2752623" progId="Excel.Sheet.8">
                  <p:embed/>
                  <p:pic>
                    <p:nvPicPr>
                      <p:cNvPr id="1127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59" y="2545557"/>
                        <a:ext cx="5158978" cy="2625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6122791" y="2435336"/>
            <a:ext cx="26372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>
                <a:solidFill>
                  <a:srgbClr val="000000"/>
                </a:solidFill>
                <a:latin typeface="Arial" panose="020B0604020202020204" pitchFamily="34" charset="0"/>
              </a:rPr>
              <a:t>IMST: </a:t>
            </a:r>
            <a:r>
              <a:rPr lang="de-DE" altLang="de-DE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Innovations</a:t>
            </a:r>
            <a:r>
              <a:rPr lang="de-DE" altLang="de-DE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Make</a:t>
            </a:r>
            <a:r>
              <a:rPr lang="de-DE" altLang="de-DE" sz="1500" dirty="0">
                <a:solidFill>
                  <a:srgbClr val="000000"/>
                </a:solidFill>
                <a:latin typeface="Arial" panose="020B0604020202020204" pitchFamily="34" charset="0"/>
              </a:rPr>
              <a:t> Schools Top (in </a:t>
            </a:r>
            <a:r>
              <a:rPr lang="de-DE" altLang="de-DE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Mathematics</a:t>
            </a:r>
            <a:r>
              <a:rPr lang="de-DE" altLang="de-DE" sz="1500" dirty="0">
                <a:solidFill>
                  <a:srgbClr val="000000"/>
                </a:solidFill>
                <a:latin typeface="Arial" panose="020B0604020202020204" pitchFamily="34" charset="0"/>
              </a:rPr>
              <a:t>, Science, </a:t>
            </a:r>
            <a:r>
              <a:rPr lang="de-DE" altLang="de-DE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Technolgy</a:t>
            </a:r>
            <a:r>
              <a:rPr lang="de-DE" altLang="de-DE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de-DE" altLang="de-DE" sz="1500" dirty="0">
                <a:solidFill>
                  <a:srgbClr val="000000"/>
                </a:solidFill>
                <a:latin typeface="Arial" panose="020B0604020202020204" pitchFamily="34" charset="0"/>
              </a:rPr>
              <a:t> Language Teaching)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>
                <a:solidFill>
                  <a:srgbClr val="000000"/>
                </a:solidFill>
                <a:latin typeface="Arial" panose="020B0604020202020204" pitchFamily="34" charset="0"/>
              </a:rPr>
              <a:t>Start: TIMSS (Third International </a:t>
            </a:r>
            <a:r>
              <a:rPr lang="de-DE" altLang="de-DE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Mathematics</a:t>
            </a:r>
            <a:r>
              <a:rPr lang="de-DE" altLang="de-DE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de-DE" altLang="de-DE" sz="1500" dirty="0">
                <a:solidFill>
                  <a:srgbClr val="000000"/>
                </a:solidFill>
                <a:latin typeface="Arial" panose="020B0604020202020204" pitchFamily="34" charset="0"/>
              </a:rPr>
              <a:t> Science Study)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500" dirty="0">
                <a:solidFill>
                  <a:srgbClr val="FF0000"/>
                </a:solidFill>
                <a:latin typeface="Arial" panose="020B0604020202020204" pitchFamily="34" charset="0"/>
              </a:rPr>
              <a:t>Webpage: </a:t>
            </a:r>
            <a:r>
              <a:rPr lang="de-DE" altLang="de-DE" sz="1500" dirty="0">
                <a:solidFill>
                  <a:srgbClr val="FF0000"/>
                </a:solidFill>
                <a:latin typeface="Arial" panose="020B0604020202020204" pitchFamily="34" charset="0"/>
                <a:hlinkClick r:id="rId6"/>
              </a:rPr>
              <a:t>www.imst.ac.at</a:t>
            </a:r>
            <a:r>
              <a:rPr lang="de-DE" altLang="de-DE" sz="1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39952" y="61870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</a:rPr>
              <a:t>www.erasmus-artist.eu</a:t>
            </a:r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795" y="879746"/>
            <a:ext cx="7146041" cy="391716"/>
          </a:xfrm>
        </p:spPr>
        <p:txBody>
          <a:bodyPr anchor="t">
            <a:noAutofit/>
          </a:bodyPr>
          <a:lstStyle/>
          <a:p>
            <a:pPr algn="ctr"/>
            <a:r>
              <a:rPr lang="de-AT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Austrian National Project IMST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61073" y="1859630"/>
            <a:ext cx="6118622" cy="3642122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IMST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initiative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de-DE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350"/>
              </a:spcBef>
            </a:pP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instructional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60000"/>
              </a:lnSpc>
              <a:spcBef>
                <a:spcPts val="1350"/>
              </a:spcBef>
            </a:pP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Regional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all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Austrian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provinces</a:t>
            </a: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National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de-DE" altLang="de-DE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de-DE" sz="15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5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- Gender </a:t>
            </a:r>
            <a:r>
              <a:rPr lang="de-DE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de-DE" altLang="de-DE" sz="1500" dirty="0"/>
          </a:p>
        </p:txBody>
      </p:sp>
      <p:pic>
        <p:nvPicPr>
          <p:cNvPr id="7170" name="Picture 2" descr="Bild in Originalgröße anze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5" y="4181475"/>
            <a:ext cx="1351360" cy="135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13" y="1975246"/>
            <a:ext cx="1422203" cy="14222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39952" y="61870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</a:rPr>
              <a:t>www.erasmus-artist.eu</a:t>
            </a:r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39499" y="1166699"/>
            <a:ext cx="4399148" cy="715565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de-AT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IMST: Basic </a:t>
            </a:r>
            <a:r>
              <a:rPr lang="de-AT" altLang="de-DE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Ideas</a:t>
            </a:r>
            <a:endParaRPr lang="de-AT" altLang="de-DE" sz="40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1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93939" y="2159336"/>
            <a:ext cx="3003263" cy="313667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endParaRPr lang="de-AT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>
                <a:latin typeface="Arial" panose="020B0604020202020204" pitchFamily="34" charset="0"/>
                <a:cs typeface="Arial" panose="020B0604020202020204" pitchFamily="34" charset="0"/>
              </a:rPr>
              <a:t>research)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de-AT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(individual,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mainstreaming</a:t>
            </a:r>
            <a:endParaRPr lang="de-AT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Building upon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alt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strenghts</a:t>
            </a:r>
            <a:endParaRPr lang="de-AT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0" y="1029988"/>
            <a:ext cx="3444822" cy="22965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0" y="3450599"/>
            <a:ext cx="3444822" cy="22965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</a:rPr>
              <a:t>www.erasmus-artist.eu</a:t>
            </a:r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1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623" y="1265382"/>
            <a:ext cx="7216377" cy="46643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350"/>
              </a:spcBef>
              <a:buNone/>
            </a:pPr>
            <a:r>
              <a:rPr lang="de-AT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Gange </a:t>
            </a:r>
            <a:r>
              <a:rPr lang="de-AT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AT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20000"/>
              </a:lnSpc>
              <a:spcBef>
                <a:spcPts val="1350"/>
              </a:spcBef>
            </a:pPr>
            <a:r>
              <a:rPr lang="de-AT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AT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de-AT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350"/>
              </a:spcBef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de-DE" alt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organizational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350"/>
              </a:spcBef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flexible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350"/>
              </a:spcBef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insistence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patience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350"/>
              </a:spcBef>
            </a:pP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accepting</a:t>
            </a:r>
            <a:r>
              <a:rPr lang="de-DE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allocating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reponsibility</a:t>
            </a:r>
            <a:endParaRPr lang="de-AT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Titel 1"/>
          <p:cNvSpPr>
            <a:spLocks noGrp="1"/>
          </p:cNvSpPr>
          <p:nvPr>
            <p:ph type="title"/>
          </p:nvPr>
        </p:nvSpPr>
        <p:spPr>
          <a:xfrm>
            <a:off x="1796655" y="323273"/>
            <a:ext cx="5422106" cy="942109"/>
          </a:xfrm>
        </p:spPr>
        <p:txBody>
          <a:bodyPr>
            <a:normAutofit/>
          </a:bodyPr>
          <a:lstStyle/>
          <a:p>
            <a:pPr algn="ctr"/>
            <a:r>
              <a:rPr lang="de-AT" altLang="de-DE" sz="4000" b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Lessons</a:t>
            </a:r>
            <a:r>
              <a:rPr lang="de-AT" altLang="de-DE" sz="4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AT" altLang="de-DE" sz="4000" b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learned</a:t>
            </a:r>
            <a:endParaRPr lang="de-AT" altLang="de-DE" sz="40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39952" y="61870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</a:rPr>
              <a:t>www.erasmus-artist.eu</a:t>
            </a:r>
            <a:endParaRPr lang="de-D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4400" b="1" dirty="0"/>
              <a:t>Action Research:</a:t>
            </a:r>
            <a:br>
              <a:rPr lang="de-AT" sz="4400" b="1" dirty="0"/>
            </a:br>
            <a:r>
              <a:rPr lang="de-AT" sz="4400" b="1" dirty="0" err="1" smtClean="0"/>
              <a:t>Theoretical</a:t>
            </a:r>
            <a:r>
              <a:rPr lang="de-AT" sz="4400" b="1" dirty="0" smtClean="0"/>
              <a:t> </a:t>
            </a:r>
            <a:r>
              <a:rPr lang="de-AT" sz="4400" b="1" dirty="0" err="1" smtClean="0"/>
              <a:t>concepts</a:t>
            </a:r>
            <a:r>
              <a:rPr lang="de-AT" sz="4400" b="1" dirty="0" smtClean="0"/>
              <a:t> and </a:t>
            </a:r>
            <a:r>
              <a:rPr lang="de-AT" sz="4400" b="1" dirty="0" err="1" smtClean="0"/>
              <a:t>practical</a:t>
            </a:r>
            <a:r>
              <a:rPr lang="de-AT" sz="4400" b="1" dirty="0" smtClean="0"/>
              <a:t> </a:t>
            </a:r>
            <a:r>
              <a:rPr lang="de-AT" sz="4400" b="1" dirty="0" err="1" smtClean="0"/>
              <a:t>examples</a:t>
            </a:r>
            <a:r>
              <a:rPr lang="de-AT" sz="4400" b="1" dirty="0" smtClean="0"/>
              <a:t> II</a:t>
            </a:r>
            <a:endParaRPr lang="de-DE" sz="4400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Franz Rauch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99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95068" y="2472199"/>
            <a:ext cx="7068165" cy="299572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GB" sz="1800" dirty="0"/>
              <a:t>Knowing in action: Routines</a:t>
            </a:r>
            <a:endParaRPr lang="de-AT" sz="1800" dirty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Reflection in action: Reflective conversation with a situation </a:t>
            </a:r>
            <a:br>
              <a:rPr lang="en-GB" sz="1800" dirty="0"/>
            </a:br>
            <a:r>
              <a:rPr lang="en-GB" sz="1800" dirty="0"/>
              <a:t>			in class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Reflection on action: Distance from flow of activities in the class</a:t>
            </a:r>
          </a:p>
          <a:p>
            <a:pPr>
              <a:defRPr/>
            </a:pPr>
            <a:endParaRPr lang="en-GB" sz="1800" dirty="0"/>
          </a:p>
          <a:p>
            <a:pPr marL="1543050" lvl="8" indent="0">
              <a:buNone/>
              <a:defRPr/>
            </a:pPr>
            <a:r>
              <a:rPr lang="en-GB" b="1" dirty="0"/>
              <a:t>                </a:t>
            </a:r>
            <a:r>
              <a:rPr lang="en-GB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Action Research</a:t>
            </a:r>
            <a:endParaRPr lang="de-AT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0178" name="Titel 2"/>
          <p:cNvSpPr>
            <a:spLocks noGrp="1"/>
          </p:cNvSpPr>
          <p:nvPr>
            <p:ph type="title"/>
          </p:nvPr>
        </p:nvSpPr>
        <p:spPr>
          <a:xfrm>
            <a:off x="107504" y="415636"/>
            <a:ext cx="8380713" cy="181797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  </a:t>
            </a:r>
            <a:r>
              <a:rPr lang="de-DE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Teacher</a:t>
            </a:r>
            <a:r>
              <a:rPr 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as</a:t>
            </a:r>
            <a:r>
              <a:rPr 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reflective</a:t>
            </a:r>
            <a:r>
              <a:rPr 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practitioner</a:t>
            </a:r>
            <a:r>
              <a:rPr 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/>
            </a:r>
            <a:br>
              <a:rPr lang="de-DE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de-DE" sz="1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(Donald Schön 1984)</a:t>
            </a:r>
            <a:endParaRPr lang="de-AT" sz="1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1706550" y="4619512"/>
            <a:ext cx="1727597" cy="105965"/>
          </a:xfrm>
          <a:prstGeom prst="right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sz="135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19691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 smtClean="0"/>
              <a:t> </a:t>
            </a:r>
            <a:endParaRPr lang="de-DE" altLang="de-DE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9382"/>
            <a:ext cx="7696200" cy="1145309"/>
          </a:xfrm>
        </p:spPr>
        <p:txBody>
          <a:bodyPr>
            <a:normAutofit/>
          </a:bodyPr>
          <a:lstStyle/>
          <a:p>
            <a:pPr algn="ctr"/>
            <a:r>
              <a:rPr lang="de-DE" altLang="de-DE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Reflective</a:t>
            </a:r>
            <a:r>
              <a:rPr lang="de-DE" altLang="de-DE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</a:t>
            </a:r>
            <a:r>
              <a:rPr lang="de-DE" altLang="de-DE" sz="4000" b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ationality</a:t>
            </a:r>
            <a:r>
              <a:rPr lang="de-DE" altLang="de-DE" sz="4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de-DE" altLang="de-DE" sz="4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14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(Feldmann, Altrichter, Posch, </a:t>
            </a:r>
            <a:r>
              <a:rPr lang="de-DE" altLang="de-DE" sz="1400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Somekh</a:t>
            </a:r>
            <a:r>
              <a:rPr lang="de-DE" altLang="de-DE" sz="14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2018)</a:t>
            </a:r>
            <a:endParaRPr lang="de-DE" altLang="de-DE" sz="14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4144"/>
            <a:ext cx="7859713" cy="41143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sz="2400" dirty="0" err="1"/>
              <a:t>Complex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practical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problems</a:t>
            </a:r>
            <a:r>
              <a:rPr lang="de-DE" altLang="de-DE" sz="2400" dirty="0"/>
              <a:t> </a:t>
            </a:r>
            <a:r>
              <a:rPr lang="de-DE" altLang="de-DE" sz="2400" dirty="0" err="1" smtClean="0"/>
              <a:t>ask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for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context-specific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solutions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because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are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characterised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ambiguous</a:t>
            </a:r>
            <a:r>
              <a:rPr lang="de-DE" altLang="de-DE" sz="2400" dirty="0"/>
              <a:t> and </a:t>
            </a:r>
            <a:r>
              <a:rPr lang="de-DE" altLang="de-DE" sz="2400" dirty="0" err="1"/>
              <a:t>partially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contradictory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aims</a:t>
            </a:r>
            <a:r>
              <a:rPr lang="de-DE" altLang="de-DE" sz="2400" dirty="0"/>
              <a:t>.</a:t>
            </a:r>
          </a:p>
          <a:p>
            <a:pPr>
              <a:lnSpc>
                <a:spcPct val="90000"/>
              </a:lnSpc>
            </a:pPr>
            <a:r>
              <a:rPr lang="de-DE" altLang="de-DE" sz="2400" dirty="0"/>
              <a:t>The </a:t>
            </a:r>
            <a:r>
              <a:rPr lang="de-DE" altLang="de-DE" sz="2400" dirty="0" err="1"/>
              <a:t>problem</a:t>
            </a:r>
            <a:r>
              <a:rPr lang="de-DE" altLang="de-DE" sz="2400" dirty="0"/>
              <a:t> </a:t>
            </a:r>
            <a:r>
              <a:rPr lang="de-DE" altLang="de-DE" sz="2400" dirty="0" err="1"/>
              <a:t>definitions</a:t>
            </a:r>
            <a:r>
              <a:rPr lang="de-DE" altLang="de-DE" sz="2400" dirty="0"/>
              <a:t> and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strategies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necessary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cope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with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practical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situations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have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produced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within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practical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situations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teachers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individually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or</a:t>
            </a:r>
            <a:r>
              <a:rPr lang="de-DE" altLang="de-DE" sz="2400" dirty="0"/>
              <a:t> in </a:t>
            </a:r>
            <a:r>
              <a:rPr lang="de-DE" altLang="de-DE" sz="2400" dirty="0" err="1"/>
              <a:t>cooperation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with</a:t>
            </a:r>
            <a:r>
              <a:rPr lang="de-DE" altLang="de-DE" sz="2400" dirty="0"/>
              <a:t> </a:t>
            </a:r>
            <a:r>
              <a:rPr lang="de-DE" altLang="de-DE" sz="2400" dirty="0" err="1" smtClean="0"/>
              <a:t>others</a:t>
            </a:r>
            <a:r>
              <a:rPr lang="de-DE" altLang="de-DE" sz="2400" dirty="0" smtClean="0"/>
              <a:t>.</a:t>
            </a:r>
            <a:endParaRPr lang="de-DE" altLang="de-DE" sz="2400" dirty="0"/>
          </a:p>
          <a:p>
            <a:pPr>
              <a:lnSpc>
                <a:spcPct val="90000"/>
              </a:lnSpc>
            </a:pPr>
            <a:r>
              <a:rPr lang="de-DE" altLang="de-DE" sz="2400" dirty="0"/>
              <a:t>The </a:t>
            </a:r>
            <a:r>
              <a:rPr lang="de-DE" altLang="de-DE" sz="2400" dirty="0" err="1"/>
              <a:t>situational</a:t>
            </a:r>
            <a:r>
              <a:rPr lang="de-DE" altLang="de-DE" sz="2400" dirty="0"/>
              <a:t> </a:t>
            </a:r>
            <a:r>
              <a:rPr lang="de-DE" altLang="de-DE" sz="2400" dirty="0" err="1"/>
              <a:t>understanding</a:t>
            </a:r>
            <a:r>
              <a:rPr lang="de-DE" altLang="de-DE" sz="2400" dirty="0"/>
              <a:t> </a:t>
            </a:r>
            <a:r>
              <a:rPr lang="de-DE" altLang="de-DE" sz="2400" dirty="0" err="1"/>
              <a:t>gained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joint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reflection</a:t>
            </a:r>
            <a:r>
              <a:rPr lang="de-DE" altLang="de-DE" sz="2400" dirty="0"/>
              <a:t> on </a:t>
            </a:r>
            <a:r>
              <a:rPr lang="de-DE" altLang="de-DE" sz="2400" dirty="0" err="1"/>
              <a:t>action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cannot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directly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applied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other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situations</a:t>
            </a:r>
            <a:r>
              <a:rPr lang="de-DE" altLang="de-DE" sz="2400" dirty="0"/>
              <a:t>, but </a:t>
            </a:r>
            <a:r>
              <a:rPr lang="de-DE" altLang="de-DE" sz="2400" dirty="0" err="1"/>
              <a:t>can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made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accesible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other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practitioners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tested</a:t>
            </a:r>
            <a:r>
              <a:rPr lang="de-DE" altLang="de-DE" sz="2400" dirty="0"/>
              <a:t> in </a:t>
            </a:r>
            <a:r>
              <a:rPr lang="de-DE" altLang="de-DE" sz="2400" dirty="0" err="1"/>
              <a:t>their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own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practice</a:t>
            </a:r>
            <a:r>
              <a:rPr lang="de-DE" altLang="de-DE" sz="2400" dirty="0"/>
              <a:t> and </a:t>
            </a:r>
            <a:r>
              <a:rPr lang="de-DE" altLang="de-DE" sz="2400" dirty="0" err="1"/>
              <a:t>further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developed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them</a:t>
            </a:r>
            <a:r>
              <a:rPr lang="de-DE" altLang="de-DE" sz="2400" dirty="0"/>
              <a:t>.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360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39952" y="618700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C00000"/>
                </a:solidFill>
              </a:rPr>
              <a:t>www.erasmus-artist.eu</a:t>
            </a:r>
            <a:endParaRPr lang="de-DE" sz="3200" b="1" dirty="0">
              <a:solidFill>
                <a:srgbClr val="C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2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310" y="1102904"/>
            <a:ext cx="4390361" cy="8179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b="1" dirty="0" err="1">
                <a:solidFill>
                  <a:srgbClr val="C00000"/>
                </a:solidFill>
                <a:latin typeface="+mn-lt"/>
              </a:rPr>
              <a:t>What</a:t>
            </a:r>
            <a:r>
              <a:rPr lang="de-DE" altLang="de-DE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altLang="de-DE" b="1" dirty="0" err="1" smtClean="0">
                <a:solidFill>
                  <a:srgbClr val="C00000"/>
                </a:solidFill>
                <a:latin typeface="+mn-lt"/>
              </a:rPr>
              <a:t>is</a:t>
            </a:r>
            <a:r>
              <a:rPr lang="de-DE" altLang="de-DE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altLang="de-DE" b="1" dirty="0" err="1">
                <a:solidFill>
                  <a:srgbClr val="C00000"/>
                </a:solidFill>
                <a:latin typeface="+mn-lt"/>
              </a:rPr>
              <a:t>r</a:t>
            </a:r>
            <a:r>
              <a:rPr lang="de-DE" altLang="de-DE" b="1" dirty="0" err="1" smtClean="0">
                <a:solidFill>
                  <a:srgbClr val="C00000"/>
                </a:solidFill>
                <a:latin typeface="+mn-lt"/>
              </a:rPr>
              <a:t>esearch</a:t>
            </a:r>
            <a:r>
              <a:rPr lang="de-DE" altLang="de-DE" b="1" dirty="0">
                <a:solidFill>
                  <a:srgbClr val="C00000"/>
                </a:solidFill>
                <a:latin typeface="+mn-lt"/>
              </a:rPr>
              <a:t>? </a:t>
            </a:r>
            <a:r>
              <a:rPr lang="de-DE" altLang="de-DE" b="1" dirty="0">
                <a:solidFill>
                  <a:srgbClr val="C00000"/>
                </a:solidFill>
              </a:rPr>
              <a:t/>
            </a:r>
            <a:br>
              <a:rPr lang="de-DE" altLang="de-DE" b="1" dirty="0">
                <a:solidFill>
                  <a:srgbClr val="C00000"/>
                </a:solidFill>
              </a:rPr>
            </a:br>
            <a:r>
              <a:rPr lang="de-DE" altLang="de-DE" sz="2100" dirty="0">
                <a:solidFill>
                  <a:srgbClr val="C00000"/>
                </a:solidFill>
              </a:rPr>
              <a:t>(Richard Feynman)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2729" y="3283745"/>
            <a:ext cx="5940028" cy="2558654"/>
          </a:xfrm>
        </p:spPr>
        <p:txBody>
          <a:bodyPr>
            <a:normAutofit fontScale="92500" lnSpcReduction="20000"/>
          </a:bodyPr>
          <a:lstStyle/>
          <a:p>
            <a:pPr marL="267891" indent="-267891">
              <a:tabLst>
                <a:tab pos="265510" algn="l"/>
              </a:tabLst>
              <a:defRPr/>
            </a:pPr>
            <a:r>
              <a:rPr lang="de-DE" sz="1800" b="1" dirty="0" err="1"/>
              <a:t>Systematic</a:t>
            </a:r>
            <a:r>
              <a:rPr lang="de-DE" sz="1800" b="1" dirty="0"/>
              <a:t>,</a:t>
            </a:r>
            <a:r>
              <a:rPr lang="de-DE" b="1" dirty="0" smtClean="0"/>
              <a:t> </a:t>
            </a:r>
          </a:p>
          <a:p>
            <a:pPr marL="267891" indent="-267891">
              <a:buNone/>
              <a:tabLst>
                <a:tab pos="265510" algn="l"/>
              </a:tabLst>
              <a:defRPr/>
            </a:pPr>
            <a:r>
              <a:rPr lang="de-DE" sz="1500" b="1" dirty="0"/>
              <a:t>	</a:t>
            </a:r>
            <a:r>
              <a:rPr lang="de-DE" sz="1500" dirty="0" err="1"/>
              <a:t>taking</a:t>
            </a:r>
            <a:r>
              <a:rPr lang="de-DE" sz="1500" dirty="0"/>
              <a:t> all </a:t>
            </a:r>
            <a:r>
              <a:rPr lang="de-DE" sz="1500" dirty="0" err="1"/>
              <a:t>evidences</a:t>
            </a:r>
            <a:r>
              <a:rPr lang="de-DE" sz="1500" dirty="0"/>
              <a:t> </a:t>
            </a:r>
            <a:r>
              <a:rPr lang="de-DE" sz="1500" dirty="0" err="1"/>
              <a:t>into</a:t>
            </a:r>
            <a:r>
              <a:rPr lang="de-DE" sz="1500" dirty="0"/>
              <a:t> </a:t>
            </a:r>
            <a:r>
              <a:rPr lang="de-DE" sz="1500" dirty="0" err="1"/>
              <a:t>account</a:t>
            </a:r>
            <a:r>
              <a:rPr lang="de-DE" sz="1500" dirty="0"/>
              <a:t>, </a:t>
            </a:r>
            <a:r>
              <a:rPr lang="de-DE" sz="1500" dirty="0" err="1"/>
              <a:t>including</a:t>
            </a:r>
            <a:r>
              <a:rPr lang="de-DE" sz="1500" dirty="0"/>
              <a:t> </a:t>
            </a:r>
          </a:p>
          <a:p>
            <a:pPr marL="267891" indent="-267891">
              <a:buNone/>
              <a:tabLst>
                <a:tab pos="265510" algn="l"/>
              </a:tabLst>
              <a:defRPr/>
            </a:pPr>
            <a:r>
              <a:rPr lang="de-DE" sz="1500" dirty="0"/>
              <a:t>	</a:t>
            </a:r>
            <a:r>
              <a:rPr lang="de-DE" sz="1500" dirty="0" err="1"/>
              <a:t>those</a:t>
            </a:r>
            <a:r>
              <a:rPr lang="de-DE" sz="1500" dirty="0"/>
              <a:t> </a:t>
            </a:r>
            <a:r>
              <a:rPr lang="de-DE" sz="1500" dirty="0" err="1"/>
              <a:t>that</a:t>
            </a:r>
            <a:r>
              <a:rPr lang="de-DE" sz="1500" dirty="0"/>
              <a:t> </a:t>
            </a:r>
            <a:r>
              <a:rPr lang="de-DE" sz="1500" dirty="0" err="1"/>
              <a:t>may</a:t>
            </a:r>
            <a:r>
              <a:rPr lang="de-DE" sz="1500" dirty="0"/>
              <a:t> </a:t>
            </a:r>
            <a:r>
              <a:rPr lang="de-DE" sz="1500" dirty="0" err="1"/>
              <a:t>contradict</a:t>
            </a:r>
            <a:r>
              <a:rPr lang="de-DE" sz="1500" dirty="0"/>
              <a:t> </a:t>
            </a:r>
            <a:r>
              <a:rPr lang="de-DE" sz="1500" dirty="0" err="1"/>
              <a:t>your</a:t>
            </a:r>
            <a:r>
              <a:rPr lang="de-DE" sz="1500" dirty="0"/>
              <a:t> </a:t>
            </a:r>
            <a:r>
              <a:rPr lang="de-DE" sz="1500" dirty="0" err="1"/>
              <a:t>expectations</a:t>
            </a:r>
            <a:endParaRPr lang="de-DE" sz="1500" b="1" dirty="0"/>
          </a:p>
          <a:p>
            <a:pPr marL="814388" indent="-267891">
              <a:tabLst>
                <a:tab pos="812006" algn="l"/>
              </a:tabLst>
              <a:defRPr/>
            </a:pPr>
            <a:r>
              <a:rPr lang="de-DE" sz="1800" b="1" dirty="0" err="1"/>
              <a:t>Self-critical</a:t>
            </a:r>
            <a:r>
              <a:rPr lang="de-DE" b="1" dirty="0" smtClean="0"/>
              <a:t>, </a:t>
            </a:r>
          </a:p>
          <a:p>
            <a:pPr marL="546497" indent="0">
              <a:buNone/>
              <a:tabLst>
                <a:tab pos="812006" algn="l"/>
              </a:tabLst>
              <a:defRPr/>
            </a:pPr>
            <a:r>
              <a:rPr lang="de-DE" sz="1500" dirty="0"/>
              <a:t>	</a:t>
            </a:r>
            <a:r>
              <a:rPr lang="de-DE" sz="1500" dirty="0" err="1"/>
              <a:t>being</a:t>
            </a:r>
            <a:r>
              <a:rPr lang="de-DE" sz="1500" dirty="0"/>
              <a:t> </a:t>
            </a:r>
            <a:r>
              <a:rPr lang="de-DE" sz="1500" dirty="0" err="1"/>
              <a:t>aware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your</a:t>
            </a:r>
            <a:r>
              <a:rPr lang="de-DE" sz="1500" dirty="0"/>
              <a:t> </a:t>
            </a:r>
            <a:r>
              <a:rPr lang="de-DE" sz="1500" dirty="0" err="1"/>
              <a:t>own</a:t>
            </a:r>
            <a:r>
              <a:rPr lang="de-DE" sz="1500" dirty="0"/>
              <a:t> </a:t>
            </a:r>
            <a:r>
              <a:rPr lang="de-DE" sz="1500" dirty="0" err="1"/>
              <a:t>biases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prejudices</a:t>
            </a:r>
            <a:r>
              <a:rPr lang="de-DE" sz="1500" dirty="0"/>
              <a:t> 	</a:t>
            </a:r>
          </a:p>
          <a:p>
            <a:pPr marL="546497" indent="0">
              <a:buNone/>
              <a:tabLst>
                <a:tab pos="812006" algn="l"/>
              </a:tabLst>
              <a:defRPr/>
            </a:pPr>
            <a:r>
              <a:rPr lang="de-DE" sz="1500" dirty="0"/>
              <a:t>	in </a:t>
            </a:r>
            <a:r>
              <a:rPr lang="de-DE" sz="1500" dirty="0" err="1"/>
              <a:t>relation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research</a:t>
            </a:r>
            <a:r>
              <a:rPr lang="de-DE" sz="1500" dirty="0"/>
              <a:t> </a:t>
            </a:r>
            <a:r>
              <a:rPr lang="de-DE" sz="1500" dirty="0" err="1"/>
              <a:t>question</a:t>
            </a:r>
            <a:endParaRPr lang="de-DE" sz="1500" dirty="0"/>
          </a:p>
          <a:p>
            <a:pPr marL="1556147" indent="-267891">
              <a:spcBef>
                <a:spcPts val="900"/>
              </a:spcBef>
              <a:tabLst>
                <a:tab pos="604838" algn="l"/>
                <a:tab pos="941785" algn="l"/>
                <a:tab pos="1553766" algn="l"/>
              </a:tabLst>
              <a:defRPr/>
            </a:pPr>
            <a:r>
              <a:rPr lang="de-DE" sz="1800" b="1" dirty="0"/>
              <a:t>Inter-</a:t>
            </a:r>
            <a:r>
              <a:rPr lang="de-DE" sz="1800" b="1" dirty="0" err="1"/>
              <a:t>subjective</a:t>
            </a:r>
            <a:r>
              <a:rPr lang="de-DE" sz="1800" b="1" dirty="0"/>
              <a:t>, </a:t>
            </a:r>
          </a:p>
          <a:p>
            <a:pPr marL="1288256" indent="0">
              <a:spcBef>
                <a:spcPts val="0"/>
              </a:spcBef>
              <a:buNone/>
              <a:tabLst>
                <a:tab pos="604838" algn="l"/>
                <a:tab pos="941785" algn="l"/>
                <a:tab pos="1553766" algn="l"/>
              </a:tabLst>
              <a:defRPr/>
            </a:pPr>
            <a:r>
              <a:rPr lang="de-DE" sz="1500" b="1" dirty="0"/>
              <a:t>	</a:t>
            </a:r>
            <a:r>
              <a:rPr lang="de-DE" sz="1500" dirty="0"/>
              <a:t>i.e. </a:t>
            </a:r>
            <a:r>
              <a:rPr lang="de-DE" sz="1500" dirty="0" err="1"/>
              <a:t>referring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the</a:t>
            </a:r>
            <a:r>
              <a:rPr lang="de-DE" sz="1500" dirty="0"/>
              <a:t> </a:t>
            </a:r>
            <a:r>
              <a:rPr lang="de-DE" sz="1500" dirty="0" err="1"/>
              <a:t>knowledge</a:t>
            </a:r>
            <a:r>
              <a:rPr lang="de-DE" sz="1500" dirty="0"/>
              <a:t> </a:t>
            </a:r>
            <a:r>
              <a:rPr lang="de-DE" sz="1500" dirty="0" err="1"/>
              <a:t>which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dirty="0" err="1"/>
              <a:t>already</a:t>
            </a:r>
            <a:r>
              <a:rPr lang="de-DE" sz="1500" dirty="0"/>
              <a:t> 	</a:t>
            </a:r>
            <a:r>
              <a:rPr lang="de-DE" sz="1500" dirty="0" err="1"/>
              <a:t>available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publicising</a:t>
            </a:r>
            <a:r>
              <a:rPr lang="de-DE" sz="1500" dirty="0"/>
              <a:t> </a:t>
            </a:r>
            <a:r>
              <a:rPr lang="de-DE" sz="1500" dirty="0" err="1"/>
              <a:t>new</a:t>
            </a:r>
            <a:r>
              <a:rPr lang="de-DE" sz="1500" dirty="0"/>
              <a:t> </a:t>
            </a:r>
            <a:r>
              <a:rPr lang="de-DE" sz="1500" dirty="0" err="1"/>
              <a:t>results</a:t>
            </a:r>
            <a:endParaRPr lang="de-DE" sz="1500" i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72728" y="2175274"/>
            <a:ext cx="3833813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800" b="1" i="1" dirty="0">
                <a:solidFill>
                  <a:srgbClr val="000000"/>
                </a:solidFill>
              </a:rPr>
              <a:t>“The first principle is that you must not fool yourself. And you are the easiest person to fool.”</a:t>
            </a:r>
            <a:r>
              <a:rPr lang="en-US" altLang="de-DE" sz="1500" dirty="0">
                <a:solidFill>
                  <a:srgbClr val="000000"/>
                </a:solidFill>
              </a:rPr>
              <a:t/>
            </a:r>
            <a:br>
              <a:rPr lang="en-US" altLang="de-DE" sz="1500" dirty="0">
                <a:solidFill>
                  <a:srgbClr val="000000"/>
                </a:solidFill>
              </a:rPr>
            </a:br>
            <a:r>
              <a:rPr lang="de-DE" altLang="de-DE" sz="1350" dirty="0">
                <a:solidFill>
                  <a:srgbClr val="000000"/>
                </a:solidFill>
              </a:rPr>
              <a:t>			</a:t>
            </a:r>
            <a:endParaRPr lang="de-AT" altLang="de-DE" sz="1350" dirty="0">
              <a:solidFill>
                <a:srgbClr val="00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7"/>
          <a:stretch>
            <a:fillRect/>
          </a:stretch>
        </p:blipFill>
        <p:spPr bwMode="auto">
          <a:xfrm>
            <a:off x="5557242" y="975121"/>
            <a:ext cx="2511028" cy="29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109675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 flipV="1">
            <a:off x="1176338" y="2369345"/>
            <a:ext cx="0" cy="3293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>
              <a:solidFill>
                <a:srgbClr val="000000"/>
              </a:solidFill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 flipV="1">
            <a:off x="1176339" y="5662613"/>
            <a:ext cx="6796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350">
              <a:solidFill>
                <a:srgbClr val="000000"/>
              </a:solidFill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61976" y="2024659"/>
            <a:ext cx="16740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AT" altLang="de-DE" sz="1350" b="1" i="1" dirty="0" err="1">
                <a:solidFill>
                  <a:srgbClr val="333399"/>
                </a:solidFill>
                <a:ea typeface="MS Gothic" panose="020B0609070205080204" pitchFamily="49" charset="-128"/>
              </a:rPr>
              <a:t>Epistemic</a:t>
            </a:r>
            <a:r>
              <a:rPr lang="de-AT" altLang="de-DE" sz="1350" b="1" i="1" dirty="0">
                <a:solidFill>
                  <a:srgbClr val="333399"/>
                </a:solidFill>
                <a:ea typeface="MS Gothic" panose="020B0609070205080204" pitchFamily="49" charset="-128"/>
              </a:rPr>
              <a:t> </a:t>
            </a:r>
            <a:r>
              <a:rPr lang="de-AT" altLang="de-DE" sz="1350" b="1" i="1" dirty="0" err="1">
                <a:solidFill>
                  <a:srgbClr val="333399"/>
                </a:solidFill>
                <a:ea typeface="MS Gothic" panose="020B0609070205080204" pitchFamily="49" charset="-128"/>
              </a:rPr>
              <a:t>interest</a:t>
            </a:r>
            <a:endParaRPr lang="de-AT" altLang="de-DE" sz="1350" b="1" i="1" dirty="0">
              <a:solidFill>
                <a:srgbClr val="333399"/>
              </a:solidFill>
              <a:ea typeface="MS Gothic" panose="020B0609070205080204" pitchFamily="49" charset="-128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164461" y="5723334"/>
            <a:ext cx="21062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AT" altLang="de-DE" sz="1350" b="1" i="1" dirty="0" err="1">
                <a:solidFill>
                  <a:srgbClr val="A50021"/>
                </a:solidFill>
                <a:ea typeface="MS Gothic" panose="020B0609070205080204" pitchFamily="49" charset="-128"/>
              </a:rPr>
              <a:t>Developmental</a:t>
            </a:r>
            <a:r>
              <a:rPr lang="de-AT" altLang="de-DE" sz="1350" b="1" i="1" dirty="0">
                <a:solidFill>
                  <a:srgbClr val="A50021"/>
                </a:solidFill>
                <a:ea typeface="MS Gothic" panose="020B0609070205080204" pitchFamily="49" charset="-128"/>
              </a:rPr>
              <a:t> </a:t>
            </a:r>
            <a:r>
              <a:rPr lang="de-AT" altLang="de-DE" sz="1350" b="1" i="1" dirty="0" err="1">
                <a:solidFill>
                  <a:srgbClr val="A50021"/>
                </a:solidFill>
                <a:ea typeface="MS Gothic" panose="020B0609070205080204" pitchFamily="49" charset="-128"/>
              </a:rPr>
              <a:t>interest</a:t>
            </a:r>
            <a:endParaRPr lang="de-AT" altLang="de-DE" sz="1350" b="1" i="1" dirty="0">
              <a:solidFill>
                <a:srgbClr val="A50021"/>
              </a:solidFill>
              <a:ea typeface="MS Gothic" panose="020B0609070205080204" pitchFamily="49" charset="-128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27572" y="2456856"/>
            <a:ext cx="349567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500" b="1" dirty="0">
                <a:solidFill>
                  <a:srgbClr val="333399"/>
                </a:solidFill>
                <a:ea typeface="MS Gothic" panose="020B0609070205080204" pitchFamily="49" charset="-128"/>
              </a:rPr>
              <a:t>BASIC RESEARCH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1" dirty="0">
                <a:solidFill>
                  <a:srgbClr val="333399"/>
                </a:solidFill>
                <a:ea typeface="MS Gothic" panose="020B0609070205080204" pitchFamily="49" charset="-128"/>
              </a:rPr>
              <a:t>(</a:t>
            </a:r>
            <a:r>
              <a:rPr lang="de-DE" altLang="de-DE" sz="1200" b="1" dirty="0" err="1">
                <a:solidFill>
                  <a:srgbClr val="333399"/>
                </a:solidFill>
                <a:ea typeface="MS Gothic" panose="020B0609070205080204" pitchFamily="49" charset="-128"/>
              </a:rPr>
              <a:t>generating</a:t>
            </a:r>
            <a:r>
              <a:rPr lang="de-DE" altLang="de-DE" sz="1200" b="1" dirty="0">
                <a:solidFill>
                  <a:srgbClr val="333399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333399"/>
                </a:solidFill>
                <a:ea typeface="MS Gothic" panose="020B0609070205080204" pitchFamily="49" charset="-128"/>
              </a:rPr>
              <a:t>new</a:t>
            </a:r>
            <a:r>
              <a:rPr lang="de-DE" altLang="de-DE" sz="1200" b="1" dirty="0">
                <a:solidFill>
                  <a:srgbClr val="333399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333399"/>
                </a:solidFill>
                <a:ea typeface="MS Gothic" panose="020B0609070205080204" pitchFamily="49" charset="-128"/>
              </a:rPr>
              <a:t>knowledge</a:t>
            </a:r>
            <a:r>
              <a:rPr lang="de-DE" altLang="de-DE" sz="1200" b="1" dirty="0">
                <a:solidFill>
                  <a:srgbClr val="333399"/>
                </a:solidFill>
                <a:ea typeface="MS Gothic" panose="020B0609070205080204" pitchFamily="49" charset="-128"/>
              </a:rPr>
              <a:t>, </a:t>
            </a:r>
            <a:r>
              <a:rPr lang="de-DE" altLang="de-DE" sz="1200" b="1" dirty="0" err="1">
                <a:solidFill>
                  <a:srgbClr val="333399"/>
                </a:solidFill>
                <a:ea typeface="MS Gothic" panose="020B0609070205080204" pitchFamily="49" charset="-128"/>
              </a:rPr>
              <a:t>aiming</a:t>
            </a:r>
            <a:r>
              <a:rPr lang="de-DE" altLang="de-DE" sz="1200" b="1" dirty="0">
                <a:solidFill>
                  <a:srgbClr val="333399"/>
                </a:solidFill>
                <a:ea typeface="MS Gothic" panose="020B0609070205080204" pitchFamily="49" charset="-128"/>
              </a:rPr>
              <a:t> at a </a:t>
            </a:r>
            <a:r>
              <a:rPr lang="de-DE" altLang="de-DE" sz="1200" b="1" dirty="0" err="1">
                <a:solidFill>
                  <a:srgbClr val="333399"/>
                </a:solidFill>
                <a:ea typeface="MS Gothic" panose="020B0609070205080204" pitchFamily="49" charset="-128"/>
              </a:rPr>
              <a:t>better</a:t>
            </a:r>
            <a:r>
              <a:rPr lang="de-DE" altLang="de-DE" sz="1200" b="1" dirty="0">
                <a:solidFill>
                  <a:srgbClr val="333399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333399"/>
                </a:solidFill>
                <a:ea typeface="MS Gothic" panose="020B0609070205080204" pitchFamily="49" charset="-128"/>
              </a:rPr>
              <a:t>understanding</a:t>
            </a:r>
            <a:r>
              <a:rPr lang="de-DE" altLang="de-DE" sz="1200" b="1" dirty="0">
                <a:solidFill>
                  <a:srgbClr val="333399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333399"/>
                </a:solidFill>
                <a:ea typeface="MS Gothic" panose="020B0609070205080204" pitchFamily="49" charset="-128"/>
              </a:rPr>
              <a:t>of</a:t>
            </a:r>
            <a:r>
              <a:rPr lang="de-DE" altLang="de-DE" sz="1200" b="1" dirty="0">
                <a:solidFill>
                  <a:srgbClr val="333399"/>
                </a:solidFill>
                <a:ea typeface="MS Gothic" panose="020B0609070205080204" pitchFamily="49" charset="-128"/>
              </a:rPr>
              <a:t> fundamental </a:t>
            </a:r>
            <a:r>
              <a:rPr lang="de-DE" altLang="de-DE" sz="1200" b="1" dirty="0" err="1">
                <a:solidFill>
                  <a:srgbClr val="333399"/>
                </a:solidFill>
                <a:ea typeface="MS Gothic" panose="020B0609070205080204" pitchFamily="49" charset="-128"/>
              </a:rPr>
              <a:t>principles</a:t>
            </a:r>
            <a:r>
              <a:rPr lang="de-DE" altLang="de-DE" sz="1200" b="1" dirty="0">
                <a:solidFill>
                  <a:srgbClr val="333399"/>
                </a:solidFill>
                <a:ea typeface="MS Gothic" panose="020B0609070205080204" pitchFamily="49" charset="-128"/>
              </a:rPr>
              <a:t>)</a:t>
            </a:r>
            <a:endParaRPr lang="de-AT" altLang="de-DE" sz="1200" b="1" dirty="0">
              <a:solidFill>
                <a:srgbClr val="333399"/>
              </a:solidFill>
              <a:ea typeface="MS Gothic" panose="020B0609070205080204" pitchFamily="49" charset="-128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125267" y="3254575"/>
            <a:ext cx="532068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500" b="1" dirty="0">
                <a:solidFill>
                  <a:srgbClr val="9900FF"/>
                </a:solidFill>
                <a:ea typeface="MS Gothic" panose="020B0609070205080204" pitchFamily="49" charset="-128"/>
              </a:rPr>
              <a:t>INTERVENTION RESEARCH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(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studying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the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effects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of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an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intervention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into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a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system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in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order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to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gain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knowledge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about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the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system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and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about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the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effects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of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the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9900FF"/>
                </a:solidFill>
                <a:ea typeface="MS Gothic" panose="020B0609070205080204" pitchFamily="49" charset="-128"/>
              </a:rPr>
              <a:t>intervention</a:t>
            </a:r>
            <a:r>
              <a:rPr lang="de-DE" altLang="de-DE" sz="1200" b="1" dirty="0">
                <a:solidFill>
                  <a:srgbClr val="9900FF"/>
                </a:solidFill>
                <a:ea typeface="MS Gothic" panose="020B0609070205080204" pitchFamily="49" charset="-128"/>
              </a:rPr>
              <a:t>)</a:t>
            </a:r>
            <a:endParaRPr lang="de-AT" altLang="de-DE" sz="1200" b="1" dirty="0">
              <a:solidFill>
                <a:srgbClr val="9900FF"/>
              </a:solidFill>
              <a:ea typeface="MS Gothic" panose="020B0609070205080204" pitchFamily="49" charset="-128"/>
            </a:endParaRP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4030266" y="4981744"/>
            <a:ext cx="4559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500" b="1" dirty="0">
                <a:solidFill>
                  <a:srgbClr val="C00000"/>
                </a:solidFill>
                <a:ea typeface="MS Gothic" panose="020B0609070205080204" pitchFamily="49" charset="-128"/>
              </a:rPr>
              <a:t>ACTION LEARNING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(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Experiential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learning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,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learning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by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doing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,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tackling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 real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life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issues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,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reflection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about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learning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00000"/>
                </a:solidFill>
                <a:ea typeface="MS Gothic" panose="020B0609070205080204" pitchFamily="49" charset="-128"/>
              </a:rPr>
              <a:t>processes</a:t>
            </a:r>
            <a:r>
              <a:rPr lang="de-DE" altLang="de-DE" sz="1200" b="1" dirty="0">
                <a:solidFill>
                  <a:srgbClr val="C00000"/>
                </a:solidFill>
                <a:ea typeface="MS Gothic" panose="020B0609070205080204" pitchFamily="49" charset="-128"/>
              </a:rPr>
              <a:t>) </a:t>
            </a:r>
            <a:endParaRPr lang="de-AT" altLang="de-DE" sz="1200" b="1" dirty="0">
              <a:solidFill>
                <a:srgbClr val="C00000"/>
              </a:solidFill>
              <a:ea typeface="MS Gothic" panose="020B0609070205080204" pitchFamily="49" charset="-128"/>
            </a:endParaRP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2836068" y="4015979"/>
            <a:ext cx="4381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500" b="1" dirty="0">
                <a:solidFill>
                  <a:srgbClr val="CC0066"/>
                </a:solidFill>
                <a:ea typeface="MS Gothic" panose="020B0609070205080204" pitchFamily="49" charset="-128"/>
              </a:rPr>
              <a:t>ACTION RESEARCH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(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conducting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an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investigation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individually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or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collectively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by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gathering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and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analysing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data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and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reflecting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systematically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with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the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aim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of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improving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practice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or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a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complex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 </a:t>
            </a:r>
            <a:r>
              <a:rPr lang="de-DE" altLang="de-DE" sz="1200" b="1" dirty="0" err="1">
                <a:solidFill>
                  <a:srgbClr val="CC0066"/>
                </a:solidFill>
                <a:ea typeface="MS Gothic" panose="020B0609070205080204" pitchFamily="49" charset="-128"/>
              </a:rPr>
              <a:t>situation</a:t>
            </a:r>
            <a:r>
              <a:rPr lang="de-DE" altLang="de-DE" sz="1200" b="1" dirty="0">
                <a:solidFill>
                  <a:srgbClr val="CC0066"/>
                </a:solidFill>
                <a:ea typeface="MS Gothic" panose="020B0609070205080204" pitchFamily="49" charset="-128"/>
              </a:rPr>
              <a:t>)</a:t>
            </a:r>
            <a:endParaRPr lang="de-AT" altLang="de-DE" sz="1200" b="1" dirty="0">
              <a:solidFill>
                <a:srgbClr val="CC0066"/>
              </a:solidFill>
              <a:ea typeface="MS Gothic" panose="020B0609070205080204" pitchFamily="49" charset="-128"/>
            </a:endParaRPr>
          </a:p>
        </p:txBody>
      </p:sp>
      <p:sp>
        <p:nvSpPr>
          <p:cNvPr id="10250" name="Rechteck 1"/>
          <p:cNvSpPr>
            <a:spLocks noChangeArrowheads="1"/>
          </p:cNvSpPr>
          <p:nvPr/>
        </p:nvSpPr>
        <p:spPr bwMode="auto">
          <a:xfrm>
            <a:off x="267856" y="707567"/>
            <a:ext cx="88761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3600" b="1" dirty="0">
                <a:solidFill>
                  <a:srgbClr val="C00000"/>
                </a:solidFill>
                <a:latin typeface="+mn-lt"/>
              </a:rPr>
              <a:t>Action </a:t>
            </a:r>
            <a:r>
              <a:rPr lang="de-DE" altLang="de-DE" sz="3600" b="1" dirty="0" err="1" smtClean="0">
                <a:solidFill>
                  <a:srgbClr val="C00000"/>
                </a:solidFill>
                <a:latin typeface="+mn-lt"/>
              </a:rPr>
              <a:t>research</a:t>
            </a:r>
            <a:r>
              <a:rPr lang="de-DE" altLang="de-DE" sz="3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altLang="de-DE" sz="3600" b="1" dirty="0">
                <a:solidFill>
                  <a:srgbClr val="C00000"/>
                </a:solidFill>
                <a:latin typeface="+mn-lt"/>
              </a:rPr>
              <a:t>&amp; </a:t>
            </a:r>
            <a:r>
              <a:rPr lang="de-DE" altLang="de-DE" sz="3600" b="1" dirty="0" err="1" smtClean="0">
                <a:solidFill>
                  <a:srgbClr val="C00000"/>
                </a:solidFill>
                <a:latin typeface="+mn-lt"/>
              </a:rPr>
              <a:t>other</a:t>
            </a:r>
            <a:r>
              <a:rPr lang="de-DE" altLang="de-DE" sz="3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altLang="de-DE" sz="3600" b="1" dirty="0" err="1" smtClean="0">
                <a:solidFill>
                  <a:srgbClr val="C00000"/>
                </a:solidFill>
                <a:latin typeface="+mn-lt"/>
              </a:rPr>
              <a:t>modes</a:t>
            </a:r>
            <a:r>
              <a:rPr lang="de-DE" altLang="de-DE" sz="3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de-DE" altLang="de-DE" sz="3600" b="1" dirty="0">
                <a:solidFill>
                  <a:srgbClr val="C00000"/>
                </a:solidFill>
                <a:latin typeface="+mn-lt"/>
              </a:rPr>
              <a:t>of </a:t>
            </a:r>
            <a:r>
              <a:rPr lang="de-DE" altLang="de-DE" sz="3600" b="1" dirty="0" err="1" smtClean="0">
                <a:solidFill>
                  <a:srgbClr val="C00000"/>
                </a:solidFill>
                <a:latin typeface="+mn-lt"/>
              </a:rPr>
              <a:t>enquiry</a:t>
            </a:r>
            <a:endParaRPr lang="de-DE" altLang="de-DE" sz="3600" b="1" dirty="0">
              <a:solidFill>
                <a:srgbClr val="C00000"/>
              </a:solidFill>
              <a:latin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1" dirty="0" smtClean="0">
                <a:solidFill>
                  <a:srgbClr val="C00000"/>
                </a:solidFill>
                <a:latin typeface="+mn-lt"/>
              </a:rPr>
              <a:t>(Feldman</a:t>
            </a:r>
            <a:r>
              <a:rPr lang="de-DE" altLang="de-DE" sz="14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de-DE" altLang="de-DE" sz="1400" b="1" dirty="0" smtClean="0">
                <a:solidFill>
                  <a:srgbClr val="C00000"/>
                </a:solidFill>
                <a:latin typeface="+mn-lt"/>
              </a:rPr>
              <a:t>Altrichter, Posch </a:t>
            </a:r>
            <a:r>
              <a:rPr lang="de-DE" altLang="de-DE" sz="1400" b="1" dirty="0">
                <a:solidFill>
                  <a:srgbClr val="C00000"/>
                </a:solidFill>
                <a:latin typeface="+mn-lt"/>
              </a:rPr>
              <a:t>&amp; </a:t>
            </a:r>
            <a:r>
              <a:rPr lang="de-DE" altLang="de-DE" sz="1400" b="1" dirty="0" err="1" smtClean="0">
                <a:solidFill>
                  <a:srgbClr val="C00000"/>
                </a:solidFill>
                <a:latin typeface="+mn-lt"/>
              </a:rPr>
              <a:t>Somekh</a:t>
            </a:r>
            <a:r>
              <a:rPr lang="de-DE" altLang="de-DE" sz="1400" b="1" dirty="0" smtClean="0">
                <a:solidFill>
                  <a:srgbClr val="C00000"/>
                </a:solidFill>
                <a:latin typeface="+mn-lt"/>
              </a:rPr>
              <a:t>, 2018)</a:t>
            </a:r>
            <a:endParaRPr lang="de-AT" altLang="de-DE" sz="1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176371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14254" y="667900"/>
            <a:ext cx="5421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Action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research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is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committed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to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a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humanistic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value</a:t>
            </a:r>
            <a:r>
              <a:rPr lang="de-AT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cs typeface="Arial" panose="020B0604020202020204" pitchFamily="34" charset="0"/>
              </a:rPr>
              <a:t>system</a:t>
            </a:r>
            <a:endParaRPr lang="de-AT" sz="4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4" descr="http://us.123rf.com/400wm/400/400/iqoncept/iqoncept1102/iqoncept110200022/8847439-the-words-road-to-change-in-white-letters-on-a-street-leading-to-a-question-mark-symbolizing-the-u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71" y="3373746"/>
            <a:ext cx="2264570" cy="22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502799" y="3058123"/>
            <a:ext cx="33987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1500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de-AT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de-AT" sz="1500" dirty="0">
                <a:latin typeface="Arial" panose="020B0604020202020204" pitchFamily="34" charset="0"/>
                <a:cs typeface="Arial" panose="020B0604020202020204" pitchFamily="34" charset="0"/>
              </a:rPr>
              <a:t> &amp; Democracy</a:t>
            </a: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de-AT" sz="1500" dirty="0" err="1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de-AT" sz="15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AT" sz="1500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endParaRPr lang="de-A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de-AT" sz="1500" dirty="0">
                <a:latin typeface="Arial" panose="020B0604020202020204" pitchFamily="34" charset="0"/>
                <a:cs typeface="Arial" panose="020B0604020202020204" pitchFamily="34" charset="0"/>
              </a:rPr>
              <a:t>Justice &amp; Equity</a:t>
            </a: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de-AT" sz="1500" dirty="0">
                <a:latin typeface="Arial" panose="020B0604020202020204" pitchFamily="34" charset="0"/>
                <a:cs typeface="Arial" panose="020B0604020202020204" pitchFamily="34" charset="0"/>
              </a:rPr>
              <a:t>Progress &amp; </a:t>
            </a:r>
            <a:r>
              <a:rPr lang="de-AT" sz="1500" dirty="0" err="1">
                <a:latin typeface="Arial" panose="020B0604020202020204" pitchFamily="34" charset="0"/>
                <a:cs typeface="Arial" panose="020B0604020202020204" pitchFamily="34" charset="0"/>
              </a:rPr>
              <a:t>Emancipation</a:t>
            </a:r>
            <a:endParaRPr lang="de-A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de-AT" sz="1500" dirty="0" err="1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de-AT" sz="15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AT" sz="1500" dirty="0" err="1">
                <a:latin typeface="Arial" panose="020B0604020202020204" pitchFamily="34" charset="0"/>
                <a:cs typeface="Arial" panose="020B0604020202020204" pitchFamily="34" charset="0"/>
              </a:rPr>
              <a:t>Pluralism</a:t>
            </a:r>
            <a:endParaRPr lang="de-A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4" y="2743811"/>
            <a:ext cx="2179117" cy="16322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346074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73" y="1026677"/>
            <a:ext cx="6022109" cy="994172"/>
          </a:xfrm>
        </p:spPr>
        <p:txBody>
          <a:bodyPr>
            <a:noAutofit/>
          </a:bodyPr>
          <a:lstStyle/>
          <a:p>
            <a:r>
              <a:rPr lang="de-AT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What</a:t>
            </a:r>
            <a:r>
              <a:rPr lang="de-AT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is</a:t>
            </a:r>
            <a:r>
              <a:rPr lang="de-AT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AT" sz="4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de-AT" sz="4000" b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mpowerment</a:t>
            </a:r>
            <a:r>
              <a:rPr lang="de-AT" sz="4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0618" y="4539997"/>
            <a:ext cx="6476687" cy="1297679"/>
          </a:xfrm>
        </p:spPr>
        <p:txBody>
          <a:bodyPr>
            <a:noAutofit/>
          </a:bodyPr>
          <a:lstStyle/>
          <a:p>
            <a:pPr marL="0" indent="0">
              <a:spcBef>
                <a:spcPts val="150"/>
              </a:spcBef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“Empowerment is a social-action process that promotes participation of people, organizations, and communities towards the goals of increased individual and community control, political efficacy, improved quality of community life, and social justice.” (Immanuel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Wallerstein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1992) </a:t>
            </a:r>
          </a:p>
        </p:txBody>
      </p:sp>
      <p:pic>
        <p:nvPicPr>
          <p:cNvPr id="3078" name="Picture 6" descr="http://will.illinois.edu/images/400px/JulianRappaport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35" y="1893649"/>
            <a:ext cx="2809271" cy="18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le:Immanuel Wallerstein.2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5888"/>
          <a:stretch/>
        </p:blipFill>
        <p:spPr bwMode="auto">
          <a:xfrm>
            <a:off x="320464" y="3559008"/>
            <a:ext cx="1929377" cy="22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20464" y="2293639"/>
            <a:ext cx="6055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“Empowerment is a process by which people, organizations, 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and communities gain mastery over their lives.“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(”Having rights </a:t>
            </a:r>
          </a:p>
          <a:p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but no resources and no services available is a cruel joke.“) 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(Julian Rappaport 1984)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146826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932</Words>
  <Application>Microsoft Office PowerPoint</Application>
  <PresentationFormat>Bildschirmpräsentation (4:3)</PresentationFormat>
  <Paragraphs>211</Paragraphs>
  <Slides>25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MS Gothic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Worksheet</vt:lpstr>
      <vt:lpstr>PowerPoint-Präsentation</vt:lpstr>
      <vt:lpstr>PowerPoint-Präsentation</vt:lpstr>
      <vt:lpstr>PowerPoint-Präsentation</vt:lpstr>
      <vt:lpstr>   Teacher as reflective practitioner  (Donald Schön 1984)</vt:lpstr>
      <vt:lpstr>Reflective rationality  (Feldmann, Altrichter, Posch, Somekh 2018)</vt:lpstr>
      <vt:lpstr>What is research?  (Richard Feynman) </vt:lpstr>
      <vt:lpstr>PowerPoint-Präsentation</vt:lpstr>
      <vt:lpstr>PowerPoint-Präsentation</vt:lpstr>
      <vt:lpstr>What is empowerment?</vt:lpstr>
      <vt:lpstr>PowerPoint-Präsentation</vt:lpstr>
      <vt:lpstr>Ethics of action research</vt:lpstr>
      <vt:lpstr>Cycle of action research</vt:lpstr>
      <vt:lpstr>Steps during the process</vt:lpstr>
      <vt:lpstr>Possible starting points  </vt:lpstr>
      <vt:lpstr>Identifying research questions </vt:lpstr>
      <vt:lpstr>What will be the benefit?</vt:lpstr>
      <vt:lpstr>   Triangulation</vt:lpstr>
      <vt:lpstr>    Research diary  </vt:lpstr>
      <vt:lpstr>PowerPoint-Präsentation</vt:lpstr>
      <vt:lpstr>THIRTY YEARS OF EDUCATIONAL REFORM THROUGH ACION RESEARCH   Traces in the Austrian School System </vt:lpstr>
      <vt:lpstr>PowerPoint-Präsentation</vt:lpstr>
      <vt:lpstr>Trace: Support program  “Innovations Make School Top“ (IMST) </vt:lpstr>
      <vt:lpstr>Austrian National Project IMST</vt:lpstr>
      <vt:lpstr>IMST: Basic Ideas</vt:lpstr>
      <vt:lpstr>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RESEARCH,  INNOVATION AND CHANGE   International perspectives  across disciplines</dc:title>
  <dc:creator>Thomas Stern</dc:creator>
  <cp:lastModifiedBy>ingo</cp:lastModifiedBy>
  <cp:revision>178</cp:revision>
  <dcterms:created xsi:type="dcterms:W3CDTF">2017-04-14T15:27:00Z</dcterms:created>
  <dcterms:modified xsi:type="dcterms:W3CDTF">2019-10-03T09:26:33Z</dcterms:modified>
</cp:coreProperties>
</file>