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34" r:id="rId2"/>
    <p:sldId id="389" r:id="rId3"/>
    <p:sldId id="335" r:id="rId4"/>
    <p:sldId id="336" r:id="rId5"/>
    <p:sldId id="337" r:id="rId6"/>
    <p:sldId id="296" r:id="rId7"/>
    <p:sldId id="303" r:id="rId8"/>
    <p:sldId id="338" r:id="rId9"/>
    <p:sldId id="340" r:id="rId10"/>
    <p:sldId id="342" r:id="rId11"/>
    <p:sldId id="341" r:id="rId12"/>
    <p:sldId id="386" r:id="rId13"/>
    <p:sldId id="387" r:id="rId14"/>
    <p:sldId id="388" r:id="rId15"/>
    <p:sldId id="339" r:id="rId16"/>
    <p:sldId id="343" r:id="rId17"/>
    <p:sldId id="381" r:id="rId18"/>
    <p:sldId id="382" r:id="rId19"/>
    <p:sldId id="383" r:id="rId20"/>
    <p:sldId id="384" r:id="rId21"/>
    <p:sldId id="385" r:id="rId22"/>
    <p:sldId id="344" r:id="rId23"/>
    <p:sldId id="309" r:id="rId24"/>
    <p:sldId id="350" r:id="rId25"/>
    <p:sldId id="351" r:id="rId26"/>
    <p:sldId id="358" r:id="rId27"/>
    <p:sldId id="352" r:id="rId28"/>
    <p:sldId id="35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6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4" autoAdjust="0"/>
    <p:restoredTop sz="92521" autoAdjust="0"/>
  </p:normalViewPr>
  <p:slideViewPr>
    <p:cSldViewPr snapToGrid="0">
      <p:cViewPr varScale="1">
        <p:scale>
          <a:sx n="59" d="100"/>
          <a:sy n="59" d="100"/>
        </p:scale>
        <p:origin x="1460" y="64"/>
      </p:cViewPr>
      <p:guideLst/>
    </p:cSldViewPr>
  </p:slideViewPr>
  <p:notesTextViewPr>
    <p:cViewPr>
      <p:scale>
        <a:sx n="1" d="1"/>
        <a:sy n="1" d="1"/>
      </p:scale>
      <p:origin x="0" y="0"/>
    </p:cViewPr>
  </p:notesTextViewPr>
  <p:sorterViewPr>
    <p:cViewPr varScale="1">
      <p:scale>
        <a:sx n="1" d="1"/>
        <a:sy n="1" d="1"/>
      </p:scale>
      <p:origin x="0" y="-56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F83658D-7A90-4589-8E45-ED1C332DEE66}"/>
    <pc:docChg chg="modSld">
      <pc:chgData name="" userId="" providerId="" clId="Web-{1F83658D-7A90-4589-8E45-ED1C332DEE66}" dt="2018-05-13T22:14:37.526" v="49" actId="20577"/>
      <pc:docMkLst>
        <pc:docMk/>
      </pc:docMkLst>
      <pc:sldChg chg="modSp">
        <pc:chgData name="" userId="" providerId="" clId="Web-{1F83658D-7A90-4589-8E45-ED1C332DEE66}" dt="2018-05-13T22:13:14.726" v="13" actId="20577"/>
        <pc:sldMkLst>
          <pc:docMk/>
          <pc:sldMk cId="919235723" sldId="309"/>
        </pc:sldMkLst>
        <pc:spChg chg="mod">
          <ac:chgData name="" userId="" providerId="" clId="Web-{1F83658D-7A90-4589-8E45-ED1C332DEE66}" dt="2018-05-13T22:13:14.726" v="13" actId="20577"/>
          <ac:spMkLst>
            <pc:docMk/>
            <pc:sldMk cId="919235723" sldId="309"/>
            <ac:spMk id="14340" creationId="{00000000-0000-0000-0000-000000000000}"/>
          </ac:spMkLst>
        </pc:spChg>
      </pc:sldChg>
      <pc:sldChg chg="modSp">
        <pc:chgData name="" userId="" providerId="" clId="Web-{1F83658D-7A90-4589-8E45-ED1C332DEE66}" dt="2018-05-13T22:14:37.526" v="49" actId="20577"/>
        <pc:sldMkLst>
          <pc:docMk/>
          <pc:sldMk cId="2312725250" sldId="310"/>
        </pc:sldMkLst>
        <pc:spChg chg="mod">
          <ac:chgData name="" userId="" providerId="" clId="Web-{1F83658D-7A90-4589-8E45-ED1C332DEE66}" dt="2018-05-13T22:14:37.526" v="49" actId="20577"/>
          <ac:spMkLst>
            <pc:docMk/>
            <pc:sldMk cId="2312725250" sldId="310"/>
            <ac:spMk id="14340" creationId="{00000000-0000-0000-0000-000000000000}"/>
          </ac:spMkLst>
        </pc:spChg>
      </pc:sldChg>
      <pc:sldChg chg="modSp">
        <pc:chgData name="" userId="" providerId="" clId="Web-{1F83658D-7A90-4589-8E45-ED1C332DEE66}" dt="2018-05-13T22:13:29.820" v="22" actId="14100"/>
        <pc:sldMkLst>
          <pc:docMk/>
          <pc:sldMk cId="2961639589" sldId="320"/>
        </pc:sldMkLst>
        <pc:spChg chg="mod">
          <ac:chgData name="" userId="" providerId="" clId="Web-{1F83658D-7A90-4589-8E45-ED1C332DEE66}" dt="2018-05-13T22:13:29.820" v="22" actId="14100"/>
          <ac:spMkLst>
            <pc:docMk/>
            <pc:sldMk cId="2961639589" sldId="32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F86EC-9535-4CFE-BB41-0C3FAE99D989}" type="datetimeFigureOut">
              <a:rPr lang="de-AT" smtClean="0"/>
              <a:t>03.10.2019</a:t>
            </a:fld>
            <a:endParaRPr lang="de-AT"/>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947F1-1D20-40FB-8201-7B0FDA85C1AD}" type="slidenum">
              <a:rPr lang="de-AT" smtClean="0"/>
              <a:t>‹Nr.›</a:t>
            </a:fld>
            <a:endParaRPr lang="de-AT"/>
          </a:p>
        </p:txBody>
      </p:sp>
    </p:spTree>
    <p:extLst>
      <p:ext uri="{BB962C8B-B14F-4D97-AF65-F5344CB8AC3E}">
        <p14:creationId xmlns:p14="http://schemas.microsoft.com/office/powerpoint/2010/main" val="1993216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71160051-73A2-4AC5-AB95-0C3061529626}" type="slidenum">
              <a:rPr lang="de-DE" smtClean="0"/>
              <a:pPr>
                <a:defRPr/>
              </a:pPr>
              <a:t>17</a:t>
            </a:fld>
            <a:endParaRPr lang="de-DE"/>
          </a:p>
        </p:txBody>
      </p:sp>
    </p:spTree>
    <p:extLst>
      <p:ext uri="{BB962C8B-B14F-4D97-AF65-F5344CB8AC3E}">
        <p14:creationId xmlns:p14="http://schemas.microsoft.com/office/powerpoint/2010/main" val="2904822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B4A10467-8712-4516-B844-07F6C52ED953}" type="datetimeFigureOut">
              <a:rPr lang="de-AT" smtClean="0"/>
              <a:t>03.10.2019</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4032232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4A10467-8712-4516-B844-07F6C52ED953}" type="datetimeFigureOut">
              <a:rPr lang="de-AT" smtClean="0"/>
              <a:t>03.10.2019</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252419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4A10467-8712-4516-B844-07F6C52ED953}" type="datetimeFigureOut">
              <a:rPr lang="de-AT" smtClean="0"/>
              <a:t>03.10.2019</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62950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4A10467-8712-4516-B844-07F6C52ED953}" type="datetimeFigureOut">
              <a:rPr lang="de-AT" smtClean="0"/>
              <a:t>03.10.2019</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412659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4A10467-8712-4516-B844-07F6C52ED953}" type="datetimeFigureOut">
              <a:rPr lang="de-AT" smtClean="0"/>
              <a:t>03.10.2019</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619653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4A10467-8712-4516-B844-07F6C52ED953}" type="datetimeFigureOut">
              <a:rPr lang="de-AT" smtClean="0"/>
              <a:t>03.10.2019</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124601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4A10467-8712-4516-B844-07F6C52ED953}" type="datetimeFigureOut">
              <a:rPr lang="de-AT" smtClean="0"/>
              <a:t>03.10.2019</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251309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B4A10467-8712-4516-B844-07F6C52ED953}" type="datetimeFigureOut">
              <a:rPr lang="de-AT" smtClean="0"/>
              <a:t>03.10.2019</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155564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10467-8712-4516-B844-07F6C52ED953}" type="datetimeFigureOut">
              <a:rPr lang="de-AT" smtClean="0"/>
              <a:t>03.10.2019</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2363772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B4A10467-8712-4516-B844-07F6C52ED953}" type="datetimeFigureOut">
              <a:rPr lang="de-AT" smtClean="0"/>
              <a:t>03.10.2019</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76758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B4A10467-8712-4516-B844-07F6C52ED953}" type="datetimeFigureOut">
              <a:rPr lang="de-AT" smtClean="0"/>
              <a:t>03.10.2019</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C5E333B8-47CF-4448-89BF-41534350C295}" type="slidenum">
              <a:rPr lang="de-AT" smtClean="0"/>
              <a:t>‹Nr.›</a:t>
            </a:fld>
            <a:endParaRPr lang="de-AT"/>
          </a:p>
        </p:txBody>
      </p:sp>
    </p:spTree>
    <p:extLst>
      <p:ext uri="{BB962C8B-B14F-4D97-AF65-F5344CB8AC3E}">
        <p14:creationId xmlns:p14="http://schemas.microsoft.com/office/powerpoint/2010/main" val="232603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10467-8712-4516-B844-07F6C52ED953}" type="datetimeFigureOut">
              <a:rPr lang="de-AT" smtClean="0"/>
              <a:t>03.10.2019</a:t>
            </a:fld>
            <a:endParaRPr lang="de-A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333B8-47CF-4448-89BF-41534350C295}" type="slidenum">
              <a:rPr lang="de-AT" smtClean="0"/>
              <a:t>‹Nr.›</a:t>
            </a:fld>
            <a:endParaRPr lang="de-AT"/>
          </a:p>
        </p:txBody>
      </p:sp>
    </p:spTree>
    <p:extLst>
      <p:ext uri="{BB962C8B-B14F-4D97-AF65-F5344CB8AC3E}">
        <p14:creationId xmlns:p14="http://schemas.microsoft.com/office/powerpoint/2010/main" val="356907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34178"/>
            <a:ext cx="9144000" cy="3189644"/>
          </a:xfrm>
          <a:prstGeom prst="rect">
            <a:avLst/>
          </a:prstGeom>
        </p:spPr>
      </p:pic>
      <p:sp>
        <p:nvSpPr>
          <p:cNvPr id="2" name="Textfeld 1"/>
          <p:cNvSpPr txBox="1"/>
          <p:nvPr/>
        </p:nvSpPr>
        <p:spPr>
          <a:xfrm>
            <a:off x="2339752" y="566125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4" name="Picture 2" descr="http://www.erasmus-artist.eu/images/eu_flag_co_funded_pos_-rgb-_right.jpg?crc=3942257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340" y="0"/>
            <a:ext cx="4440660"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254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a:solidFill>
                  <a:srgbClr val="C00000"/>
                </a:solidFill>
                <a:latin typeface="+mn-lt"/>
                <a:ea typeface="+mn-ea"/>
                <a:cs typeface="+mn-cs"/>
              </a:rPr>
              <a:t>The </a:t>
            </a:r>
            <a:r>
              <a:rPr lang="de-DE" altLang="de-DE" sz="4000" b="1" dirty="0" err="1">
                <a:solidFill>
                  <a:srgbClr val="C00000"/>
                </a:solidFill>
                <a:latin typeface="+mn-lt"/>
                <a:ea typeface="+mn-ea"/>
                <a:cs typeface="+mn-cs"/>
              </a:rPr>
              <a:t>underlying</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research</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paradigms</a:t>
            </a:r>
            <a:endParaRPr lang="de-DE" alt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graphicFrame>
        <p:nvGraphicFramePr>
          <p:cNvPr id="2" name="Tabelle 1"/>
          <p:cNvGraphicFramePr>
            <a:graphicFrameLocks noGrp="1"/>
          </p:cNvGraphicFramePr>
          <p:nvPr>
            <p:extLst>
              <p:ext uri="{D42A27DB-BD31-4B8C-83A1-F6EECF244321}">
                <p14:modId xmlns:p14="http://schemas.microsoft.com/office/powerpoint/2010/main" val="1190880738"/>
              </p:ext>
            </p:extLst>
          </p:nvPr>
        </p:nvGraphicFramePr>
        <p:xfrm>
          <a:off x="1059915" y="1303757"/>
          <a:ext cx="6212022" cy="4873206"/>
        </p:xfrm>
        <a:graphic>
          <a:graphicData uri="http://schemas.openxmlformats.org/drawingml/2006/table">
            <a:tbl>
              <a:tblPr firstRow="1" firstCol="1" bandRow="1">
                <a:tableStyleId>{2D5ABB26-0587-4C30-8999-92F81FD0307C}</a:tableStyleId>
              </a:tblPr>
              <a:tblGrid>
                <a:gridCol w="3106011">
                  <a:extLst>
                    <a:ext uri="{9D8B030D-6E8A-4147-A177-3AD203B41FA5}">
                      <a16:colId xmlns:a16="http://schemas.microsoft.com/office/drawing/2014/main" val="2209700017"/>
                    </a:ext>
                  </a:extLst>
                </a:gridCol>
                <a:gridCol w="3106011">
                  <a:extLst>
                    <a:ext uri="{9D8B030D-6E8A-4147-A177-3AD203B41FA5}">
                      <a16:colId xmlns:a16="http://schemas.microsoft.com/office/drawing/2014/main" val="3067050720"/>
                    </a:ext>
                  </a:extLst>
                </a:gridCol>
              </a:tblGrid>
              <a:tr h="2689066">
                <a:tc>
                  <a:txBody>
                    <a:bodyPr/>
                    <a:lstStyle/>
                    <a:p>
                      <a:pPr>
                        <a:lnSpc>
                          <a:spcPct val="107000"/>
                        </a:lnSpc>
                        <a:spcAft>
                          <a:spcPts val="0"/>
                        </a:spcAft>
                      </a:pPr>
                      <a:r>
                        <a:rPr lang="de-DE" sz="1600" dirty="0">
                          <a:effectLst/>
                        </a:rPr>
                        <a:t>(post-)</a:t>
                      </a:r>
                      <a:r>
                        <a:rPr lang="de-DE" sz="1600" dirty="0" err="1">
                          <a:effectLst/>
                        </a:rPr>
                        <a:t>Positivism</a:t>
                      </a:r>
                      <a:endParaRPr lang="de-DE" sz="1600" dirty="0">
                        <a:effectLst/>
                      </a:endParaRPr>
                    </a:p>
                    <a:p>
                      <a:pPr>
                        <a:lnSpc>
                          <a:spcPct val="107000"/>
                        </a:lnSpc>
                        <a:spcAft>
                          <a:spcPts val="0"/>
                        </a:spcAft>
                      </a:pPr>
                      <a:r>
                        <a:rPr lang="de-DE" sz="1600" dirty="0">
                          <a:effectLst/>
                        </a:rPr>
                        <a:t> </a:t>
                      </a: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Deterministic</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Reductionistic</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Empirical</a:t>
                      </a:r>
                      <a:r>
                        <a:rPr lang="de-DE" sz="1600" dirty="0">
                          <a:effectLst/>
                        </a:rPr>
                        <a:t> </a:t>
                      </a:r>
                      <a:r>
                        <a:rPr lang="de-DE" sz="1600" dirty="0" err="1">
                          <a:effectLst/>
                        </a:rPr>
                        <a:t>observation</a:t>
                      </a:r>
                      <a:r>
                        <a:rPr lang="de-DE" sz="1600" dirty="0">
                          <a:effectLst/>
                        </a:rPr>
                        <a:t> and </a:t>
                      </a:r>
                      <a:r>
                        <a:rPr lang="de-DE" sz="1600" dirty="0" err="1">
                          <a:effectLst/>
                        </a:rPr>
                        <a:t>measurement</a:t>
                      </a:r>
                      <a:endParaRPr lang="de-DE" sz="1600" dirty="0">
                        <a:effectLst/>
                      </a:endParaRPr>
                    </a:p>
                    <a:p>
                      <a:pPr>
                        <a:lnSpc>
                          <a:spcPct val="107000"/>
                        </a:lnSpc>
                        <a:spcAft>
                          <a:spcPts val="0"/>
                        </a:spcAft>
                      </a:pPr>
                      <a:r>
                        <a:rPr lang="de-DE" sz="1600" dirty="0">
                          <a:effectLst/>
                        </a:rPr>
                        <a:t> </a:t>
                      </a:r>
                    </a:p>
                    <a:p>
                      <a:pPr>
                        <a:lnSpc>
                          <a:spcPct val="107000"/>
                        </a:lnSpc>
                        <a:spcAft>
                          <a:spcPts val="0"/>
                        </a:spcAft>
                      </a:pPr>
                      <a:r>
                        <a:rPr lang="de-DE" sz="1600" dirty="0" err="1">
                          <a:effectLst/>
                        </a:rPr>
                        <a:t>Aim</a:t>
                      </a:r>
                      <a:r>
                        <a:rPr lang="de-DE" sz="1600" dirty="0">
                          <a:effectLst/>
                        </a:rPr>
                        <a:t>: </a:t>
                      </a:r>
                      <a:r>
                        <a:rPr lang="de-DE" sz="1600" dirty="0" err="1">
                          <a:effectLst/>
                        </a:rPr>
                        <a:t>Theory</a:t>
                      </a:r>
                      <a:r>
                        <a:rPr lang="de-DE" sz="1600" dirty="0">
                          <a:effectLst/>
                        </a:rPr>
                        <a:t> </a:t>
                      </a:r>
                      <a:r>
                        <a:rPr lang="de-DE" sz="1600" dirty="0" err="1">
                          <a:effectLst/>
                        </a:rPr>
                        <a:t>verification</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7373" marR="57373" marT="0" marB="0"/>
                </a:tc>
                <a:tc>
                  <a:txBody>
                    <a:bodyPr/>
                    <a:lstStyle/>
                    <a:p>
                      <a:pPr>
                        <a:lnSpc>
                          <a:spcPct val="107000"/>
                        </a:lnSpc>
                        <a:spcAft>
                          <a:spcPts val="0"/>
                        </a:spcAft>
                      </a:pPr>
                      <a:r>
                        <a:rPr lang="de-DE" sz="1600" dirty="0" err="1">
                          <a:effectLst/>
                        </a:rPr>
                        <a:t>Constructivism</a:t>
                      </a:r>
                      <a:endParaRPr lang="de-DE" sz="1600" dirty="0">
                        <a:effectLst/>
                      </a:endParaRPr>
                    </a:p>
                    <a:p>
                      <a:pPr>
                        <a:lnSpc>
                          <a:spcPct val="107000"/>
                        </a:lnSpc>
                        <a:spcAft>
                          <a:spcPts val="0"/>
                        </a:spcAft>
                      </a:pPr>
                      <a:r>
                        <a:rPr lang="de-DE" sz="1600" dirty="0">
                          <a:effectLst/>
                        </a:rPr>
                        <a:t> </a:t>
                      </a:r>
                    </a:p>
                    <a:p>
                      <a:pPr marL="342900" lvl="0" indent="-342900">
                        <a:lnSpc>
                          <a:spcPct val="107000"/>
                        </a:lnSpc>
                        <a:spcAft>
                          <a:spcPts val="0"/>
                        </a:spcAft>
                        <a:buFont typeface="Arial" panose="020B0604020202020204" pitchFamily="34" charset="0"/>
                        <a:buChar char="•"/>
                        <a:tabLst>
                          <a:tab pos="457200" algn="l"/>
                        </a:tabLst>
                      </a:pPr>
                      <a:r>
                        <a:rPr lang="de-DE" sz="1600" dirty="0">
                          <a:effectLst/>
                        </a:rPr>
                        <a:t>Understanding </a:t>
                      </a:r>
                      <a:r>
                        <a:rPr lang="de-DE" sz="1600" dirty="0" err="1">
                          <a:effectLst/>
                        </a:rPr>
                        <a:t>by</a:t>
                      </a:r>
                      <a:r>
                        <a:rPr lang="de-DE" sz="1600" dirty="0">
                          <a:effectLst/>
                        </a:rPr>
                        <a:t> </a:t>
                      </a:r>
                      <a:r>
                        <a:rPr lang="de-DE" sz="1600" dirty="0" err="1">
                          <a:effectLst/>
                        </a:rPr>
                        <a:t>interpretation</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a:effectLst/>
                        </a:rPr>
                        <a:t>Multiple </a:t>
                      </a:r>
                      <a:r>
                        <a:rPr lang="de-DE" sz="1600" dirty="0" err="1">
                          <a:effectLst/>
                        </a:rPr>
                        <a:t>meanings</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Social</a:t>
                      </a:r>
                      <a:r>
                        <a:rPr lang="de-DE" sz="1600" dirty="0">
                          <a:effectLst/>
                        </a:rPr>
                        <a:t> and </a:t>
                      </a:r>
                      <a:r>
                        <a:rPr lang="de-DE" sz="1600" dirty="0" err="1">
                          <a:effectLst/>
                        </a:rPr>
                        <a:t>historical</a:t>
                      </a:r>
                      <a:r>
                        <a:rPr lang="de-DE" sz="1600" dirty="0">
                          <a:effectLst/>
                        </a:rPr>
                        <a:t> (</a:t>
                      </a:r>
                      <a:r>
                        <a:rPr lang="de-DE" sz="1600" dirty="0" err="1">
                          <a:effectLst/>
                        </a:rPr>
                        <a:t>re</a:t>
                      </a:r>
                      <a:r>
                        <a:rPr lang="de-DE" sz="1600" dirty="0">
                          <a:effectLst/>
                        </a:rPr>
                        <a:t>)-</a:t>
                      </a:r>
                      <a:r>
                        <a:rPr lang="de-DE" sz="1600" dirty="0" err="1">
                          <a:effectLst/>
                        </a:rPr>
                        <a:t>construction</a:t>
                      </a:r>
                      <a:endParaRPr lang="de-DE" sz="1600" dirty="0">
                        <a:effectLst/>
                      </a:endParaRPr>
                    </a:p>
                    <a:p>
                      <a:pPr>
                        <a:lnSpc>
                          <a:spcPct val="107000"/>
                        </a:lnSpc>
                        <a:spcAft>
                          <a:spcPts val="0"/>
                        </a:spcAft>
                      </a:pPr>
                      <a:r>
                        <a:rPr lang="de-DE" sz="1600" dirty="0" err="1">
                          <a:effectLst/>
                        </a:rPr>
                        <a:t>Aim</a:t>
                      </a:r>
                      <a:r>
                        <a:rPr lang="de-DE" sz="1600" dirty="0">
                          <a:effectLst/>
                        </a:rPr>
                        <a:t>: </a:t>
                      </a:r>
                      <a:r>
                        <a:rPr lang="de-DE" sz="1600" dirty="0" err="1">
                          <a:effectLst/>
                        </a:rPr>
                        <a:t>Theory</a:t>
                      </a:r>
                      <a:r>
                        <a:rPr lang="de-DE" sz="1600" dirty="0">
                          <a:effectLst/>
                        </a:rPr>
                        <a:t> </a:t>
                      </a:r>
                      <a:r>
                        <a:rPr lang="de-DE" sz="1600" dirty="0" err="1">
                          <a:effectLst/>
                        </a:rPr>
                        <a:t>generation</a:t>
                      </a:r>
                      <a:r>
                        <a:rPr lang="en-US" sz="1600" dirty="0">
                          <a:effectLst/>
                        </a:rPr>
                        <a:t> </a:t>
                      </a:r>
                      <a:endParaRPr lang="de-DE" sz="1600" dirty="0">
                        <a:effectLst/>
                      </a:endParaRPr>
                    </a:p>
                    <a:p>
                      <a:pPr>
                        <a:lnSpc>
                          <a:spcPct val="107000"/>
                        </a:lnSpc>
                        <a:spcAft>
                          <a:spcPts val="0"/>
                        </a:spcAft>
                      </a:pPr>
                      <a:r>
                        <a:rPr lang="en-US" sz="1600" dirty="0">
                          <a:effectLst/>
                        </a:rPr>
                        <a:t> </a:t>
                      </a:r>
                      <a:endParaRPr lang="de-D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57373" marR="57373" marT="0" marB="0"/>
                </a:tc>
                <a:extLst>
                  <a:ext uri="{0D108BD9-81ED-4DB2-BD59-A6C34878D82A}">
                    <a16:rowId xmlns:a16="http://schemas.microsoft.com/office/drawing/2014/main" val="3644507499"/>
                  </a:ext>
                </a:extLst>
              </a:tr>
              <a:tr h="2184140">
                <a:tc>
                  <a:txBody>
                    <a:bodyPr/>
                    <a:lstStyle/>
                    <a:p>
                      <a:pPr>
                        <a:lnSpc>
                          <a:spcPct val="107000"/>
                        </a:lnSpc>
                        <a:spcAft>
                          <a:spcPts val="0"/>
                        </a:spcAft>
                      </a:pPr>
                      <a:r>
                        <a:rPr lang="de-DE" sz="1600" dirty="0" err="1">
                          <a:effectLst/>
                        </a:rPr>
                        <a:t>Pragmatism</a:t>
                      </a:r>
                      <a:endParaRPr lang="de-DE" sz="1600" dirty="0">
                        <a:effectLst/>
                      </a:endParaRPr>
                    </a:p>
                    <a:p>
                      <a:pPr>
                        <a:lnSpc>
                          <a:spcPct val="107000"/>
                        </a:lnSpc>
                        <a:spcAft>
                          <a:spcPts val="0"/>
                        </a:spcAft>
                      </a:pPr>
                      <a:r>
                        <a:rPr lang="de-DE" sz="1600" dirty="0">
                          <a:effectLst/>
                        </a:rPr>
                        <a:t>  </a:t>
                      </a: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Consequences</a:t>
                      </a:r>
                      <a:r>
                        <a:rPr lang="de-DE" sz="1600" dirty="0">
                          <a:effectLst/>
                        </a:rPr>
                        <a:t> </a:t>
                      </a:r>
                      <a:r>
                        <a:rPr lang="de-DE" sz="1600" dirty="0" err="1">
                          <a:effectLst/>
                        </a:rPr>
                        <a:t>of</a:t>
                      </a:r>
                      <a:r>
                        <a:rPr lang="de-DE" sz="1600" dirty="0">
                          <a:effectLst/>
                        </a:rPr>
                        <a:t> </a:t>
                      </a:r>
                      <a:r>
                        <a:rPr lang="de-DE" sz="1600" dirty="0" err="1">
                          <a:effectLst/>
                        </a:rPr>
                        <a:t>action</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a:effectLst/>
                        </a:rPr>
                        <a:t>Problem-</a:t>
                      </a:r>
                      <a:r>
                        <a:rPr lang="de-DE" sz="1600" dirty="0" err="1">
                          <a:effectLst/>
                        </a:rPr>
                        <a:t>centred</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Pluralistic</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a:effectLst/>
                        </a:rPr>
                        <a:t>Real-</a:t>
                      </a:r>
                      <a:r>
                        <a:rPr lang="de-DE" sz="1600" dirty="0" err="1">
                          <a:effectLst/>
                        </a:rPr>
                        <a:t>world</a:t>
                      </a:r>
                      <a:r>
                        <a:rPr lang="de-DE" sz="1600" dirty="0">
                          <a:effectLst/>
                        </a:rPr>
                        <a:t> </a:t>
                      </a:r>
                      <a:r>
                        <a:rPr lang="de-DE" sz="1600" dirty="0" err="1">
                          <a:effectLst/>
                        </a:rPr>
                        <a:t>oriented</a:t>
                      </a:r>
                      <a:endParaRPr lang="de-DE" sz="1600" dirty="0">
                        <a:effectLst/>
                      </a:endParaRPr>
                    </a:p>
                    <a:p>
                      <a:pPr>
                        <a:lnSpc>
                          <a:spcPct val="107000"/>
                        </a:lnSpc>
                        <a:spcAft>
                          <a:spcPts val="0"/>
                        </a:spcAft>
                      </a:pPr>
                      <a:r>
                        <a:rPr lang="de-DE" sz="1600" dirty="0" err="1">
                          <a:effectLst/>
                        </a:rPr>
                        <a:t>Aim</a:t>
                      </a:r>
                      <a:r>
                        <a:rPr lang="de-DE" sz="1600" dirty="0">
                          <a:effectLst/>
                        </a:rPr>
                        <a:t>: Change</a:t>
                      </a:r>
                    </a:p>
                    <a:p>
                      <a:pPr algn="ctr">
                        <a:spcAft>
                          <a:spcPts val="0"/>
                        </a:spcAft>
                      </a:pPr>
                      <a:r>
                        <a:rPr lang="en-US" sz="1600" dirty="0">
                          <a:effectLst/>
                        </a:rPr>
                        <a:t> </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7373" marR="57373" marT="0" marB="0"/>
                </a:tc>
                <a:tc>
                  <a:txBody>
                    <a:bodyPr/>
                    <a:lstStyle/>
                    <a:p>
                      <a:pPr>
                        <a:lnSpc>
                          <a:spcPct val="107000"/>
                        </a:lnSpc>
                        <a:spcAft>
                          <a:spcPts val="0"/>
                        </a:spcAft>
                      </a:pPr>
                      <a:r>
                        <a:rPr lang="de-DE" sz="1600" dirty="0" err="1">
                          <a:effectLst/>
                        </a:rPr>
                        <a:t>Criticality</a:t>
                      </a:r>
                      <a:r>
                        <a:rPr lang="de-DE" sz="1600" dirty="0">
                          <a:effectLst/>
                        </a:rPr>
                        <a:t> (</a:t>
                      </a:r>
                      <a:r>
                        <a:rPr lang="de-DE" sz="1600" dirty="0" err="1">
                          <a:effectLst/>
                        </a:rPr>
                        <a:t>Advocacy</a:t>
                      </a:r>
                      <a:r>
                        <a:rPr lang="de-DE" sz="1600" dirty="0">
                          <a:effectLst/>
                        </a:rPr>
                        <a:t>/</a:t>
                      </a:r>
                      <a:r>
                        <a:rPr lang="de-DE" sz="1600" dirty="0" err="1">
                          <a:effectLst/>
                        </a:rPr>
                        <a:t>Participatory</a:t>
                      </a:r>
                      <a:r>
                        <a:rPr lang="de-DE" sz="1600" dirty="0">
                          <a:effectLst/>
                        </a:rPr>
                        <a:t>)</a:t>
                      </a:r>
                    </a:p>
                    <a:p>
                      <a:pPr>
                        <a:lnSpc>
                          <a:spcPct val="107000"/>
                        </a:lnSpc>
                        <a:spcAft>
                          <a:spcPts val="0"/>
                        </a:spcAft>
                      </a:pPr>
                      <a:r>
                        <a:rPr lang="de-DE" sz="1600" dirty="0">
                          <a:effectLst/>
                        </a:rPr>
                        <a:t> </a:t>
                      </a:r>
                    </a:p>
                    <a:p>
                      <a:pPr marL="342900" lvl="0" indent="-342900">
                        <a:lnSpc>
                          <a:spcPct val="107000"/>
                        </a:lnSpc>
                        <a:spcAft>
                          <a:spcPts val="0"/>
                        </a:spcAft>
                        <a:buFont typeface="Arial" panose="020B0604020202020204" pitchFamily="34" charset="0"/>
                        <a:buChar char="•"/>
                        <a:tabLst>
                          <a:tab pos="457200" algn="l"/>
                        </a:tabLst>
                      </a:pPr>
                      <a:r>
                        <a:rPr lang="de-DE" sz="1600" dirty="0">
                          <a:effectLst/>
                        </a:rPr>
                        <a:t>Political</a:t>
                      </a: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Empowerment</a:t>
                      </a:r>
                      <a:r>
                        <a:rPr lang="de-DE" sz="1600" dirty="0">
                          <a:effectLst/>
                        </a:rPr>
                        <a:t> </a:t>
                      </a:r>
                    </a:p>
                    <a:p>
                      <a:pPr marL="342900" lvl="0" indent="-342900">
                        <a:lnSpc>
                          <a:spcPct val="107000"/>
                        </a:lnSpc>
                        <a:spcAft>
                          <a:spcPts val="0"/>
                        </a:spcAft>
                        <a:buFont typeface="Arial" panose="020B0604020202020204" pitchFamily="34" charset="0"/>
                        <a:buChar char="•"/>
                        <a:tabLst>
                          <a:tab pos="457200" algn="l"/>
                        </a:tabLst>
                      </a:pPr>
                      <a:r>
                        <a:rPr lang="de-DE" sz="1600" dirty="0" err="1">
                          <a:effectLst/>
                        </a:rPr>
                        <a:t>Issue-oriented</a:t>
                      </a:r>
                      <a:endParaRPr lang="de-DE" sz="1600" dirty="0">
                        <a:effectLst/>
                      </a:endParaRPr>
                    </a:p>
                    <a:p>
                      <a:pPr marL="342900" lvl="0" indent="-342900">
                        <a:lnSpc>
                          <a:spcPct val="107000"/>
                        </a:lnSpc>
                        <a:spcAft>
                          <a:spcPts val="0"/>
                        </a:spcAft>
                        <a:buFont typeface="Arial" panose="020B0604020202020204" pitchFamily="34" charset="0"/>
                        <a:buChar char="•"/>
                        <a:tabLst>
                          <a:tab pos="457200" algn="l"/>
                        </a:tabLst>
                      </a:pPr>
                      <a:r>
                        <a:rPr lang="de-DE" sz="1600" dirty="0">
                          <a:effectLst/>
                        </a:rPr>
                        <a:t>Collaborative </a:t>
                      </a:r>
                    </a:p>
                    <a:p>
                      <a:pPr>
                        <a:lnSpc>
                          <a:spcPct val="107000"/>
                        </a:lnSpc>
                        <a:spcAft>
                          <a:spcPts val="0"/>
                        </a:spcAft>
                      </a:pPr>
                      <a:r>
                        <a:rPr lang="de-DE" sz="1600" dirty="0" err="1">
                          <a:effectLst/>
                        </a:rPr>
                        <a:t>Aim</a:t>
                      </a:r>
                      <a:r>
                        <a:rPr lang="de-DE" sz="1600" dirty="0">
                          <a:effectLst/>
                        </a:rPr>
                        <a:t>: </a:t>
                      </a:r>
                      <a:r>
                        <a:rPr lang="de-DE" sz="1600" dirty="0" err="1">
                          <a:effectLst/>
                        </a:rPr>
                        <a:t>Emancipation</a:t>
                      </a:r>
                      <a:endParaRPr lang="de-DE" sz="1600" dirty="0">
                        <a:effectLst/>
                      </a:endParaRPr>
                    </a:p>
                    <a:p>
                      <a:pPr algn="ctr">
                        <a:spcAft>
                          <a:spcPts val="0"/>
                        </a:spcAft>
                      </a:pPr>
                      <a:r>
                        <a:rPr lang="en-US" sz="1600" dirty="0">
                          <a:effectLst/>
                        </a:rPr>
                        <a:t> </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7373" marR="57373" marT="0" marB="0"/>
                </a:tc>
                <a:extLst>
                  <a:ext uri="{0D108BD9-81ED-4DB2-BD59-A6C34878D82A}">
                    <a16:rowId xmlns:a16="http://schemas.microsoft.com/office/drawing/2014/main" val="1476189098"/>
                  </a:ext>
                </a:extLst>
              </a:tr>
            </a:tbl>
          </a:graphicData>
        </a:graphic>
      </p:graphicFrame>
    </p:spTree>
    <p:extLst>
      <p:ext uri="{BB962C8B-B14F-4D97-AF65-F5344CB8AC3E}">
        <p14:creationId xmlns:p14="http://schemas.microsoft.com/office/powerpoint/2010/main" val="29161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a:solidFill>
                  <a:srgbClr val="C00000"/>
                </a:solidFill>
                <a:latin typeface="+mn-lt"/>
                <a:ea typeface="+mn-ea"/>
                <a:cs typeface="+mn-cs"/>
              </a:rPr>
              <a:t>The Action Research </a:t>
            </a:r>
            <a:r>
              <a:rPr lang="de-DE" altLang="de-DE" sz="4000" b="1" dirty="0" err="1">
                <a:solidFill>
                  <a:srgbClr val="C00000"/>
                </a:solidFill>
                <a:latin typeface="+mn-lt"/>
                <a:ea typeface="+mn-ea"/>
                <a:cs typeface="+mn-cs"/>
              </a:rPr>
              <a:t>cycle</a:t>
            </a:r>
            <a:endParaRPr lang="de-DE" alt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9" name="Grafik 8"/>
          <p:cNvPicPr/>
          <p:nvPr/>
        </p:nvPicPr>
        <p:blipFill>
          <a:blip r:embed="rId3" cstate="print">
            <a:extLst>
              <a:ext uri="{28A0092B-C50C-407E-A947-70E740481C1C}">
                <a14:useLocalDpi xmlns:a14="http://schemas.microsoft.com/office/drawing/2010/main" val="0"/>
              </a:ext>
            </a:extLst>
          </a:blip>
          <a:stretch>
            <a:fillRect/>
          </a:stretch>
        </p:blipFill>
        <p:spPr>
          <a:xfrm>
            <a:off x="1117856" y="1399259"/>
            <a:ext cx="6724137" cy="4551905"/>
          </a:xfrm>
          <a:prstGeom prst="rect">
            <a:avLst/>
          </a:prstGeom>
        </p:spPr>
      </p:pic>
    </p:spTree>
    <p:extLst>
      <p:ext uri="{BB962C8B-B14F-4D97-AF65-F5344CB8AC3E}">
        <p14:creationId xmlns:p14="http://schemas.microsoft.com/office/powerpoint/2010/main" val="879250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err="1">
                <a:solidFill>
                  <a:srgbClr val="C00000"/>
                </a:solidFill>
                <a:latin typeface="+mn-lt"/>
                <a:ea typeface="+mn-ea"/>
                <a:cs typeface="+mn-cs"/>
              </a:rPr>
              <a:t>One</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model</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for</a:t>
            </a:r>
            <a:r>
              <a:rPr lang="de-DE" altLang="de-DE" sz="4000" b="1" dirty="0">
                <a:solidFill>
                  <a:srgbClr val="C00000"/>
                </a:solidFill>
                <a:latin typeface="+mn-lt"/>
                <a:ea typeface="+mn-ea"/>
                <a:cs typeface="+mn-cs"/>
              </a:rPr>
              <a:t> AR in </a:t>
            </a:r>
            <a:r>
              <a:rPr lang="de-DE" altLang="de-DE" sz="4000" b="1" dirty="0" err="1">
                <a:solidFill>
                  <a:srgbClr val="C00000"/>
                </a:solidFill>
                <a:latin typeface="+mn-lt"/>
                <a:ea typeface="+mn-ea"/>
                <a:cs typeface="+mn-cs"/>
              </a:rPr>
              <a:t>science</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education</a:t>
            </a:r>
            <a:r>
              <a:rPr lang="de-DE" altLang="de-DE" sz="4000" b="1" dirty="0">
                <a:solidFill>
                  <a:srgbClr val="C00000"/>
                </a:solidFill>
                <a:latin typeface="+mn-lt"/>
                <a:ea typeface="+mn-ea"/>
                <a:cs typeface="+mn-cs"/>
              </a:rPr>
              <a:t> </a:t>
            </a: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10" name="Grafik 9"/>
          <p:cNvPicPr/>
          <p:nvPr/>
        </p:nvPicPr>
        <p:blipFill>
          <a:blip r:embed="rId3" cstate="print">
            <a:extLst>
              <a:ext uri="{28A0092B-C50C-407E-A947-70E740481C1C}">
                <a14:useLocalDpi xmlns:a14="http://schemas.microsoft.com/office/drawing/2010/main" val="0"/>
              </a:ext>
            </a:extLst>
          </a:blip>
          <a:stretch>
            <a:fillRect/>
          </a:stretch>
        </p:blipFill>
        <p:spPr>
          <a:xfrm>
            <a:off x="2178685" y="1363494"/>
            <a:ext cx="4970780" cy="4623435"/>
          </a:xfrm>
          <a:prstGeom prst="rect">
            <a:avLst/>
          </a:prstGeom>
        </p:spPr>
      </p:pic>
    </p:spTree>
    <p:extLst>
      <p:ext uri="{BB962C8B-B14F-4D97-AF65-F5344CB8AC3E}">
        <p14:creationId xmlns:p14="http://schemas.microsoft.com/office/powerpoint/2010/main" val="3987143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a:solidFill>
                  <a:srgbClr val="C00000"/>
                </a:solidFill>
                <a:latin typeface="+mn-lt"/>
                <a:ea typeface="+mn-ea"/>
                <a:cs typeface="+mn-cs"/>
              </a:rPr>
              <a:t>The </a:t>
            </a:r>
            <a:r>
              <a:rPr lang="de-DE" altLang="de-DE" sz="4000" b="1" dirty="0" err="1">
                <a:solidFill>
                  <a:srgbClr val="C00000"/>
                </a:solidFill>
                <a:latin typeface="+mn-lt"/>
                <a:ea typeface="+mn-ea"/>
                <a:cs typeface="+mn-cs"/>
              </a:rPr>
              <a:t>idea</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of</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upscaling</a:t>
            </a:r>
            <a:endParaRPr lang="de-DE" alt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10" name="Grafik 9"/>
          <p:cNvPicPr/>
          <p:nvPr/>
        </p:nvPicPr>
        <p:blipFill>
          <a:blip r:embed="rId3" cstate="print">
            <a:extLst>
              <a:ext uri="{28A0092B-C50C-407E-A947-70E740481C1C}">
                <a14:useLocalDpi xmlns:a14="http://schemas.microsoft.com/office/drawing/2010/main" val="0"/>
              </a:ext>
            </a:extLst>
          </a:blip>
          <a:stretch>
            <a:fillRect/>
          </a:stretch>
        </p:blipFill>
        <p:spPr>
          <a:xfrm>
            <a:off x="641064" y="2064775"/>
            <a:ext cx="7657363" cy="2719603"/>
          </a:xfrm>
          <a:prstGeom prst="rect">
            <a:avLst/>
          </a:prstGeom>
        </p:spPr>
      </p:pic>
    </p:spTree>
    <p:extLst>
      <p:ext uri="{BB962C8B-B14F-4D97-AF65-F5344CB8AC3E}">
        <p14:creationId xmlns:p14="http://schemas.microsoft.com/office/powerpoint/2010/main" val="3697524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err="1">
                <a:solidFill>
                  <a:srgbClr val="C00000"/>
                </a:solidFill>
                <a:latin typeface="+mn-lt"/>
                <a:ea typeface="+mn-ea"/>
                <a:cs typeface="+mn-cs"/>
              </a:rPr>
              <a:t>Constructing</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meaning</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by</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triangulation</a:t>
            </a:r>
            <a:endParaRPr lang="de-DE" alt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10" name="Grafik 9"/>
          <p:cNvPicPr/>
          <p:nvPr/>
        </p:nvPicPr>
        <p:blipFill>
          <a:blip r:embed="rId3" cstate="print">
            <a:extLst>
              <a:ext uri="{28A0092B-C50C-407E-A947-70E740481C1C}">
                <a14:useLocalDpi xmlns:a14="http://schemas.microsoft.com/office/drawing/2010/main" val="0"/>
              </a:ext>
            </a:extLst>
          </a:blip>
          <a:stretch>
            <a:fillRect/>
          </a:stretch>
        </p:blipFill>
        <p:spPr>
          <a:xfrm>
            <a:off x="561074" y="1705021"/>
            <a:ext cx="8206002" cy="4199922"/>
          </a:xfrm>
          <a:prstGeom prst="rect">
            <a:avLst/>
          </a:prstGeom>
        </p:spPr>
      </p:pic>
    </p:spTree>
    <p:extLst>
      <p:ext uri="{BB962C8B-B14F-4D97-AF65-F5344CB8AC3E}">
        <p14:creationId xmlns:p14="http://schemas.microsoft.com/office/powerpoint/2010/main" val="2311917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lgn="ctr">
              <a:buNone/>
            </a:pPr>
            <a:r>
              <a:rPr lang="de-AT" sz="4400" b="1" dirty="0" err="1"/>
              <a:t>Types</a:t>
            </a:r>
            <a:r>
              <a:rPr lang="de-AT" sz="4400" b="1" dirty="0"/>
              <a:t> of Action Research: </a:t>
            </a:r>
            <a:r>
              <a:rPr lang="de-DE" sz="4400" b="1" dirty="0" err="1"/>
              <a:t>Three</a:t>
            </a:r>
            <a:r>
              <a:rPr lang="de-DE" sz="4400" b="1" dirty="0"/>
              <a:t> countries, </a:t>
            </a:r>
            <a:r>
              <a:rPr lang="de-DE" sz="4400" b="1" dirty="0" err="1"/>
              <a:t>three</a:t>
            </a:r>
            <a:r>
              <a:rPr lang="de-DE" sz="4400" b="1" dirty="0"/>
              <a:t> </a:t>
            </a:r>
            <a:r>
              <a:rPr lang="de-DE" sz="4400" b="1" dirty="0" err="1"/>
              <a:t>cases</a:t>
            </a:r>
            <a:r>
              <a:rPr lang="de-DE" sz="4400" b="1" dirty="0"/>
              <a:t>, </a:t>
            </a:r>
            <a:r>
              <a:rPr lang="de-DE" sz="4400" b="1" dirty="0" err="1"/>
              <a:t>three</a:t>
            </a:r>
            <a:r>
              <a:rPr lang="de-DE" sz="4400" b="1" dirty="0"/>
              <a:t> </a:t>
            </a:r>
            <a:r>
              <a:rPr lang="de-DE" sz="4400" b="1" dirty="0" err="1"/>
              <a:t>approaches</a:t>
            </a:r>
            <a:r>
              <a:rPr lang="de-AT" sz="4400" b="1" dirty="0"/>
              <a:t/>
            </a:r>
            <a:br>
              <a:rPr lang="de-AT" sz="4400" b="1" dirty="0"/>
            </a:br>
            <a:endParaRPr lang="de-DE" dirty="0"/>
          </a:p>
        </p:txBody>
      </p:sp>
    </p:spTree>
    <p:extLst>
      <p:ext uri="{BB962C8B-B14F-4D97-AF65-F5344CB8AC3E}">
        <p14:creationId xmlns:p14="http://schemas.microsoft.com/office/powerpoint/2010/main" val="212702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406013" y="685801"/>
            <a:ext cx="11934395" cy="567813"/>
          </a:xfrm>
        </p:spPr>
        <p:txBody>
          <a:bodyPr>
            <a:noAutofit/>
          </a:bodyPr>
          <a:lstStyle/>
          <a:p>
            <a:pPr algn="ctr" eaLnBrk="1" hangingPunct="1"/>
            <a:r>
              <a:rPr lang="de-DE" altLang="de-DE" sz="4000" b="1" dirty="0" err="1">
                <a:solidFill>
                  <a:srgbClr val="C00000"/>
                </a:solidFill>
                <a:latin typeface="+mn-lt"/>
                <a:ea typeface="+mn-ea"/>
                <a:cs typeface="+mn-cs"/>
              </a:rPr>
              <a:t>Types</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of</a:t>
            </a:r>
            <a:r>
              <a:rPr lang="de-DE" altLang="de-DE" sz="4000" b="1" dirty="0">
                <a:solidFill>
                  <a:srgbClr val="C00000"/>
                </a:solidFill>
                <a:latin typeface="+mn-lt"/>
                <a:ea typeface="+mn-ea"/>
                <a:cs typeface="+mn-cs"/>
              </a:rPr>
              <a:t> Action Research</a:t>
            </a: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graphicFrame>
        <p:nvGraphicFramePr>
          <p:cNvPr id="3" name="Tabelle 2"/>
          <p:cNvGraphicFramePr>
            <a:graphicFrameLocks noGrp="1"/>
          </p:cNvGraphicFramePr>
          <p:nvPr>
            <p:extLst>
              <p:ext uri="{D42A27DB-BD31-4B8C-83A1-F6EECF244321}">
                <p14:modId xmlns:p14="http://schemas.microsoft.com/office/powerpoint/2010/main" val="2793081399"/>
              </p:ext>
            </p:extLst>
          </p:nvPr>
        </p:nvGraphicFramePr>
        <p:xfrm>
          <a:off x="180566" y="1288880"/>
          <a:ext cx="8880843" cy="4998720"/>
        </p:xfrm>
        <a:graphic>
          <a:graphicData uri="http://schemas.openxmlformats.org/drawingml/2006/table">
            <a:tbl>
              <a:tblPr firstRow="1" firstCol="1" bandRow="1">
                <a:tableStyleId>{7E9639D4-E3E2-4D34-9284-5A2195B3D0D7}</a:tableStyleId>
              </a:tblPr>
              <a:tblGrid>
                <a:gridCol w="2852496">
                  <a:extLst>
                    <a:ext uri="{9D8B030D-6E8A-4147-A177-3AD203B41FA5}">
                      <a16:colId xmlns:a16="http://schemas.microsoft.com/office/drawing/2014/main" val="476348842"/>
                    </a:ext>
                  </a:extLst>
                </a:gridCol>
                <a:gridCol w="259235">
                  <a:extLst>
                    <a:ext uri="{9D8B030D-6E8A-4147-A177-3AD203B41FA5}">
                      <a16:colId xmlns:a16="http://schemas.microsoft.com/office/drawing/2014/main" val="250791768"/>
                    </a:ext>
                  </a:extLst>
                </a:gridCol>
                <a:gridCol w="2857075">
                  <a:extLst>
                    <a:ext uri="{9D8B030D-6E8A-4147-A177-3AD203B41FA5}">
                      <a16:colId xmlns:a16="http://schemas.microsoft.com/office/drawing/2014/main" val="3136758849"/>
                    </a:ext>
                  </a:extLst>
                </a:gridCol>
                <a:gridCol w="259235">
                  <a:extLst>
                    <a:ext uri="{9D8B030D-6E8A-4147-A177-3AD203B41FA5}">
                      <a16:colId xmlns:a16="http://schemas.microsoft.com/office/drawing/2014/main" val="3678108941"/>
                    </a:ext>
                  </a:extLst>
                </a:gridCol>
                <a:gridCol w="2652802">
                  <a:extLst>
                    <a:ext uri="{9D8B030D-6E8A-4147-A177-3AD203B41FA5}">
                      <a16:colId xmlns:a16="http://schemas.microsoft.com/office/drawing/2014/main" val="2839192903"/>
                    </a:ext>
                  </a:extLst>
                </a:gridCol>
              </a:tblGrid>
              <a:tr h="435590">
                <a:tc>
                  <a:txBody>
                    <a:bodyPr/>
                    <a:lstStyle/>
                    <a:p>
                      <a:pPr algn="ctr">
                        <a:spcAft>
                          <a:spcPts val="0"/>
                        </a:spcAft>
                      </a:pPr>
                      <a:r>
                        <a:rPr lang="en-US" sz="1600" dirty="0">
                          <a:effectLst/>
                        </a:rPr>
                        <a:t>Technical action research</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B w="6350" cap="flat" cmpd="sng" algn="ctr">
                      <a:noFill/>
                      <a:prstDash val="solid"/>
                      <a:miter lim="800000"/>
                    </a:lnB>
                  </a:tcPr>
                </a:tc>
                <a:tc>
                  <a:txBody>
                    <a:bodyPr/>
                    <a:lstStyle/>
                    <a:p>
                      <a:pPr algn="ctr">
                        <a:spcAft>
                          <a:spcPts val="0"/>
                        </a:spcAft>
                      </a:pPr>
                      <a:r>
                        <a:rPr lang="en-US" sz="1600" dirty="0">
                          <a:effectLst/>
                        </a:rPr>
                        <a:t> </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B w="6350" cap="flat" cmpd="sng" algn="ctr">
                      <a:noFill/>
                      <a:prstDash val="solid"/>
                      <a:miter lim="800000"/>
                    </a:lnB>
                  </a:tcPr>
                </a:tc>
                <a:tc>
                  <a:txBody>
                    <a:bodyPr/>
                    <a:lstStyle/>
                    <a:p>
                      <a:pPr algn="ctr">
                        <a:spcAft>
                          <a:spcPts val="0"/>
                        </a:spcAft>
                      </a:pPr>
                      <a:r>
                        <a:rPr lang="en-US" sz="1600" dirty="0">
                          <a:effectLst/>
                        </a:rPr>
                        <a:t>Practical (or participatory/interactive) action research</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B w="6350" cap="flat" cmpd="sng" algn="ctr">
                      <a:noFill/>
                      <a:prstDash val="solid"/>
                      <a:miter lim="800000"/>
                    </a:lnB>
                  </a:tcPr>
                </a:tc>
                <a:tc>
                  <a:txBody>
                    <a:bodyPr/>
                    <a:lstStyle/>
                    <a:p>
                      <a:pPr algn="ctr">
                        <a:spcAft>
                          <a:spcPts val="0"/>
                        </a:spcAft>
                      </a:pPr>
                      <a:r>
                        <a:rPr lang="en-US" sz="1600" dirty="0">
                          <a:effectLst/>
                        </a:rPr>
                        <a:t> </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B w="6350" cap="flat" cmpd="sng" algn="ctr">
                      <a:noFill/>
                      <a:prstDash val="solid"/>
                      <a:miter lim="800000"/>
                    </a:lnB>
                  </a:tcPr>
                </a:tc>
                <a:tc>
                  <a:txBody>
                    <a:bodyPr/>
                    <a:lstStyle/>
                    <a:p>
                      <a:pPr algn="ctr">
                        <a:spcAft>
                          <a:spcPts val="0"/>
                        </a:spcAft>
                      </a:pPr>
                      <a:r>
                        <a:rPr lang="en-US" sz="1600" dirty="0">
                          <a:effectLst/>
                        </a:rPr>
                        <a:t>Emancipatory (or teacher-centered) action research</a:t>
                      </a:r>
                      <a:endParaRPr lang="de-DE"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B w="6350" cap="flat" cmpd="sng" algn="ctr">
                      <a:noFill/>
                      <a:prstDash val="solid"/>
                      <a:miter lim="800000"/>
                    </a:lnB>
                  </a:tcPr>
                </a:tc>
                <a:extLst>
                  <a:ext uri="{0D108BD9-81ED-4DB2-BD59-A6C34878D82A}">
                    <a16:rowId xmlns:a16="http://schemas.microsoft.com/office/drawing/2014/main" val="3291399093"/>
                  </a:ext>
                </a:extLst>
              </a:tr>
              <a:tr h="3756031">
                <a:tc>
                  <a:txBody>
                    <a:bodyPr/>
                    <a:lstStyle/>
                    <a:p>
                      <a:pPr algn="ctr">
                        <a:spcAft>
                          <a:spcPts val="0"/>
                        </a:spcAft>
                      </a:pPr>
                      <a:r>
                        <a:rPr lang="en-US" sz="1400" b="0" dirty="0">
                          <a:effectLst/>
                        </a:rPr>
                        <a:t>“The underlying goal of the researcher in this approach is to test a particular intervention based on a pre-specified theoretical framework, the nature of the collaboration between the researcher and the practitioner is technical and </a:t>
                      </a:r>
                      <a:r>
                        <a:rPr lang="en-US" sz="1400" b="0" dirty="0" err="1">
                          <a:effectLst/>
                        </a:rPr>
                        <a:t>facilitatory</a:t>
                      </a:r>
                      <a:r>
                        <a:rPr lang="en-US" sz="1400" b="0" dirty="0">
                          <a:effectLst/>
                        </a:rPr>
                        <a:t>. The researcher identifies the problem and a specific intervention, then the practitioner is involved and they agree to facilitate with the implementation of the intervention.”</a:t>
                      </a:r>
                      <a:endParaRPr lang="de-DE" sz="1400" b="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400" dirty="0">
                          <a:effectLst/>
                        </a:rPr>
                        <a:t> </a:t>
                      </a:r>
                      <a:endParaRPr lang="de-DE"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400" dirty="0">
                          <a:effectLst/>
                        </a:rPr>
                        <a:t>“In this type of action research project the researcher and practitioner come together to identify potential problems, their causes and potential interventions. The problem is defined after dialogue with the researcher and the practitioner and a mutual understanding is reached.”</a:t>
                      </a:r>
                      <a:endParaRPr lang="de-DE"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400" dirty="0">
                          <a:effectLst/>
                        </a:rPr>
                        <a:t> </a:t>
                      </a:r>
                      <a:endParaRPr lang="de-DE"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400" dirty="0">
                          <a:effectLst/>
                        </a:rPr>
                        <a:t>“Emancipatory action research promotes emancipatory praxis in the participating practitioner, that is, it promotes a critical consciousness which exhibits itself in a political as well as practical action to change. […] This mode of emancipatory action research does not begin with the theory and ends with practice, but is informed by theory and often it is confrontation with the theory that provides the initiative to undertake the practice. […] The dynamic relationship between theory and practice in emancipatory action research entails the expansion of both theory and practice during the project.”</a:t>
                      </a:r>
                      <a:endParaRPr lang="de-DE"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8277" marR="58277"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86629604"/>
                  </a:ext>
                </a:extLst>
              </a:tr>
            </a:tbl>
          </a:graphicData>
        </a:graphic>
      </p:graphicFrame>
    </p:spTree>
    <p:extLst>
      <p:ext uri="{BB962C8B-B14F-4D97-AF65-F5344CB8AC3E}">
        <p14:creationId xmlns:p14="http://schemas.microsoft.com/office/powerpoint/2010/main" val="3946652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842986"/>
            <a:ext cx="9144000" cy="785812"/>
          </a:xfrm>
        </p:spPr>
        <p:txBody>
          <a:bodyPr vert="horz" lIns="91440" tIns="45720" rIns="91440" bIns="45720" rtlCol="0" anchor="ctr">
            <a:noAutofit/>
          </a:bodyPr>
          <a:lstStyle/>
          <a:p>
            <a:pPr algn="ctr"/>
            <a:r>
              <a:rPr lang="de-DE" sz="4000" b="1" dirty="0" err="1">
                <a:solidFill>
                  <a:srgbClr val="C00000"/>
                </a:solidFill>
                <a:latin typeface="+mn-lt"/>
                <a:ea typeface="+mn-ea"/>
                <a:cs typeface="+mn-cs"/>
              </a:rPr>
              <a:t>Enabling</a:t>
            </a:r>
            <a:r>
              <a:rPr lang="de-DE" sz="4000" b="1" dirty="0">
                <a:solidFill>
                  <a:srgbClr val="C00000"/>
                </a:solidFill>
                <a:latin typeface="+mn-lt"/>
                <a:ea typeface="+mn-ea"/>
                <a:cs typeface="+mn-cs"/>
              </a:rPr>
              <a:t> </a:t>
            </a:r>
            <a:r>
              <a:rPr lang="de-DE" sz="4000" b="1" dirty="0" err="1">
                <a:solidFill>
                  <a:srgbClr val="C00000"/>
                </a:solidFill>
                <a:latin typeface="+mn-lt"/>
                <a:ea typeface="+mn-ea"/>
                <a:cs typeface="+mn-cs"/>
              </a:rPr>
              <a:t>teachers</a:t>
            </a:r>
            <a:r>
              <a:rPr lang="de-DE" sz="4000" b="1" dirty="0">
                <a:solidFill>
                  <a:srgbClr val="C00000"/>
                </a:solidFill>
                <a:latin typeface="+mn-lt"/>
                <a:ea typeface="+mn-ea"/>
                <a:cs typeface="+mn-cs"/>
              </a:rPr>
              <a:t> </a:t>
            </a:r>
            <a:r>
              <a:rPr lang="de-DE" sz="4000" b="1" dirty="0" err="1">
                <a:solidFill>
                  <a:srgbClr val="C00000"/>
                </a:solidFill>
                <a:latin typeface="+mn-lt"/>
                <a:ea typeface="+mn-ea"/>
                <a:cs typeface="+mn-cs"/>
              </a:rPr>
              <a:t>for</a:t>
            </a:r>
            <a:r>
              <a:rPr lang="de-DE" sz="4000" b="1" dirty="0">
                <a:solidFill>
                  <a:srgbClr val="C00000"/>
                </a:solidFill>
                <a:latin typeface="+mn-lt"/>
                <a:ea typeface="+mn-ea"/>
                <a:cs typeface="+mn-cs"/>
              </a:rPr>
              <a:t> individual AR </a:t>
            </a:r>
            <a:r>
              <a:rPr lang="de-DE" sz="4000" b="1" dirty="0" err="1">
                <a:solidFill>
                  <a:srgbClr val="C00000"/>
                </a:solidFill>
                <a:latin typeface="+mn-lt"/>
                <a:ea typeface="+mn-ea"/>
                <a:cs typeface="+mn-cs"/>
              </a:rPr>
              <a:t>studies</a:t>
            </a:r>
            <a:r>
              <a:rPr lang="de-DE" sz="4000" b="1" dirty="0">
                <a:solidFill>
                  <a:srgbClr val="C00000"/>
                </a:solidFill>
                <a:latin typeface="+mn-lt"/>
                <a:ea typeface="+mn-ea"/>
                <a:cs typeface="+mn-cs"/>
              </a:rPr>
              <a:t> (Israel)</a:t>
            </a:r>
          </a:p>
        </p:txBody>
      </p:sp>
      <p:sp>
        <p:nvSpPr>
          <p:cNvPr id="3075" name="Rectangle 3"/>
          <p:cNvSpPr>
            <a:spLocks noGrp="1" noChangeArrowheads="1"/>
          </p:cNvSpPr>
          <p:nvPr>
            <p:ph type="body" idx="1"/>
          </p:nvPr>
        </p:nvSpPr>
        <p:spPr>
          <a:xfrm>
            <a:off x="179513" y="2075366"/>
            <a:ext cx="8964487" cy="4106197"/>
          </a:xfrm>
        </p:spPr>
        <p:txBody>
          <a:bodyPr>
            <a:normAutofit/>
          </a:bodyPr>
          <a:lstStyle/>
          <a:p>
            <a:r>
              <a:rPr lang="en-US" sz="2200" dirty="0"/>
              <a:t>22 experienced high school science teachers.</a:t>
            </a:r>
          </a:p>
          <a:p>
            <a:r>
              <a:rPr lang="en-US" sz="2200" dirty="0"/>
              <a:t>Teachers attend a series of workshops about the methodology and the tools to be applied for data collection and evaluation within AR. </a:t>
            </a:r>
          </a:p>
          <a:p>
            <a:pPr lvl="1"/>
            <a:r>
              <a:rPr lang="en-US" sz="1800" dirty="0"/>
              <a:t>1) Action Research principles</a:t>
            </a:r>
          </a:p>
          <a:p>
            <a:pPr lvl="1"/>
            <a:r>
              <a:rPr lang="en-US" sz="1800" dirty="0"/>
              <a:t>2) The qualitative research approach</a:t>
            </a:r>
          </a:p>
          <a:p>
            <a:pPr lvl="1"/>
            <a:r>
              <a:rPr lang="en-US" sz="1800" dirty="0"/>
              <a:t>3) Methodology (rationale for choosing a subject for research, defining a good research question, research tools and data collection, and data analysis</a:t>
            </a:r>
          </a:p>
          <a:p>
            <a:pPr lvl="1"/>
            <a:r>
              <a:rPr lang="en-US" sz="1800" dirty="0"/>
              <a:t>4) Reflection at each of the stages, and </a:t>
            </a:r>
          </a:p>
          <a:p>
            <a:pPr lvl="1"/>
            <a:r>
              <a:rPr lang="en-US" sz="1800" dirty="0"/>
              <a:t>5) Presentation of reports. </a:t>
            </a:r>
            <a:endParaRPr lang="de-DE" sz="1800" dirty="0"/>
          </a:p>
          <a:p>
            <a:r>
              <a:rPr lang="en-US" sz="2200" dirty="0"/>
              <a:t>Workshops interplay with phases of working and doing AR in the regular school environment. </a:t>
            </a:r>
          </a:p>
        </p:txBody>
      </p:sp>
      <p:sp>
        <p:nvSpPr>
          <p:cNvPr id="4" name="Rechteck 3"/>
          <p:cNvSpPr/>
          <p:nvPr/>
        </p:nvSpPr>
        <p:spPr>
          <a:xfrm>
            <a:off x="4572000" y="5734997"/>
            <a:ext cx="4572000" cy="646331"/>
          </a:xfrm>
          <a:prstGeom prst="rect">
            <a:avLst/>
          </a:prstGeom>
        </p:spPr>
        <p:txBody>
          <a:bodyPr>
            <a:spAutoFit/>
          </a:bodyPr>
          <a:lstStyle/>
          <a:p>
            <a:r>
              <a:rPr lang="de-DE" sz="1200" dirty="0">
                <a:ea typeface="ＭＳ Ｐゴシック" pitchFamily="34" charset="-128"/>
              </a:rPr>
              <a:t>(e.g. </a:t>
            </a:r>
            <a:r>
              <a:rPr lang="de-DE" sz="1200" dirty="0"/>
              <a:t>Mamlok–Naaman, </a:t>
            </a:r>
            <a:r>
              <a:rPr lang="de-DE" sz="1200" dirty="0" err="1"/>
              <a:t>Navon</a:t>
            </a:r>
            <a:r>
              <a:rPr lang="de-DE" sz="1200" dirty="0"/>
              <a:t>, </a:t>
            </a:r>
            <a:r>
              <a:rPr lang="de-DE" sz="1200" dirty="0" err="1"/>
              <a:t>Carmeli</a:t>
            </a:r>
            <a:r>
              <a:rPr lang="de-DE" sz="1200" dirty="0"/>
              <a:t>, &amp; Hofstein, 2003;</a:t>
            </a:r>
            <a:r>
              <a:rPr lang="de-DE" sz="1200" b="1" dirty="0"/>
              <a:t> </a:t>
            </a:r>
            <a:r>
              <a:rPr lang="de-DE" sz="1200" dirty="0"/>
              <a:t>Dass, Hofstein, Mamlok-Naaman, </a:t>
            </a:r>
            <a:r>
              <a:rPr lang="de-DE" sz="1200" dirty="0" err="1"/>
              <a:t>Dawkins</a:t>
            </a:r>
            <a:r>
              <a:rPr lang="de-DE" sz="1200" dirty="0"/>
              <a:t> &amp; </a:t>
            </a:r>
            <a:r>
              <a:rPr lang="de-DE" sz="1200" dirty="0" err="1"/>
              <a:t>Pennick</a:t>
            </a:r>
            <a:r>
              <a:rPr lang="de-DE" sz="1200" dirty="0"/>
              <a:t>, 2008 ; </a:t>
            </a:r>
            <a:r>
              <a:rPr lang="de-DE" sz="1200" dirty="0">
                <a:ea typeface="ＭＳ Ｐゴシック" pitchFamily="34" charset="-128"/>
              </a:rPr>
              <a:t>Mamlok-Naaman &amp; Eilks, 2011)</a:t>
            </a:r>
            <a:endParaRPr lang="de-DE" sz="1200"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spTree>
    <p:extLst>
      <p:ext uri="{BB962C8B-B14F-4D97-AF65-F5344CB8AC3E}">
        <p14:creationId xmlns:p14="http://schemas.microsoft.com/office/powerpoint/2010/main" val="27733704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928688"/>
            <a:ext cx="9144000" cy="785812"/>
          </a:xfrm>
        </p:spPr>
        <p:txBody>
          <a:bodyPr vert="horz" lIns="91440" tIns="45720" rIns="91440" bIns="45720" rtlCol="0" anchor="ctr">
            <a:noAutofit/>
          </a:bodyPr>
          <a:lstStyle/>
          <a:p>
            <a:pPr algn="ctr"/>
            <a:r>
              <a:rPr lang="de-DE" sz="4000" b="1" dirty="0" err="1">
                <a:solidFill>
                  <a:srgbClr val="C00000"/>
                </a:solidFill>
                <a:latin typeface="+mn-lt"/>
                <a:ea typeface="+mn-ea"/>
                <a:cs typeface="+mn-cs"/>
              </a:rPr>
              <a:t>Enabling</a:t>
            </a:r>
            <a:r>
              <a:rPr lang="de-DE" sz="4000" b="1" dirty="0">
                <a:solidFill>
                  <a:srgbClr val="C00000"/>
                </a:solidFill>
                <a:latin typeface="+mn-lt"/>
                <a:ea typeface="+mn-ea"/>
                <a:cs typeface="+mn-cs"/>
              </a:rPr>
              <a:t> </a:t>
            </a:r>
            <a:r>
              <a:rPr lang="de-DE" sz="4000" b="1" dirty="0" err="1">
                <a:solidFill>
                  <a:srgbClr val="C00000"/>
                </a:solidFill>
                <a:latin typeface="+mn-lt"/>
                <a:ea typeface="+mn-ea"/>
                <a:cs typeface="+mn-cs"/>
              </a:rPr>
              <a:t>teachers</a:t>
            </a:r>
            <a:r>
              <a:rPr lang="de-DE" sz="4000" b="1" dirty="0">
                <a:solidFill>
                  <a:srgbClr val="C00000"/>
                </a:solidFill>
                <a:latin typeface="+mn-lt"/>
                <a:ea typeface="+mn-ea"/>
                <a:cs typeface="+mn-cs"/>
              </a:rPr>
              <a:t> </a:t>
            </a:r>
            <a:r>
              <a:rPr lang="de-DE" sz="4000" b="1" dirty="0" err="1">
                <a:solidFill>
                  <a:srgbClr val="C00000"/>
                </a:solidFill>
                <a:latin typeface="+mn-lt"/>
                <a:ea typeface="+mn-ea"/>
                <a:cs typeface="+mn-cs"/>
              </a:rPr>
              <a:t>for</a:t>
            </a:r>
            <a:r>
              <a:rPr lang="de-DE" sz="4000" b="1" dirty="0">
                <a:solidFill>
                  <a:srgbClr val="C00000"/>
                </a:solidFill>
                <a:latin typeface="+mn-lt"/>
                <a:ea typeface="+mn-ea"/>
                <a:cs typeface="+mn-cs"/>
              </a:rPr>
              <a:t> individual AR </a:t>
            </a:r>
            <a:r>
              <a:rPr lang="de-DE" sz="4000" b="1" dirty="0" err="1">
                <a:solidFill>
                  <a:srgbClr val="C00000"/>
                </a:solidFill>
                <a:latin typeface="+mn-lt"/>
                <a:ea typeface="+mn-ea"/>
                <a:cs typeface="+mn-cs"/>
              </a:rPr>
              <a:t>studies</a:t>
            </a:r>
            <a:r>
              <a:rPr lang="de-DE" sz="4000" b="1" dirty="0">
                <a:solidFill>
                  <a:srgbClr val="C00000"/>
                </a:solidFill>
                <a:latin typeface="+mn-lt"/>
                <a:ea typeface="+mn-ea"/>
                <a:cs typeface="+mn-cs"/>
              </a:rPr>
              <a:t> (Israel)</a:t>
            </a:r>
          </a:p>
        </p:txBody>
      </p:sp>
      <p:sp>
        <p:nvSpPr>
          <p:cNvPr id="3075" name="Rectangle 3"/>
          <p:cNvSpPr>
            <a:spLocks noGrp="1" noChangeArrowheads="1"/>
          </p:cNvSpPr>
          <p:nvPr>
            <p:ph type="body" idx="1"/>
          </p:nvPr>
        </p:nvSpPr>
        <p:spPr>
          <a:xfrm>
            <a:off x="179513" y="1772815"/>
            <a:ext cx="8964487" cy="4309007"/>
          </a:xfrm>
        </p:spPr>
        <p:txBody>
          <a:bodyPr>
            <a:normAutofit/>
          </a:bodyPr>
          <a:lstStyle/>
          <a:p>
            <a:r>
              <a:rPr lang="en-US" sz="2400" dirty="0"/>
              <a:t>Teachers conducted individual AR studies, on</a:t>
            </a:r>
          </a:p>
          <a:p>
            <a:pPr lvl="1"/>
            <a:r>
              <a:rPr lang="en-US" sz="1800" dirty="0"/>
              <a:t>Students’ understanding of specific topics</a:t>
            </a:r>
          </a:p>
          <a:p>
            <a:pPr lvl="1"/>
            <a:r>
              <a:rPr lang="en-US" sz="1800" dirty="0"/>
              <a:t>Behavior or motivation</a:t>
            </a:r>
          </a:p>
          <a:p>
            <a:pPr lvl="1"/>
            <a:r>
              <a:rPr lang="en-US" sz="1800" dirty="0"/>
              <a:t>Own teaching and how it functions in class </a:t>
            </a:r>
          </a:p>
          <a:p>
            <a:r>
              <a:rPr lang="en-US" sz="2200" dirty="0"/>
              <a:t>Teachers became aware of the importance of reflecting upon their work by AR and the methods they learned. </a:t>
            </a:r>
          </a:p>
          <a:p>
            <a:r>
              <a:rPr lang="en-US" sz="2200" dirty="0"/>
              <a:t>Some continued case studies about their students.</a:t>
            </a:r>
          </a:p>
          <a:p>
            <a:r>
              <a:rPr lang="en-US" sz="2200" dirty="0"/>
              <a:t>Almost all the teachers felt to have become a member of a team during the workshop meetings, and that they continued to exchange ideas within the group. </a:t>
            </a:r>
          </a:p>
          <a:p>
            <a:r>
              <a:rPr lang="en-US" sz="2200" dirty="0"/>
              <a:t>… but dissemination of the results is still a problem.</a:t>
            </a:r>
          </a:p>
          <a:p>
            <a:pPr>
              <a:buNone/>
            </a:pPr>
            <a:endParaRPr lang="en-US" sz="2200" dirty="0"/>
          </a:p>
        </p:txBody>
      </p:sp>
      <p:sp>
        <p:nvSpPr>
          <p:cNvPr id="4" name="Rechteck 3"/>
          <p:cNvSpPr/>
          <p:nvPr/>
        </p:nvSpPr>
        <p:spPr>
          <a:xfrm>
            <a:off x="4572000" y="5734997"/>
            <a:ext cx="4572000" cy="646331"/>
          </a:xfrm>
          <a:prstGeom prst="rect">
            <a:avLst/>
          </a:prstGeom>
        </p:spPr>
        <p:txBody>
          <a:bodyPr>
            <a:spAutoFit/>
          </a:bodyPr>
          <a:lstStyle/>
          <a:p>
            <a:r>
              <a:rPr lang="de-DE" sz="1200" dirty="0">
                <a:ea typeface="ＭＳ Ｐゴシック" pitchFamily="34" charset="-128"/>
              </a:rPr>
              <a:t>(e.g. </a:t>
            </a:r>
            <a:r>
              <a:rPr lang="de-DE" sz="1200" dirty="0"/>
              <a:t>Mamlok–Naaman, </a:t>
            </a:r>
            <a:r>
              <a:rPr lang="de-DE" sz="1200" dirty="0" err="1"/>
              <a:t>Navon</a:t>
            </a:r>
            <a:r>
              <a:rPr lang="de-DE" sz="1200" dirty="0"/>
              <a:t>, </a:t>
            </a:r>
            <a:r>
              <a:rPr lang="de-DE" sz="1200" dirty="0" err="1"/>
              <a:t>Carmeli</a:t>
            </a:r>
            <a:r>
              <a:rPr lang="de-DE" sz="1200" dirty="0"/>
              <a:t>, &amp; Hofstein, 2003;</a:t>
            </a:r>
            <a:r>
              <a:rPr lang="de-DE" sz="1200" b="1" dirty="0"/>
              <a:t> </a:t>
            </a:r>
            <a:r>
              <a:rPr lang="de-DE" sz="1200" dirty="0"/>
              <a:t>Dass, Hofstein, Mamlok-Naaman, </a:t>
            </a:r>
            <a:r>
              <a:rPr lang="de-DE" sz="1200" dirty="0" err="1"/>
              <a:t>Dawkins</a:t>
            </a:r>
            <a:r>
              <a:rPr lang="de-DE" sz="1200" dirty="0"/>
              <a:t> &amp; </a:t>
            </a:r>
            <a:r>
              <a:rPr lang="de-DE" sz="1200" dirty="0" err="1"/>
              <a:t>Pennick</a:t>
            </a:r>
            <a:r>
              <a:rPr lang="de-DE" sz="1200" dirty="0"/>
              <a:t>, 2008 ; </a:t>
            </a:r>
            <a:r>
              <a:rPr lang="de-DE" sz="1200" dirty="0">
                <a:ea typeface="ＭＳ Ｐゴシック" pitchFamily="34" charset="-128"/>
              </a:rPr>
              <a:t>Mamlok-Naaman &amp; Eilks, 2011)</a:t>
            </a:r>
            <a:endParaRPr lang="de-DE" sz="1200"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spTree>
    <p:extLst>
      <p:ext uri="{BB962C8B-B14F-4D97-AF65-F5344CB8AC3E}">
        <p14:creationId xmlns:p14="http://schemas.microsoft.com/office/powerpoint/2010/main" val="228973886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928688"/>
            <a:ext cx="9144000" cy="785812"/>
          </a:xfrm>
        </p:spPr>
        <p:txBody>
          <a:bodyPr vert="horz" lIns="91440" tIns="45720" rIns="91440" bIns="45720" rtlCol="0" anchor="ctr">
            <a:noAutofit/>
          </a:bodyPr>
          <a:lstStyle/>
          <a:p>
            <a:pPr algn="ctr"/>
            <a:r>
              <a:rPr lang="de-DE" sz="4000" b="1" dirty="0" err="1">
                <a:solidFill>
                  <a:srgbClr val="C00000"/>
                </a:solidFill>
                <a:latin typeface="+mn-lt"/>
                <a:ea typeface="+mn-ea"/>
                <a:cs typeface="+mn-cs"/>
              </a:rPr>
              <a:t>Creating</a:t>
            </a:r>
            <a:r>
              <a:rPr lang="de-DE" sz="4000" b="1" dirty="0">
                <a:solidFill>
                  <a:srgbClr val="C00000"/>
                </a:solidFill>
                <a:latin typeface="+mn-lt"/>
                <a:ea typeface="+mn-ea"/>
                <a:cs typeface="+mn-cs"/>
              </a:rPr>
              <a:t> a </a:t>
            </a:r>
            <a:r>
              <a:rPr lang="de-DE" sz="4000" b="1" dirty="0" err="1">
                <a:solidFill>
                  <a:srgbClr val="C00000"/>
                </a:solidFill>
                <a:latin typeface="+mn-lt"/>
                <a:ea typeface="+mn-ea"/>
                <a:cs typeface="+mn-cs"/>
              </a:rPr>
              <a:t>collaborative</a:t>
            </a:r>
            <a:r>
              <a:rPr lang="de-DE" sz="4000" b="1" dirty="0">
                <a:solidFill>
                  <a:srgbClr val="C00000"/>
                </a:solidFill>
                <a:latin typeface="+mn-lt"/>
                <a:ea typeface="+mn-ea"/>
                <a:cs typeface="+mn-cs"/>
              </a:rPr>
              <a:t> AR </a:t>
            </a:r>
            <a:r>
              <a:rPr lang="de-DE" sz="4000" b="1" dirty="0" err="1">
                <a:solidFill>
                  <a:srgbClr val="C00000"/>
                </a:solidFill>
                <a:latin typeface="+mn-lt"/>
                <a:ea typeface="+mn-ea"/>
                <a:cs typeface="+mn-cs"/>
              </a:rPr>
              <a:t>communities</a:t>
            </a:r>
            <a:r>
              <a:rPr lang="de-DE" sz="4000" b="1" dirty="0">
                <a:solidFill>
                  <a:srgbClr val="C00000"/>
                </a:solidFill>
                <a:latin typeface="+mn-lt"/>
                <a:ea typeface="+mn-ea"/>
                <a:cs typeface="+mn-cs"/>
              </a:rPr>
              <a:t> (UK)</a:t>
            </a:r>
          </a:p>
        </p:txBody>
      </p:sp>
      <p:sp>
        <p:nvSpPr>
          <p:cNvPr id="3075" name="Rectangle 3"/>
          <p:cNvSpPr>
            <a:spLocks noGrp="1" noChangeArrowheads="1"/>
          </p:cNvSpPr>
          <p:nvPr>
            <p:ph type="body" idx="1"/>
          </p:nvPr>
        </p:nvSpPr>
        <p:spPr>
          <a:xfrm>
            <a:off x="179513" y="1860797"/>
            <a:ext cx="8964487" cy="4437490"/>
          </a:xfrm>
        </p:spPr>
        <p:txBody>
          <a:bodyPr>
            <a:normAutofit/>
          </a:bodyPr>
          <a:lstStyle/>
          <a:p>
            <a:r>
              <a:rPr lang="en-GB" sz="2200" dirty="0"/>
              <a:t>6 teachers from 6 different schools; later expansion to a total of 13 teachers from 12 schools. </a:t>
            </a:r>
          </a:p>
          <a:p>
            <a:pPr lvl="0"/>
            <a:r>
              <a:rPr lang="en-GB" sz="2200" dirty="0"/>
              <a:t>Teachers develop and evaluate new approaches in the teaching and learning </a:t>
            </a:r>
            <a:r>
              <a:rPr lang="de-DE" sz="2200" dirty="0" err="1"/>
              <a:t>concerning</a:t>
            </a:r>
            <a:r>
              <a:rPr lang="de-DE" sz="2200" dirty="0"/>
              <a:t> </a:t>
            </a:r>
            <a:r>
              <a:rPr lang="en-GB" sz="2200" dirty="0"/>
              <a:t>models and modelling in science.</a:t>
            </a:r>
          </a:p>
          <a:p>
            <a:r>
              <a:rPr lang="en-GB" sz="2200" dirty="0"/>
              <a:t>Each teacher was free to nominate the context in which and the purpose for which the AR will take place. </a:t>
            </a:r>
          </a:p>
          <a:p>
            <a:r>
              <a:rPr lang="en-GB" sz="2200" dirty="0"/>
              <a:t>External expertise was available on request.</a:t>
            </a:r>
          </a:p>
          <a:p>
            <a:pPr lvl="0"/>
            <a:endParaRPr lang="en-GB" sz="2200" dirty="0"/>
          </a:p>
          <a:p>
            <a:pPr lvl="0"/>
            <a:endParaRPr lang="en-GB" sz="2200" dirty="0"/>
          </a:p>
          <a:p>
            <a:pPr>
              <a:buNone/>
            </a:pPr>
            <a:endParaRPr lang="de-DE" sz="2200" dirty="0"/>
          </a:p>
          <a:p>
            <a:pPr lvl="0">
              <a:buNone/>
            </a:pPr>
            <a:r>
              <a:rPr lang="en-GB" sz="2200" dirty="0"/>
              <a:t> </a:t>
            </a:r>
            <a:endParaRPr lang="de-DE" sz="2200" dirty="0"/>
          </a:p>
          <a:p>
            <a:endParaRPr lang="en-GB" sz="2200" dirty="0"/>
          </a:p>
          <a:p>
            <a:pPr>
              <a:buNone/>
            </a:pPr>
            <a:endParaRPr lang="en-GB" sz="2200" dirty="0"/>
          </a:p>
        </p:txBody>
      </p:sp>
      <p:sp>
        <p:nvSpPr>
          <p:cNvPr id="5" name="Rechteck 4"/>
          <p:cNvSpPr/>
          <p:nvPr/>
        </p:nvSpPr>
        <p:spPr>
          <a:xfrm>
            <a:off x="3851920" y="6021288"/>
            <a:ext cx="5094312" cy="276999"/>
          </a:xfrm>
          <a:prstGeom prst="rect">
            <a:avLst/>
          </a:prstGeom>
        </p:spPr>
        <p:txBody>
          <a:bodyPr wrap="square">
            <a:spAutoFit/>
          </a:bodyPr>
          <a:lstStyle/>
          <a:p>
            <a:pPr algn="r"/>
            <a:r>
              <a:rPr lang="de-DE" sz="1200" dirty="0">
                <a:ea typeface="ＭＳ Ｐゴシック" pitchFamily="34" charset="-128"/>
              </a:rPr>
              <a:t>(e.g. </a:t>
            </a:r>
            <a:r>
              <a:rPr lang="de-DE" sz="1200" dirty="0" err="1"/>
              <a:t>Newberry</a:t>
            </a:r>
            <a:r>
              <a:rPr lang="de-DE" sz="1200" dirty="0"/>
              <a:t> &amp; Gilbert, 2004; </a:t>
            </a:r>
            <a:r>
              <a:rPr lang="de-DE" sz="1200" dirty="0" err="1"/>
              <a:t>Newberry</a:t>
            </a:r>
            <a:r>
              <a:rPr lang="de-DE" sz="1200" dirty="0"/>
              <a:t>, Gilbert &amp; </a:t>
            </a:r>
            <a:r>
              <a:rPr lang="de-DE" sz="1200" dirty="0" err="1"/>
              <a:t>Hardcastle</a:t>
            </a:r>
            <a:r>
              <a:rPr lang="de-DE" sz="1200" dirty="0"/>
              <a:t>, 2005</a:t>
            </a:r>
            <a:r>
              <a:rPr lang="de-DE" sz="1200" dirty="0">
                <a:ea typeface="ＭＳ Ｐゴシック" pitchFamily="34" charset="-128"/>
              </a:rPr>
              <a:t>)</a:t>
            </a:r>
            <a:endParaRPr lang="de-DE" sz="1200"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spTree>
    <p:extLst>
      <p:ext uri="{BB962C8B-B14F-4D97-AF65-F5344CB8AC3E}">
        <p14:creationId xmlns:p14="http://schemas.microsoft.com/office/powerpoint/2010/main" val="36232921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04461" y="1341783"/>
            <a:ext cx="7202293" cy="1477328"/>
          </a:xfrm>
          <a:prstGeom prst="rect">
            <a:avLst/>
          </a:prstGeom>
          <a:noFill/>
        </p:spPr>
        <p:txBody>
          <a:bodyPr wrap="none" rtlCol="0">
            <a:spAutoFit/>
          </a:bodyPr>
          <a:lstStyle/>
          <a:p>
            <a:r>
              <a:rPr lang="en-US" i="1" dirty="0"/>
              <a:t>This project has been funded with support from the European Commission. </a:t>
            </a:r>
            <a:endParaRPr lang="en-US" i="1" dirty="0" smtClean="0"/>
          </a:p>
          <a:p>
            <a:r>
              <a:rPr lang="en-US" i="1" smtClean="0"/>
              <a:t>This </a:t>
            </a:r>
            <a:r>
              <a:rPr lang="en-US" i="1"/>
              <a:t>publication [communication</a:t>
            </a:r>
            <a:r>
              <a:rPr lang="en-US" i="1"/>
              <a:t>] </a:t>
            </a:r>
            <a:r>
              <a:rPr lang="en-US" i="1" smtClean="0"/>
              <a:t>reflects </a:t>
            </a:r>
            <a:r>
              <a:rPr lang="en-US" i="1" dirty="0"/>
              <a:t>the views only of the author, </a:t>
            </a:r>
            <a:endParaRPr lang="en-US" i="1" dirty="0" smtClean="0"/>
          </a:p>
          <a:p>
            <a:r>
              <a:rPr lang="en-US" i="1" dirty="0" smtClean="0"/>
              <a:t>and </a:t>
            </a:r>
            <a:r>
              <a:rPr lang="en-US" i="1" dirty="0"/>
              <a:t>the Commission cannot be held responsible for any use which may be </a:t>
            </a:r>
            <a:endParaRPr lang="en-US" i="1" dirty="0" smtClean="0"/>
          </a:p>
          <a:p>
            <a:r>
              <a:rPr lang="en-US" i="1" dirty="0" smtClean="0"/>
              <a:t>made </a:t>
            </a:r>
            <a:r>
              <a:rPr lang="en-US" i="1" dirty="0"/>
              <a:t>of the information contained therein.</a:t>
            </a:r>
            <a:endParaRPr lang="de-DE" dirty="0"/>
          </a:p>
          <a:p>
            <a:endParaRPr lang="de-DE" dirty="0"/>
          </a:p>
        </p:txBody>
      </p:sp>
      <p:pic>
        <p:nvPicPr>
          <p:cNvPr id="3" name="Picture 2" descr="http://www.erasmus-artist.eu/images/eu_flag_co_funded_pos_-rgb-_right.jpg?crc=3942257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288" y="5347252"/>
            <a:ext cx="4440660"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656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836712"/>
            <a:ext cx="9144000" cy="785812"/>
          </a:xfrm>
        </p:spPr>
        <p:txBody>
          <a:bodyPr vert="horz" lIns="91440" tIns="45720" rIns="91440" bIns="45720" rtlCol="0" anchor="ctr">
            <a:noAutofit/>
          </a:bodyPr>
          <a:lstStyle/>
          <a:p>
            <a:pPr algn="ctr"/>
            <a:r>
              <a:rPr lang="de-DE" sz="4000" b="1" dirty="0" err="1">
                <a:solidFill>
                  <a:srgbClr val="C00000"/>
                </a:solidFill>
                <a:latin typeface="+mn-lt"/>
                <a:ea typeface="+mn-ea"/>
                <a:cs typeface="+mn-cs"/>
              </a:rPr>
              <a:t>Creating</a:t>
            </a:r>
            <a:r>
              <a:rPr lang="de-DE" sz="4000" b="1" dirty="0">
                <a:solidFill>
                  <a:srgbClr val="C00000"/>
                </a:solidFill>
                <a:latin typeface="+mn-lt"/>
                <a:ea typeface="+mn-ea"/>
                <a:cs typeface="+mn-cs"/>
              </a:rPr>
              <a:t> a </a:t>
            </a:r>
            <a:r>
              <a:rPr lang="de-DE" sz="4000" b="1" dirty="0" err="1">
                <a:solidFill>
                  <a:srgbClr val="C00000"/>
                </a:solidFill>
                <a:latin typeface="+mn-lt"/>
                <a:ea typeface="+mn-ea"/>
                <a:cs typeface="+mn-cs"/>
              </a:rPr>
              <a:t>collaborative</a:t>
            </a:r>
            <a:r>
              <a:rPr lang="de-DE" sz="4000" b="1" dirty="0">
                <a:solidFill>
                  <a:srgbClr val="C00000"/>
                </a:solidFill>
                <a:latin typeface="+mn-lt"/>
                <a:ea typeface="+mn-ea"/>
                <a:cs typeface="+mn-cs"/>
              </a:rPr>
              <a:t> AR </a:t>
            </a:r>
            <a:r>
              <a:rPr lang="de-DE" sz="4000" b="1" dirty="0" err="1">
                <a:solidFill>
                  <a:srgbClr val="C00000"/>
                </a:solidFill>
                <a:latin typeface="+mn-lt"/>
                <a:ea typeface="+mn-ea"/>
                <a:cs typeface="+mn-cs"/>
              </a:rPr>
              <a:t>communities</a:t>
            </a:r>
            <a:r>
              <a:rPr lang="de-DE" sz="4000" b="1" dirty="0">
                <a:solidFill>
                  <a:srgbClr val="C00000"/>
                </a:solidFill>
                <a:latin typeface="+mn-lt"/>
                <a:ea typeface="+mn-ea"/>
                <a:cs typeface="+mn-cs"/>
              </a:rPr>
              <a:t> (UK)</a:t>
            </a:r>
          </a:p>
        </p:txBody>
      </p:sp>
      <p:sp>
        <p:nvSpPr>
          <p:cNvPr id="3075" name="Rectangle 3"/>
          <p:cNvSpPr>
            <a:spLocks noGrp="1" noChangeArrowheads="1"/>
          </p:cNvSpPr>
          <p:nvPr>
            <p:ph type="body" idx="1"/>
          </p:nvPr>
        </p:nvSpPr>
        <p:spPr>
          <a:xfrm>
            <a:off x="285839" y="2028160"/>
            <a:ext cx="8964487" cy="4131627"/>
          </a:xfrm>
        </p:spPr>
        <p:txBody>
          <a:bodyPr vert="horz" lIns="91440" tIns="45720" rIns="91440" bIns="45720" rtlCol="0">
            <a:normAutofit/>
          </a:bodyPr>
          <a:lstStyle/>
          <a:p>
            <a:r>
              <a:rPr lang="en-GB" sz="2200" dirty="0">
                <a:latin typeface="Arial" charset="0"/>
              </a:rPr>
              <a:t>Individual projects started on a small scale, but gradually expanded in scope and the number of colleagues involved; not only within schools but also between schools. </a:t>
            </a:r>
            <a:endParaRPr lang="de-DE" sz="2200" dirty="0">
              <a:latin typeface="Arial" charset="0"/>
            </a:endParaRPr>
          </a:p>
          <a:p>
            <a:r>
              <a:rPr lang="de-DE" sz="2200" dirty="0">
                <a:latin typeface="Arial" charset="0"/>
              </a:rPr>
              <a:t>Professional </a:t>
            </a:r>
            <a:r>
              <a:rPr lang="de-DE" sz="2200" dirty="0" err="1">
                <a:latin typeface="Arial" charset="0"/>
              </a:rPr>
              <a:t>development</a:t>
            </a:r>
            <a:r>
              <a:rPr lang="de-DE" sz="2200" dirty="0">
                <a:latin typeface="Arial" charset="0"/>
              </a:rPr>
              <a:t> </a:t>
            </a:r>
            <a:r>
              <a:rPr lang="de-DE" sz="2200" dirty="0" err="1">
                <a:latin typeface="Arial" charset="0"/>
              </a:rPr>
              <a:t>by</a:t>
            </a:r>
            <a:r>
              <a:rPr lang="de-DE" sz="2200" dirty="0">
                <a:latin typeface="Arial" charset="0"/>
              </a:rPr>
              <a:t> </a:t>
            </a:r>
            <a:r>
              <a:rPr lang="de-DE" sz="2200" dirty="0" err="1">
                <a:latin typeface="Arial" charset="0"/>
              </a:rPr>
              <a:t>learning</a:t>
            </a:r>
            <a:r>
              <a:rPr lang="de-DE" sz="2200" dirty="0">
                <a:latin typeface="Arial" charset="0"/>
              </a:rPr>
              <a:t> </a:t>
            </a:r>
            <a:r>
              <a:rPr lang="de-DE" sz="2200" dirty="0" err="1">
                <a:latin typeface="Arial" charset="0"/>
              </a:rPr>
              <a:t>about</a:t>
            </a:r>
            <a:r>
              <a:rPr lang="de-DE" sz="2200" dirty="0">
                <a:latin typeface="Arial" charset="0"/>
              </a:rPr>
              <a:t> different </a:t>
            </a:r>
            <a:r>
              <a:rPr lang="de-DE" sz="2200" dirty="0" err="1">
                <a:latin typeface="Arial" charset="0"/>
              </a:rPr>
              <a:t>approaches</a:t>
            </a:r>
            <a:r>
              <a:rPr lang="de-DE" sz="2200" dirty="0">
                <a:latin typeface="Arial" charset="0"/>
              </a:rPr>
              <a:t> and </a:t>
            </a:r>
            <a:r>
              <a:rPr lang="de-DE" sz="2200" dirty="0" err="1">
                <a:latin typeface="Arial" charset="0"/>
              </a:rPr>
              <a:t>exchange</a:t>
            </a:r>
            <a:r>
              <a:rPr lang="de-DE" sz="2200" dirty="0">
                <a:latin typeface="Arial" charset="0"/>
              </a:rPr>
              <a:t> </a:t>
            </a:r>
            <a:r>
              <a:rPr lang="de-DE" sz="2200" dirty="0" err="1">
                <a:latin typeface="Arial" charset="0"/>
              </a:rPr>
              <a:t>with</a:t>
            </a:r>
            <a:r>
              <a:rPr lang="de-DE" sz="2200" dirty="0">
                <a:latin typeface="Arial" charset="0"/>
              </a:rPr>
              <a:t> </a:t>
            </a:r>
            <a:r>
              <a:rPr lang="de-DE" sz="2200" dirty="0" err="1">
                <a:latin typeface="Arial" charset="0"/>
              </a:rPr>
              <a:t>colleagues</a:t>
            </a:r>
            <a:r>
              <a:rPr lang="de-DE" sz="2200" dirty="0">
                <a:latin typeface="Arial" charset="0"/>
              </a:rPr>
              <a:t> and </a:t>
            </a:r>
            <a:r>
              <a:rPr lang="de-DE" sz="2200" dirty="0" err="1">
                <a:latin typeface="Arial" charset="0"/>
              </a:rPr>
              <a:t>accompanying</a:t>
            </a:r>
            <a:r>
              <a:rPr lang="de-DE" sz="2200" dirty="0">
                <a:latin typeface="Arial" charset="0"/>
              </a:rPr>
              <a:t> </a:t>
            </a:r>
            <a:r>
              <a:rPr lang="de-DE" sz="2200" dirty="0" err="1">
                <a:latin typeface="Arial" charset="0"/>
              </a:rPr>
              <a:t>experts</a:t>
            </a:r>
            <a:r>
              <a:rPr lang="de-DE" sz="2200" dirty="0">
                <a:latin typeface="Arial" charset="0"/>
              </a:rPr>
              <a:t>.</a:t>
            </a:r>
          </a:p>
          <a:p>
            <a:r>
              <a:rPr lang="de-DE" sz="2200" dirty="0">
                <a:latin typeface="Arial" charset="0"/>
              </a:rPr>
              <a:t>Joint </a:t>
            </a:r>
            <a:r>
              <a:rPr lang="de-DE" sz="2200" dirty="0" err="1">
                <a:latin typeface="Arial" charset="0"/>
              </a:rPr>
              <a:t>development</a:t>
            </a:r>
            <a:r>
              <a:rPr lang="de-DE" sz="2200" dirty="0">
                <a:latin typeface="Arial" charset="0"/>
              </a:rPr>
              <a:t> </a:t>
            </a:r>
            <a:r>
              <a:rPr lang="de-DE" sz="2200" dirty="0" err="1">
                <a:latin typeface="Arial" charset="0"/>
              </a:rPr>
              <a:t>of</a:t>
            </a:r>
            <a:r>
              <a:rPr lang="de-DE" sz="2200" dirty="0">
                <a:latin typeface="Arial" charset="0"/>
              </a:rPr>
              <a:t> </a:t>
            </a:r>
            <a:r>
              <a:rPr lang="de-DE" sz="2200" dirty="0" err="1">
                <a:latin typeface="Arial" charset="0"/>
              </a:rPr>
              <a:t>better</a:t>
            </a:r>
            <a:r>
              <a:rPr lang="de-DE" sz="2200" dirty="0">
                <a:latin typeface="Arial" charset="0"/>
              </a:rPr>
              <a:t> </a:t>
            </a:r>
            <a:r>
              <a:rPr lang="de-DE" sz="2200" dirty="0" err="1">
                <a:latin typeface="Arial" charset="0"/>
              </a:rPr>
              <a:t>teaching</a:t>
            </a:r>
            <a:r>
              <a:rPr lang="de-DE" sz="2200" dirty="0">
                <a:latin typeface="Arial" charset="0"/>
              </a:rPr>
              <a:t> </a:t>
            </a:r>
            <a:r>
              <a:rPr lang="de-DE" sz="2200" dirty="0" err="1">
                <a:latin typeface="Arial" charset="0"/>
              </a:rPr>
              <a:t>approaches</a:t>
            </a:r>
            <a:r>
              <a:rPr lang="de-DE" sz="2200" dirty="0">
                <a:latin typeface="Arial" charset="0"/>
              </a:rPr>
              <a:t>.</a:t>
            </a:r>
          </a:p>
          <a:p>
            <a:r>
              <a:rPr lang="de-DE" sz="2200" dirty="0" err="1">
                <a:latin typeface="Arial" charset="0"/>
              </a:rPr>
              <a:t>Credit</a:t>
            </a:r>
            <a:r>
              <a:rPr lang="de-DE" sz="2200" dirty="0">
                <a:latin typeface="Arial" charset="0"/>
              </a:rPr>
              <a:t> </a:t>
            </a:r>
            <a:r>
              <a:rPr lang="de-DE" sz="2200" dirty="0" err="1">
                <a:latin typeface="Arial" charset="0"/>
              </a:rPr>
              <a:t>and</a:t>
            </a:r>
            <a:r>
              <a:rPr lang="de-DE" sz="2200" dirty="0">
                <a:latin typeface="Arial" charset="0"/>
              </a:rPr>
              <a:t> </a:t>
            </a:r>
            <a:r>
              <a:rPr lang="de-DE" sz="2200" dirty="0" err="1">
                <a:latin typeface="Arial" charset="0"/>
              </a:rPr>
              <a:t>acknowledgement</a:t>
            </a:r>
            <a:r>
              <a:rPr lang="de-DE" sz="2200" dirty="0">
                <a:latin typeface="Arial" charset="0"/>
              </a:rPr>
              <a:t> </a:t>
            </a:r>
            <a:r>
              <a:rPr lang="de-DE" sz="2200" dirty="0" err="1">
                <a:latin typeface="Arial" charset="0"/>
              </a:rPr>
              <a:t>for</a:t>
            </a:r>
            <a:r>
              <a:rPr lang="de-DE" sz="2200" dirty="0">
                <a:latin typeface="Arial" charset="0"/>
              </a:rPr>
              <a:t> individual </a:t>
            </a:r>
            <a:r>
              <a:rPr lang="de-DE" sz="2200" dirty="0" err="1">
                <a:latin typeface="Arial" charset="0"/>
              </a:rPr>
              <a:t>engagement</a:t>
            </a:r>
            <a:r>
              <a:rPr lang="de-DE" sz="2200" dirty="0">
                <a:latin typeface="Arial" charset="0"/>
              </a:rPr>
              <a:t>. </a:t>
            </a:r>
            <a:r>
              <a:rPr lang="de-DE" sz="2200" dirty="0" err="1">
                <a:latin typeface="Arial" charset="0"/>
              </a:rPr>
              <a:t>Insights</a:t>
            </a:r>
            <a:r>
              <a:rPr lang="de-DE" sz="2200" dirty="0">
                <a:latin typeface="Arial" charset="0"/>
              </a:rPr>
              <a:t> in personal </a:t>
            </a:r>
            <a:r>
              <a:rPr lang="de-DE" sz="2200" dirty="0" err="1">
                <a:latin typeface="Arial" charset="0"/>
              </a:rPr>
              <a:t>career</a:t>
            </a:r>
            <a:r>
              <a:rPr lang="de-DE" sz="2200" dirty="0">
                <a:latin typeface="Arial" charset="0"/>
              </a:rPr>
              <a:t> </a:t>
            </a:r>
            <a:r>
              <a:rPr lang="de-DE" sz="2200" dirty="0" err="1">
                <a:latin typeface="Arial" charset="0"/>
              </a:rPr>
              <a:t>ambitions</a:t>
            </a:r>
            <a:r>
              <a:rPr lang="de-DE" sz="2200" dirty="0">
                <a:latin typeface="Arial" charset="0"/>
              </a:rPr>
              <a:t>.</a:t>
            </a:r>
          </a:p>
          <a:p>
            <a:r>
              <a:rPr lang="de-DE" sz="2200" dirty="0" err="1">
                <a:latin typeface="Arial" charset="0"/>
              </a:rPr>
              <a:t>Teachers</a:t>
            </a:r>
            <a:r>
              <a:rPr lang="de-DE" sz="2200" dirty="0">
                <a:latin typeface="Arial" charset="0"/>
              </a:rPr>
              <a:t> </a:t>
            </a:r>
            <a:r>
              <a:rPr lang="de-DE" sz="2200" dirty="0" err="1">
                <a:latin typeface="Arial" charset="0"/>
              </a:rPr>
              <a:t>felt</a:t>
            </a:r>
            <a:r>
              <a:rPr lang="de-DE" sz="2200" dirty="0">
                <a:latin typeface="Arial" charset="0"/>
              </a:rPr>
              <a:t> lack in time </a:t>
            </a:r>
            <a:r>
              <a:rPr lang="de-DE" sz="2200" dirty="0" err="1">
                <a:latin typeface="Arial" charset="0"/>
              </a:rPr>
              <a:t>for</a:t>
            </a:r>
            <a:r>
              <a:rPr lang="de-DE" sz="2200" dirty="0">
                <a:latin typeface="Arial" charset="0"/>
              </a:rPr>
              <a:t> </a:t>
            </a:r>
            <a:r>
              <a:rPr lang="de-DE" sz="2200" dirty="0" err="1">
                <a:latin typeface="Arial" charset="0"/>
              </a:rPr>
              <a:t>careful</a:t>
            </a:r>
            <a:r>
              <a:rPr lang="de-DE" sz="2200" dirty="0">
                <a:latin typeface="Arial" charset="0"/>
              </a:rPr>
              <a:t> </a:t>
            </a:r>
            <a:r>
              <a:rPr lang="de-DE" sz="2200" dirty="0" err="1">
                <a:latin typeface="Arial" charset="0"/>
              </a:rPr>
              <a:t>evaluation</a:t>
            </a:r>
            <a:r>
              <a:rPr lang="de-DE" sz="2200" dirty="0">
                <a:latin typeface="Arial" charset="0"/>
              </a:rPr>
              <a:t> </a:t>
            </a:r>
            <a:r>
              <a:rPr lang="de-DE" sz="2200" dirty="0" err="1">
                <a:latin typeface="Arial" charset="0"/>
              </a:rPr>
              <a:t>of</a:t>
            </a:r>
            <a:r>
              <a:rPr lang="de-DE" sz="2200" dirty="0">
                <a:latin typeface="Arial" charset="0"/>
              </a:rPr>
              <a:t> </a:t>
            </a:r>
            <a:r>
              <a:rPr lang="de-DE" sz="2200" dirty="0" err="1">
                <a:latin typeface="Arial" charset="0"/>
              </a:rPr>
              <a:t>the</a:t>
            </a:r>
            <a:r>
              <a:rPr lang="de-DE" sz="2200" dirty="0">
                <a:latin typeface="Arial" charset="0"/>
              </a:rPr>
              <a:t> </a:t>
            </a:r>
            <a:r>
              <a:rPr lang="de-DE" sz="2200" dirty="0" err="1">
                <a:latin typeface="Arial" charset="0"/>
              </a:rPr>
              <a:t>data</a:t>
            </a:r>
            <a:r>
              <a:rPr lang="de-DE" sz="2200" dirty="0">
                <a:latin typeface="Arial" charset="0"/>
              </a:rPr>
              <a:t> and </a:t>
            </a:r>
            <a:r>
              <a:rPr lang="de-DE" sz="2200" dirty="0" err="1">
                <a:latin typeface="Arial" charset="0"/>
              </a:rPr>
              <a:t>for</a:t>
            </a:r>
            <a:r>
              <a:rPr lang="de-DE" sz="2200" dirty="0">
                <a:latin typeface="Arial" charset="0"/>
              </a:rPr>
              <a:t> </a:t>
            </a:r>
            <a:r>
              <a:rPr lang="de-DE" sz="2200" dirty="0" err="1">
                <a:latin typeface="Arial" charset="0"/>
              </a:rPr>
              <a:t>documentation</a:t>
            </a:r>
            <a:r>
              <a:rPr lang="de-DE" sz="2200" dirty="0">
                <a:latin typeface="Arial" charset="0"/>
              </a:rPr>
              <a:t> and </a:t>
            </a:r>
            <a:r>
              <a:rPr lang="de-DE" sz="2200" dirty="0" err="1">
                <a:latin typeface="Arial" charset="0"/>
              </a:rPr>
              <a:t>dissemination</a:t>
            </a:r>
            <a:r>
              <a:rPr lang="de-DE" sz="2200" dirty="0">
                <a:latin typeface="Arial" charset="0"/>
              </a:rPr>
              <a:t>.</a:t>
            </a:r>
          </a:p>
          <a:p>
            <a:endParaRPr lang="en-GB" sz="2200" dirty="0">
              <a:latin typeface="Arial" charset="0"/>
            </a:endParaRPr>
          </a:p>
        </p:txBody>
      </p:sp>
      <p:sp>
        <p:nvSpPr>
          <p:cNvPr id="5" name="Rechteck 4"/>
          <p:cNvSpPr/>
          <p:nvPr/>
        </p:nvSpPr>
        <p:spPr>
          <a:xfrm>
            <a:off x="3851920" y="6021288"/>
            <a:ext cx="5094312" cy="276999"/>
          </a:xfrm>
          <a:prstGeom prst="rect">
            <a:avLst/>
          </a:prstGeom>
        </p:spPr>
        <p:txBody>
          <a:bodyPr wrap="square">
            <a:spAutoFit/>
          </a:bodyPr>
          <a:lstStyle/>
          <a:p>
            <a:pPr algn="r"/>
            <a:r>
              <a:rPr lang="de-DE" sz="1200" dirty="0">
                <a:ea typeface="ＭＳ Ｐゴシック" pitchFamily="34" charset="-128"/>
              </a:rPr>
              <a:t>(e.g. </a:t>
            </a:r>
            <a:r>
              <a:rPr lang="de-DE" sz="1200" dirty="0" err="1"/>
              <a:t>Newberry</a:t>
            </a:r>
            <a:r>
              <a:rPr lang="de-DE" sz="1200" dirty="0"/>
              <a:t> &amp; Gilbert, 2004; </a:t>
            </a:r>
            <a:r>
              <a:rPr lang="de-DE" sz="1200" dirty="0" err="1"/>
              <a:t>Newberry</a:t>
            </a:r>
            <a:r>
              <a:rPr lang="de-DE" sz="1200" dirty="0"/>
              <a:t>, Gilbert &amp; </a:t>
            </a:r>
            <a:r>
              <a:rPr lang="de-DE" sz="1200" dirty="0" err="1"/>
              <a:t>Hardcastle</a:t>
            </a:r>
            <a:r>
              <a:rPr lang="de-DE" sz="1200" dirty="0"/>
              <a:t>, 2005</a:t>
            </a:r>
            <a:r>
              <a:rPr lang="de-DE" sz="1200" dirty="0">
                <a:ea typeface="ＭＳ Ｐゴシック" pitchFamily="34" charset="-128"/>
              </a:rPr>
              <a:t>)</a:t>
            </a:r>
            <a:endParaRPr lang="de-DE" sz="1200"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spTree>
    <p:extLst>
      <p:ext uri="{BB962C8B-B14F-4D97-AF65-F5344CB8AC3E}">
        <p14:creationId xmlns:p14="http://schemas.microsoft.com/office/powerpoint/2010/main" val="65683650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838200"/>
            <a:ext cx="9144000" cy="1143000"/>
          </a:xfrm>
        </p:spPr>
        <p:txBody>
          <a:bodyPr vert="horz" lIns="91440" tIns="45720" rIns="91440" bIns="45720" rtlCol="0" anchor="ctr">
            <a:noAutofit/>
          </a:bodyPr>
          <a:lstStyle/>
          <a:p>
            <a:pPr algn="ctr"/>
            <a:r>
              <a:rPr lang="en-GB" sz="4000" b="1" dirty="0">
                <a:solidFill>
                  <a:srgbClr val="C00000"/>
                </a:solidFill>
                <a:latin typeface="+mn-lt"/>
                <a:ea typeface="+mn-ea"/>
                <a:cs typeface="+mn-cs"/>
              </a:rPr>
              <a:t>Networking teachers and researchers (Germany)</a:t>
            </a:r>
            <a:endParaRPr lang="de-DE" sz="4000" b="1" dirty="0">
              <a:solidFill>
                <a:srgbClr val="C00000"/>
              </a:solidFill>
              <a:latin typeface="+mn-lt"/>
              <a:ea typeface="+mn-ea"/>
              <a:cs typeface="+mn-cs"/>
            </a:endParaRPr>
          </a:p>
        </p:txBody>
      </p:sp>
      <p:sp>
        <p:nvSpPr>
          <p:cNvPr id="187395" name="Rectangle 3"/>
          <p:cNvSpPr>
            <a:spLocks noGrp="1" noChangeArrowheads="1"/>
          </p:cNvSpPr>
          <p:nvPr>
            <p:ph type="body" idx="1"/>
          </p:nvPr>
        </p:nvSpPr>
        <p:spPr>
          <a:xfrm>
            <a:off x="381000" y="2133600"/>
            <a:ext cx="8534400" cy="4114800"/>
          </a:xfrm>
        </p:spPr>
        <p:txBody>
          <a:bodyPr/>
          <a:lstStyle/>
          <a:p>
            <a:r>
              <a:rPr lang="en-GB" sz="2200" dirty="0">
                <a:latin typeface="Arial" charset="0"/>
              </a:rPr>
              <a:t>Establishing AR group in August 1999 </a:t>
            </a:r>
          </a:p>
          <a:p>
            <a:r>
              <a:rPr lang="en-GB" sz="2200" dirty="0">
                <a:latin typeface="Arial" charset="0"/>
              </a:rPr>
              <a:t>The research team in the beginning: </a:t>
            </a:r>
          </a:p>
          <a:p>
            <a:pPr lvl="1"/>
            <a:r>
              <a:rPr lang="en-GB" sz="2200" dirty="0">
                <a:latin typeface="Arial" charset="0"/>
              </a:rPr>
              <a:t>1 researcher, plus PhD- and MEd-students </a:t>
            </a:r>
          </a:p>
          <a:p>
            <a:pPr lvl="1"/>
            <a:r>
              <a:rPr lang="en-GB" sz="2200" dirty="0">
                <a:latin typeface="Arial" charset="0"/>
              </a:rPr>
              <a:t>8 teachers from middle and grammar schools</a:t>
            </a:r>
          </a:p>
          <a:p>
            <a:r>
              <a:rPr lang="en-GB" sz="2200" dirty="0">
                <a:latin typeface="Arial" charset="0"/>
              </a:rPr>
              <a:t>Meetings every 4 weeks for one afternoon (3-4 hrs)</a:t>
            </a:r>
          </a:p>
          <a:p>
            <a:r>
              <a:rPr lang="en-GB" sz="2200" dirty="0">
                <a:latin typeface="Arial" charset="0"/>
              </a:rPr>
              <a:t>Growth of the group up to 15 teachers within 3 years</a:t>
            </a:r>
          </a:p>
          <a:p>
            <a:r>
              <a:rPr lang="en-GB" sz="2200" dirty="0">
                <a:latin typeface="Arial" charset="0"/>
              </a:rPr>
              <a:t>Continuous work for about 19 years now</a:t>
            </a:r>
          </a:p>
          <a:p>
            <a:r>
              <a:rPr lang="en-GB" sz="2200" dirty="0">
                <a:latin typeface="Arial" charset="0"/>
              </a:rPr>
              <a:t>Topics of interest are both introduced, by teachers needs or research findings.</a:t>
            </a:r>
          </a:p>
          <a:p>
            <a:endParaRPr lang="de-DE" sz="2200" dirty="0">
              <a:latin typeface="Arial" charset="0"/>
            </a:endParaRPr>
          </a:p>
          <a:p>
            <a:endParaRPr lang="de-DE" sz="2200" dirty="0">
              <a:latin typeface="Arial" charset="0"/>
            </a:endParaRPr>
          </a:p>
        </p:txBody>
      </p:sp>
      <p:sp>
        <p:nvSpPr>
          <p:cNvPr id="4" name="Rechteck 3"/>
          <p:cNvSpPr/>
          <p:nvPr/>
        </p:nvSpPr>
        <p:spPr>
          <a:xfrm>
            <a:off x="4644008" y="5919663"/>
            <a:ext cx="4302224" cy="461665"/>
          </a:xfrm>
          <a:prstGeom prst="rect">
            <a:avLst/>
          </a:prstGeom>
        </p:spPr>
        <p:txBody>
          <a:bodyPr wrap="square">
            <a:spAutoFit/>
          </a:bodyPr>
          <a:lstStyle/>
          <a:p>
            <a:pPr algn="r"/>
            <a:r>
              <a:rPr lang="de-DE" sz="1200" dirty="0">
                <a:ea typeface="ＭＳ Ｐゴシック" pitchFamily="34" charset="-128"/>
              </a:rPr>
              <a:t>(e.g. </a:t>
            </a:r>
            <a:r>
              <a:rPr lang="de-DE" sz="1200" dirty="0"/>
              <a:t>Eilks &amp; Ralle, 2002; Eilks, 2003; Eilks &amp; Markic, 2011; Mamlok-Naaman &amp; Eilks, 2011</a:t>
            </a:r>
            <a:r>
              <a:rPr lang="de-DE" sz="1200" dirty="0">
                <a:ea typeface="ＭＳ Ｐゴシック" pitchFamily="34" charset="-128"/>
              </a:rPr>
              <a:t>)</a:t>
            </a:r>
            <a:endParaRPr lang="de-DE" sz="1200"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spTree>
    <p:extLst>
      <p:ext uri="{BB962C8B-B14F-4D97-AF65-F5344CB8AC3E}">
        <p14:creationId xmlns:p14="http://schemas.microsoft.com/office/powerpoint/2010/main" val="3897059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lgn="ctr">
              <a:buNone/>
            </a:pPr>
            <a:r>
              <a:rPr lang="de-AT" sz="4400" b="1" dirty="0" err="1"/>
              <a:t>How</a:t>
            </a:r>
            <a:r>
              <a:rPr lang="de-AT" sz="4400" b="1" dirty="0"/>
              <a:t> </a:t>
            </a:r>
            <a:r>
              <a:rPr lang="de-AT" sz="4400" b="1" dirty="0" err="1"/>
              <a:t>to</a:t>
            </a:r>
            <a:r>
              <a:rPr lang="de-AT" sz="4400" b="1" dirty="0"/>
              <a:t> </a:t>
            </a:r>
            <a:r>
              <a:rPr lang="de-AT" sz="4400" b="1" dirty="0" err="1"/>
              <a:t>improve</a:t>
            </a:r>
            <a:r>
              <a:rPr lang="de-AT" sz="4400" b="1" dirty="0"/>
              <a:t> </a:t>
            </a:r>
            <a:r>
              <a:rPr lang="de-AT" sz="4400" b="1" dirty="0" err="1"/>
              <a:t>one‘s</a:t>
            </a:r>
            <a:r>
              <a:rPr lang="de-AT" sz="4400" b="1" dirty="0"/>
              <a:t> </a:t>
            </a:r>
            <a:r>
              <a:rPr lang="de-AT" sz="4400" b="1" dirty="0" err="1"/>
              <a:t>own</a:t>
            </a:r>
            <a:r>
              <a:rPr lang="de-AT" sz="4400" b="1" dirty="0"/>
              <a:t> </a:t>
            </a:r>
            <a:r>
              <a:rPr lang="de-AT" sz="4400" b="1" dirty="0" err="1"/>
              <a:t>practice</a:t>
            </a:r>
            <a:r>
              <a:rPr lang="de-AT" sz="4400" b="1" dirty="0"/>
              <a:t> – </a:t>
            </a:r>
            <a:r>
              <a:rPr lang="de-AT" sz="4400" b="1" dirty="0" err="1"/>
              <a:t>the</a:t>
            </a:r>
            <a:r>
              <a:rPr lang="de-AT" sz="4400" b="1" dirty="0"/>
              <a:t> </a:t>
            </a:r>
            <a:r>
              <a:rPr lang="de-AT" sz="4400" b="1" dirty="0" err="1"/>
              <a:t>case</a:t>
            </a:r>
            <a:r>
              <a:rPr lang="de-AT" sz="4400" b="1" dirty="0"/>
              <a:t> </a:t>
            </a:r>
            <a:r>
              <a:rPr lang="de-AT" sz="4400" b="1" dirty="0" err="1"/>
              <a:t>of</a:t>
            </a:r>
            <a:r>
              <a:rPr lang="de-AT" sz="4400" b="1" dirty="0"/>
              <a:t> Ivano</a:t>
            </a:r>
            <a:br>
              <a:rPr lang="de-AT" sz="4400" b="1" dirty="0"/>
            </a:br>
            <a:endParaRPr lang="de-DE" dirty="0"/>
          </a:p>
        </p:txBody>
      </p:sp>
      <p:pic>
        <p:nvPicPr>
          <p:cNvPr id="1028" name="Picture 4" descr="http://www.chemiedidaktik.uni-bremen.de/pics/Foto%20web%20Iv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929" y="3105586"/>
            <a:ext cx="2698550" cy="3071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631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914400" y="685801"/>
            <a:ext cx="7696200" cy="567813"/>
          </a:xfrm>
        </p:spPr>
        <p:txBody>
          <a:bodyPr>
            <a:normAutofit fontScale="90000"/>
          </a:bodyPr>
          <a:lstStyle/>
          <a:p>
            <a:pPr algn="ctr" eaLnBrk="1" hangingPunct="1"/>
            <a:r>
              <a:rPr lang="de-DE" altLang="de-DE" b="1" dirty="0">
                <a:solidFill>
                  <a:srgbClr val="C00000"/>
                </a:solidFill>
                <a:latin typeface="+mn-lt"/>
                <a:ea typeface="+mn-ea"/>
                <a:cs typeface="+mn-cs"/>
              </a:rPr>
              <a:t>Action Research </a:t>
            </a:r>
            <a:r>
              <a:rPr lang="de-DE" altLang="de-DE" b="1" dirty="0" err="1">
                <a:solidFill>
                  <a:srgbClr val="C00000"/>
                </a:solidFill>
                <a:latin typeface="+mn-lt"/>
                <a:ea typeface="+mn-ea"/>
                <a:cs typeface="+mn-cs"/>
              </a:rPr>
              <a:t>as</a:t>
            </a:r>
            <a:r>
              <a:rPr lang="de-DE" altLang="de-DE" b="1" dirty="0">
                <a:solidFill>
                  <a:srgbClr val="C00000"/>
                </a:solidFill>
                <a:latin typeface="+mn-lt"/>
                <a:ea typeface="+mn-ea"/>
                <a:cs typeface="+mn-cs"/>
              </a:rPr>
              <a:t> a </a:t>
            </a:r>
            <a:r>
              <a:rPr lang="de-DE" altLang="de-DE" b="1" dirty="0" err="1">
                <a:solidFill>
                  <a:srgbClr val="C00000"/>
                </a:solidFill>
                <a:latin typeface="+mn-lt"/>
                <a:ea typeface="+mn-ea"/>
                <a:cs typeface="+mn-cs"/>
              </a:rPr>
              <a:t>science</a:t>
            </a:r>
            <a:r>
              <a:rPr lang="de-DE" altLang="de-DE" b="1" dirty="0">
                <a:solidFill>
                  <a:srgbClr val="C00000"/>
                </a:solidFill>
                <a:latin typeface="+mn-lt"/>
                <a:ea typeface="+mn-ea"/>
                <a:cs typeface="+mn-cs"/>
              </a:rPr>
              <a:t> </a:t>
            </a:r>
            <a:r>
              <a:rPr lang="de-DE" altLang="de-DE" b="1" dirty="0" err="1">
                <a:solidFill>
                  <a:srgbClr val="C00000"/>
                </a:solidFill>
                <a:latin typeface="+mn-lt"/>
                <a:ea typeface="+mn-ea"/>
                <a:cs typeface="+mn-cs"/>
              </a:rPr>
              <a:t>teacher‘s</a:t>
            </a:r>
            <a:r>
              <a:rPr lang="de-DE" altLang="de-DE" b="1" dirty="0">
                <a:solidFill>
                  <a:srgbClr val="C00000"/>
                </a:solidFill>
                <a:latin typeface="+mn-lt"/>
                <a:ea typeface="+mn-ea"/>
                <a:cs typeface="+mn-cs"/>
              </a:rPr>
              <a:t> </a:t>
            </a:r>
            <a:r>
              <a:rPr lang="de-DE" altLang="de-DE" b="1" dirty="0" err="1">
                <a:solidFill>
                  <a:srgbClr val="C00000"/>
                </a:solidFill>
                <a:latin typeface="+mn-lt"/>
                <a:ea typeface="+mn-ea"/>
                <a:cs typeface="+mn-cs"/>
              </a:rPr>
              <a:t>project</a:t>
            </a:r>
            <a:r>
              <a:rPr lang="de-DE" altLang="de-DE" b="1" dirty="0">
                <a:solidFill>
                  <a:srgbClr val="C00000"/>
                </a:solidFill>
                <a:latin typeface="+mn-lt"/>
                <a:ea typeface="+mn-ea"/>
                <a:cs typeface="+mn-cs"/>
              </a:rPr>
              <a:t> </a:t>
            </a:r>
          </a:p>
        </p:txBody>
      </p:sp>
      <p:sp>
        <p:nvSpPr>
          <p:cNvPr id="14340" name="Rectangle 3"/>
          <p:cNvSpPr>
            <a:spLocks noGrp="1" noChangeArrowheads="1"/>
          </p:cNvSpPr>
          <p:nvPr>
            <p:ph idx="1"/>
          </p:nvPr>
        </p:nvSpPr>
        <p:spPr>
          <a:xfrm>
            <a:off x="342163" y="1468939"/>
            <a:ext cx="8478309" cy="4128074"/>
          </a:xfrm>
        </p:spPr>
        <p:txBody>
          <a:bodyPr vert="horz" lIns="91440" tIns="45720" rIns="91440" bIns="45720" rtlCol="0" anchor="t">
            <a:noAutofit/>
          </a:bodyPr>
          <a:lstStyle/>
          <a:p>
            <a:pPr marL="0" indent="0">
              <a:buNone/>
            </a:pPr>
            <a:r>
              <a:rPr lang="de-DE" altLang="de-DE" sz="2400" dirty="0" err="1">
                <a:solidFill>
                  <a:srgbClr val="C00000"/>
                </a:solidFill>
              </a:rPr>
              <a:t>Context</a:t>
            </a:r>
            <a:r>
              <a:rPr lang="de-DE" altLang="de-DE" sz="2400" dirty="0">
                <a:solidFill>
                  <a:srgbClr val="C00000"/>
                </a:solidFill>
              </a:rPr>
              <a:t>:</a:t>
            </a:r>
            <a:r>
              <a:rPr lang="de-DE" altLang="de-DE" sz="2400" dirty="0"/>
              <a:t> </a:t>
            </a:r>
          </a:p>
          <a:p>
            <a:r>
              <a:rPr lang="de-DE" altLang="de-DE" sz="2400" dirty="0"/>
              <a:t>Chemistry </a:t>
            </a:r>
            <a:r>
              <a:rPr lang="de-DE" altLang="de-DE" sz="2400" dirty="0" err="1"/>
              <a:t>teaching</a:t>
            </a:r>
            <a:r>
              <a:rPr lang="de-DE" altLang="de-DE" sz="2400" dirty="0"/>
              <a:t> at a </a:t>
            </a:r>
            <a:r>
              <a:rPr lang="de-DE" altLang="de-DE" sz="2400" dirty="0" err="1"/>
              <a:t>vocational</a:t>
            </a:r>
            <a:r>
              <a:rPr lang="de-DE" altLang="de-DE" sz="2400" dirty="0"/>
              <a:t> </a:t>
            </a:r>
            <a:r>
              <a:rPr lang="de-DE" altLang="de-DE" sz="2400" dirty="0" err="1"/>
              <a:t>school</a:t>
            </a:r>
            <a:r>
              <a:rPr lang="de-DE" altLang="de-DE" sz="2400" dirty="0"/>
              <a:t> in southern </a:t>
            </a:r>
            <a:r>
              <a:rPr lang="de-DE" altLang="de-DE" sz="2400" dirty="0" err="1"/>
              <a:t>Switzerland</a:t>
            </a:r>
            <a:r>
              <a:rPr lang="de-DE" altLang="de-DE" sz="2400" dirty="0"/>
              <a:t>.</a:t>
            </a:r>
          </a:p>
          <a:p>
            <a:pPr marL="0" indent="0">
              <a:buNone/>
            </a:pPr>
            <a:r>
              <a:rPr lang="de-DE" altLang="de-DE" sz="2400" dirty="0">
                <a:solidFill>
                  <a:srgbClr val="ED7D31"/>
                </a:solidFill>
              </a:rPr>
              <a:t>Research </a:t>
            </a:r>
            <a:r>
              <a:rPr lang="de-DE" altLang="de-DE" sz="2400" dirty="0" err="1">
                <a:solidFill>
                  <a:srgbClr val="ED7D31"/>
                </a:solidFill>
              </a:rPr>
              <a:t>interest</a:t>
            </a:r>
            <a:r>
              <a:rPr lang="de-DE" altLang="de-DE" sz="2400" dirty="0"/>
              <a:t>:</a:t>
            </a:r>
            <a:endParaRPr lang="de-DE" altLang="de-DE" sz="2400" dirty="0">
              <a:cs typeface="Calibri"/>
            </a:endParaRPr>
          </a:p>
          <a:p>
            <a:r>
              <a:rPr lang="de-DE" altLang="de-DE" sz="2400" dirty="0" err="1"/>
              <a:t>Changing</a:t>
            </a:r>
            <a:r>
              <a:rPr lang="de-DE" altLang="de-DE" sz="2400" dirty="0"/>
              <a:t> </a:t>
            </a:r>
            <a:r>
              <a:rPr lang="de-DE" altLang="de-DE" sz="2400" dirty="0" err="1"/>
              <a:t>teacher</a:t>
            </a:r>
            <a:r>
              <a:rPr lang="de-DE" altLang="de-DE" sz="2400" dirty="0"/>
              <a:t> </a:t>
            </a:r>
            <a:r>
              <a:rPr lang="de-DE" altLang="de-DE" sz="2400" dirty="0" err="1"/>
              <a:t>centred</a:t>
            </a:r>
            <a:r>
              <a:rPr lang="de-DE" altLang="de-DE" sz="2400" dirty="0"/>
              <a:t> </a:t>
            </a:r>
            <a:r>
              <a:rPr lang="de-DE" altLang="de-DE" sz="2400" dirty="0" err="1"/>
              <a:t>pedagogies</a:t>
            </a:r>
            <a:r>
              <a:rPr lang="de-DE" altLang="de-DE" sz="2400" dirty="0"/>
              <a:t> </a:t>
            </a:r>
            <a:r>
              <a:rPr lang="de-DE" altLang="de-DE" sz="2400" dirty="0" err="1"/>
              <a:t>with</a:t>
            </a:r>
            <a:r>
              <a:rPr lang="de-DE" altLang="de-DE" sz="2400" dirty="0"/>
              <a:t> </a:t>
            </a:r>
            <a:r>
              <a:rPr lang="de-DE" altLang="de-DE" sz="2400" dirty="0" err="1"/>
              <a:t>students</a:t>
            </a:r>
            <a:r>
              <a:rPr lang="de-DE" altLang="de-DE" sz="2400" dirty="0"/>
              <a:t> </a:t>
            </a:r>
            <a:r>
              <a:rPr lang="de-DE" altLang="de-DE" sz="2400" dirty="0" err="1"/>
              <a:t>are</a:t>
            </a:r>
            <a:r>
              <a:rPr lang="de-DE" altLang="de-DE" sz="2400" dirty="0"/>
              <a:t> passive </a:t>
            </a:r>
            <a:r>
              <a:rPr lang="de-DE" altLang="de-DE" sz="2400" dirty="0" err="1"/>
              <a:t>recipients</a:t>
            </a:r>
            <a:r>
              <a:rPr lang="de-DE" altLang="de-DE" sz="2400" dirty="0"/>
              <a:t> </a:t>
            </a:r>
            <a:r>
              <a:rPr lang="de-DE" altLang="de-DE" sz="2400" dirty="0" err="1"/>
              <a:t>of</a:t>
            </a:r>
            <a:r>
              <a:rPr lang="de-DE" altLang="de-DE" sz="2400" dirty="0"/>
              <a:t> </a:t>
            </a:r>
            <a:r>
              <a:rPr lang="de-DE" altLang="de-DE" sz="2400" dirty="0" err="1"/>
              <a:t>information</a:t>
            </a:r>
            <a:endParaRPr lang="de-DE" altLang="de-DE" sz="2400" dirty="0"/>
          </a:p>
          <a:p>
            <a:r>
              <a:rPr lang="de-DE" altLang="de-DE" sz="2400" dirty="0"/>
              <a:t>Foster </a:t>
            </a:r>
            <a:r>
              <a:rPr lang="de-DE" altLang="de-DE" sz="2400" dirty="0" err="1"/>
              <a:t>implementation</a:t>
            </a:r>
            <a:r>
              <a:rPr lang="de-DE" altLang="de-DE" sz="2400" dirty="0"/>
              <a:t> </a:t>
            </a:r>
            <a:r>
              <a:rPr lang="de-DE" altLang="de-DE" sz="2400" dirty="0" err="1"/>
              <a:t>of</a:t>
            </a:r>
            <a:r>
              <a:rPr lang="de-DE" altLang="de-DE" sz="2400" dirty="0"/>
              <a:t> </a:t>
            </a:r>
            <a:r>
              <a:rPr lang="de-DE" altLang="de-DE" sz="2400" dirty="0" err="1"/>
              <a:t>cooperative</a:t>
            </a:r>
            <a:r>
              <a:rPr lang="de-DE" altLang="de-DE" sz="2400" dirty="0"/>
              <a:t> </a:t>
            </a:r>
            <a:r>
              <a:rPr lang="de-DE" altLang="de-DE" sz="2400" dirty="0" err="1"/>
              <a:t>learning</a:t>
            </a:r>
            <a:r>
              <a:rPr lang="de-DE" altLang="de-DE" sz="2400" dirty="0"/>
              <a:t> and </a:t>
            </a:r>
            <a:r>
              <a:rPr lang="de-DE" altLang="de-DE" sz="2400" dirty="0" err="1"/>
              <a:t>use</a:t>
            </a:r>
            <a:r>
              <a:rPr lang="de-DE" altLang="de-DE" sz="2400" dirty="0"/>
              <a:t> </a:t>
            </a:r>
            <a:r>
              <a:rPr lang="de-DE" altLang="de-DE" sz="2400" dirty="0" err="1"/>
              <a:t>of</a:t>
            </a:r>
            <a:r>
              <a:rPr lang="de-DE" altLang="de-DE" sz="2400" dirty="0"/>
              <a:t> modern ICT</a:t>
            </a:r>
          </a:p>
          <a:p>
            <a:pPr marL="0" indent="0">
              <a:buNone/>
            </a:pPr>
            <a:r>
              <a:rPr lang="de-DE" altLang="de-DE" sz="2400" dirty="0">
                <a:solidFill>
                  <a:srgbClr val="C00000"/>
                </a:solidFill>
              </a:rPr>
              <a:t>Action:</a:t>
            </a:r>
            <a:r>
              <a:rPr lang="de-DE" altLang="de-DE" sz="2400" dirty="0"/>
              <a:t> </a:t>
            </a:r>
          </a:p>
          <a:p>
            <a:r>
              <a:rPr lang="de-DE" altLang="de-DE" sz="2400" dirty="0" err="1"/>
              <a:t>Implementaton</a:t>
            </a:r>
            <a:r>
              <a:rPr lang="de-DE" altLang="de-DE" sz="2400" dirty="0"/>
              <a:t> </a:t>
            </a:r>
            <a:r>
              <a:rPr lang="de-DE" altLang="de-DE" sz="2400" dirty="0" err="1"/>
              <a:t>of</a:t>
            </a:r>
            <a:r>
              <a:rPr lang="de-DE" altLang="de-DE" sz="2400" dirty="0"/>
              <a:t> </a:t>
            </a:r>
            <a:r>
              <a:rPr lang="de-DE" altLang="de-DE" sz="2400" dirty="0" err="1"/>
              <a:t>student</a:t>
            </a:r>
            <a:r>
              <a:rPr lang="de-DE" altLang="de-DE" sz="2400" dirty="0"/>
              <a:t> </a:t>
            </a:r>
            <a:r>
              <a:rPr lang="de-DE" altLang="de-DE" sz="2400" dirty="0" err="1"/>
              <a:t>active</a:t>
            </a:r>
            <a:r>
              <a:rPr lang="de-DE" altLang="de-DE" sz="2400" dirty="0"/>
              <a:t> </a:t>
            </a:r>
            <a:r>
              <a:rPr lang="de-DE" altLang="de-DE" sz="2400" dirty="0" err="1"/>
              <a:t>learning</a:t>
            </a:r>
            <a:r>
              <a:rPr lang="de-DE" altLang="de-DE" sz="2400" dirty="0"/>
              <a:t> </a:t>
            </a:r>
            <a:r>
              <a:rPr lang="de-DE" altLang="de-DE" sz="2400" dirty="0" err="1"/>
              <a:t>with</a:t>
            </a:r>
            <a:r>
              <a:rPr lang="de-DE" altLang="de-DE" sz="2400" dirty="0"/>
              <a:t> modern ICT on </a:t>
            </a:r>
            <a:r>
              <a:rPr lang="de-DE" altLang="de-DE" sz="2400" dirty="0" err="1"/>
              <a:t>the</a:t>
            </a:r>
            <a:r>
              <a:rPr lang="de-DE" altLang="de-DE" sz="2400" dirty="0"/>
              <a:t> </a:t>
            </a:r>
            <a:r>
              <a:rPr lang="de-DE" altLang="de-DE" sz="2400" dirty="0" err="1"/>
              <a:t>topic</a:t>
            </a:r>
            <a:r>
              <a:rPr lang="de-DE" altLang="de-DE" sz="2400" dirty="0"/>
              <a:t> </a:t>
            </a:r>
            <a:r>
              <a:rPr lang="de-DE" altLang="de-DE" sz="2400" dirty="0" err="1"/>
              <a:t>of</a:t>
            </a:r>
            <a:r>
              <a:rPr lang="de-DE" altLang="de-DE" sz="2400" dirty="0"/>
              <a:t> </a:t>
            </a:r>
            <a:r>
              <a:rPr lang="de-DE" altLang="de-DE" sz="2400" dirty="0" err="1"/>
              <a:t>chemical</a:t>
            </a:r>
            <a:r>
              <a:rPr lang="de-DE" altLang="de-DE" sz="2400" dirty="0"/>
              <a:t> </a:t>
            </a:r>
            <a:r>
              <a:rPr lang="de-DE" altLang="de-DE" sz="2400" dirty="0" err="1"/>
              <a:t>bonding</a:t>
            </a:r>
            <a:endParaRPr lang="de-DE" altLang="de-DE" sz="2400" dirty="0"/>
          </a:p>
          <a:p>
            <a:pPr marL="0" indent="0">
              <a:buNone/>
            </a:pPr>
            <a:endParaRPr lang="de-DE" altLang="de-DE" sz="2400" dirty="0"/>
          </a:p>
          <a:p>
            <a:pPr marL="0" indent="0">
              <a:buNone/>
            </a:pPr>
            <a:r>
              <a:rPr lang="de-DE" altLang="de-DE" sz="2400" dirty="0"/>
              <a:t> </a:t>
            </a: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spTree>
    <p:extLst>
      <p:ext uri="{BB962C8B-B14F-4D97-AF65-F5344CB8AC3E}">
        <p14:creationId xmlns:p14="http://schemas.microsoft.com/office/powerpoint/2010/main" val="919235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914400" y="685801"/>
            <a:ext cx="7696200" cy="567813"/>
          </a:xfrm>
        </p:spPr>
        <p:txBody>
          <a:bodyPr>
            <a:normAutofit fontScale="90000"/>
          </a:bodyPr>
          <a:lstStyle/>
          <a:p>
            <a:pPr algn="ctr" eaLnBrk="1" hangingPunct="1"/>
            <a:r>
              <a:rPr lang="de-DE" altLang="de-DE" b="1" dirty="0">
                <a:solidFill>
                  <a:srgbClr val="C00000"/>
                </a:solidFill>
                <a:latin typeface="+mn-lt"/>
                <a:ea typeface="+mn-ea"/>
                <a:cs typeface="+mn-cs"/>
              </a:rPr>
              <a:t>Action Research </a:t>
            </a:r>
            <a:r>
              <a:rPr lang="de-DE" altLang="de-DE" b="1" dirty="0" err="1">
                <a:solidFill>
                  <a:srgbClr val="C00000"/>
                </a:solidFill>
                <a:latin typeface="+mn-lt"/>
                <a:ea typeface="+mn-ea"/>
                <a:cs typeface="+mn-cs"/>
              </a:rPr>
              <a:t>as</a:t>
            </a:r>
            <a:r>
              <a:rPr lang="de-DE" altLang="de-DE" b="1" dirty="0">
                <a:solidFill>
                  <a:srgbClr val="C00000"/>
                </a:solidFill>
                <a:latin typeface="+mn-lt"/>
                <a:ea typeface="+mn-ea"/>
                <a:cs typeface="+mn-cs"/>
              </a:rPr>
              <a:t> a </a:t>
            </a:r>
            <a:r>
              <a:rPr lang="de-DE" altLang="de-DE" b="1" dirty="0" err="1">
                <a:solidFill>
                  <a:srgbClr val="C00000"/>
                </a:solidFill>
                <a:latin typeface="+mn-lt"/>
                <a:ea typeface="+mn-ea"/>
                <a:cs typeface="+mn-cs"/>
              </a:rPr>
              <a:t>science</a:t>
            </a:r>
            <a:r>
              <a:rPr lang="de-DE" altLang="de-DE" b="1" dirty="0">
                <a:solidFill>
                  <a:srgbClr val="C00000"/>
                </a:solidFill>
                <a:latin typeface="+mn-lt"/>
                <a:ea typeface="+mn-ea"/>
                <a:cs typeface="+mn-cs"/>
              </a:rPr>
              <a:t> </a:t>
            </a:r>
            <a:r>
              <a:rPr lang="de-DE" altLang="de-DE" b="1" dirty="0" err="1">
                <a:solidFill>
                  <a:srgbClr val="C00000"/>
                </a:solidFill>
                <a:latin typeface="+mn-lt"/>
                <a:ea typeface="+mn-ea"/>
                <a:cs typeface="+mn-cs"/>
              </a:rPr>
              <a:t>teacher‘s</a:t>
            </a:r>
            <a:r>
              <a:rPr lang="de-DE" altLang="de-DE" b="1" dirty="0">
                <a:solidFill>
                  <a:srgbClr val="C00000"/>
                </a:solidFill>
                <a:latin typeface="+mn-lt"/>
                <a:ea typeface="+mn-ea"/>
                <a:cs typeface="+mn-cs"/>
              </a:rPr>
              <a:t> </a:t>
            </a:r>
            <a:r>
              <a:rPr lang="de-DE" altLang="de-DE" b="1" dirty="0" err="1">
                <a:solidFill>
                  <a:srgbClr val="C00000"/>
                </a:solidFill>
                <a:latin typeface="+mn-lt"/>
                <a:ea typeface="+mn-ea"/>
                <a:cs typeface="+mn-cs"/>
              </a:rPr>
              <a:t>project</a:t>
            </a:r>
            <a:r>
              <a:rPr lang="de-DE" altLang="de-DE" b="1" dirty="0">
                <a:solidFill>
                  <a:srgbClr val="C00000"/>
                </a:solidFill>
                <a:latin typeface="+mn-lt"/>
                <a:ea typeface="+mn-ea"/>
                <a:cs typeface="+mn-cs"/>
              </a:rPr>
              <a:t> </a:t>
            </a:r>
          </a:p>
        </p:txBody>
      </p:sp>
      <p:sp>
        <p:nvSpPr>
          <p:cNvPr id="14340" name="Rectangle 3"/>
          <p:cNvSpPr>
            <a:spLocks noGrp="1" noChangeArrowheads="1"/>
          </p:cNvSpPr>
          <p:nvPr>
            <p:ph idx="1"/>
          </p:nvPr>
        </p:nvSpPr>
        <p:spPr>
          <a:xfrm>
            <a:off x="342163" y="1468939"/>
            <a:ext cx="8478309" cy="4128074"/>
          </a:xfrm>
        </p:spPr>
        <p:txBody>
          <a:bodyPr vert="horz" lIns="91440" tIns="45720" rIns="91440" bIns="45720" rtlCol="0" anchor="t">
            <a:noAutofit/>
          </a:bodyPr>
          <a:lstStyle/>
          <a:p>
            <a:pPr marL="0" indent="0">
              <a:buNone/>
            </a:pPr>
            <a:r>
              <a:rPr lang="de-DE" altLang="de-DE" sz="2400" dirty="0">
                <a:solidFill>
                  <a:srgbClr val="ED7D31"/>
                </a:solidFill>
              </a:rPr>
              <a:t>Problem</a:t>
            </a:r>
            <a:r>
              <a:rPr lang="de-DE" altLang="de-DE" sz="2400" dirty="0"/>
              <a:t>:</a:t>
            </a:r>
            <a:endParaRPr lang="de-DE" altLang="de-DE" sz="2400" dirty="0">
              <a:cs typeface="Calibri"/>
            </a:endParaRPr>
          </a:p>
          <a:p>
            <a:r>
              <a:rPr lang="de-DE" altLang="de-DE" sz="2400" dirty="0" err="1"/>
              <a:t>No</a:t>
            </a:r>
            <a:r>
              <a:rPr lang="de-DE" altLang="de-DE" sz="2400" dirty="0"/>
              <a:t> </a:t>
            </a:r>
            <a:r>
              <a:rPr lang="de-DE" altLang="de-DE" sz="2400" dirty="0" err="1"/>
              <a:t>available</a:t>
            </a:r>
            <a:r>
              <a:rPr lang="de-DE" altLang="de-DE" sz="2400" dirty="0"/>
              <a:t> </a:t>
            </a:r>
            <a:r>
              <a:rPr lang="de-DE" altLang="de-DE" sz="2400" dirty="0" err="1"/>
              <a:t>teaching</a:t>
            </a:r>
            <a:r>
              <a:rPr lang="de-DE" altLang="de-DE" sz="2400" dirty="0"/>
              <a:t> </a:t>
            </a:r>
            <a:r>
              <a:rPr lang="de-DE" altLang="de-DE" sz="2400" dirty="0" err="1"/>
              <a:t>concepts</a:t>
            </a:r>
            <a:r>
              <a:rPr lang="de-DE" altLang="de-DE" sz="2400" dirty="0"/>
              <a:t> </a:t>
            </a:r>
            <a:r>
              <a:rPr lang="de-DE" altLang="de-DE" sz="2400" dirty="0" err="1"/>
              <a:t>or</a:t>
            </a:r>
            <a:r>
              <a:rPr lang="de-DE" altLang="de-DE" sz="2400" dirty="0"/>
              <a:t> </a:t>
            </a:r>
            <a:r>
              <a:rPr lang="de-DE" altLang="de-DE" sz="2400" dirty="0" err="1"/>
              <a:t>media</a:t>
            </a:r>
            <a:r>
              <a:rPr lang="de-DE" altLang="de-DE" sz="2400" dirty="0"/>
              <a:t> </a:t>
            </a:r>
            <a:r>
              <a:rPr lang="de-DE" altLang="de-DE" sz="2400" dirty="0" err="1"/>
              <a:t>for</a:t>
            </a:r>
            <a:r>
              <a:rPr lang="de-DE" altLang="de-DE" sz="2400" dirty="0"/>
              <a:t> Swiss </a:t>
            </a:r>
            <a:r>
              <a:rPr lang="de-DE" altLang="de-DE" sz="2400" dirty="0" err="1"/>
              <a:t>vocational</a:t>
            </a:r>
            <a:r>
              <a:rPr lang="de-DE" altLang="de-DE" sz="2400" dirty="0"/>
              <a:t> </a:t>
            </a:r>
            <a:r>
              <a:rPr lang="de-DE" altLang="de-DE" sz="2400" dirty="0" err="1"/>
              <a:t>schools</a:t>
            </a:r>
            <a:r>
              <a:rPr lang="de-DE" altLang="de-DE" sz="2400" dirty="0"/>
              <a:t>.</a:t>
            </a:r>
          </a:p>
          <a:p>
            <a:r>
              <a:rPr lang="de-DE" altLang="de-DE" sz="2400" dirty="0" err="1"/>
              <a:t>No</a:t>
            </a:r>
            <a:r>
              <a:rPr lang="de-DE" altLang="de-DE" sz="2400" dirty="0"/>
              <a:t> </a:t>
            </a:r>
            <a:r>
              <a:rPr lang="de-DE" altLang="de-DE" sz="2400" dirty="0" err="1"/>
              <a:t>available</a:t>
            </a:r>
            <a:r>
              <a:rPr lang="de-DE" altLang="de-DE" sz="2400" dirty="0"/>
              <a:t> </a:t>
            </a:r>
            <a:r>
              <a:rPr lang="de-DE" altLang="de-DE" sz="2400" dirty="0" err="1"/>
              <a:t>research</a:t>
            </a:r>
            <a:r>
              <a:rPr lang="de-DE" altLang="de-DE" sz="2400" dirty="0"/>
              <a:t> on </a:t>
            </a:r>
            <a:r>
              <a:rPr lang="de-DE" altLang="de-DE" sz="2400" dirty="0" err="1"/>
              <a:t>cooperative</a:t>
            </a:r>
            <a:r>
              <a:rPr lang="de-DE" altLang="de-DE" sz="2400" dirty="0"/>
              <a:t> </a:t>
            </a:r>
            <a:r>
              <a:rPr lang="de-DE" altLang="de-DE" sz="2400" dirty="0" err="1"/>
              <a:t>learning</a:t>
            </a:r>
            <a:r>
              <a:rPr lang="de-DE" altLang="de-DE" sz="2400" dirty="0"/>
              <a:t> in Swiss </a:t>
            </a:r>
            <a:r>
              <a:rPr lang="de-DE" altLang="de-DE" sz="2400" dirty="0" err="1"/>
              <a:t>vocational</a:t>
            </a:r>
            <a:r>
              <a:rPr lang="de-DE" altLang="de-DE" sz="2400" dirty="0"/>
              <a:t> </a:t>
            </a:r>
            <a:r>
              <a:rPr lang="de-DE" altLang="de-DE" sz="2400" dirty="0" err="1"/>
              <a:t>chemistry</a:t>
            </a:r>
            <a:r>
              <a:rPr lang="de-DE" altLang="de-DE" sz="2400" dirty="0"/>
              <a:t> </a:t>
            </a:r>
            <a:r>
              <a:rPr lang="de-DE" altLang="de-DE" sz="2400" dirty="0" err="1"/>
              <a:t>education</a:t>
            </a:r>
            <a:r>
              <a:rPr lang="de-DE" altLang="de-DE" sz="2400" dirty="0"/>
              <a:t>.</a:t>
            </a:r>
          </a:p>
          <a:p>
            <a:r>
              <a:rPr lang="de-DE" altLang="de-DE" sz="2400" dirty="0" err="1"/>
              <a:t>No</a:t>
            </a:r>
            <a:r>
              <a:rPr lang="de-DE" altLang="de-DE" sz="2400" dirty="0"/>
              <a:t> </a:t>
            </a:r>
            <a:r>
              <a:rPr lang="de-DE" altLang="de-DE" sz="2400" dirty="0" err="1"/>
              <a:t>corresponding</a:t>
            </a:r>
            <a:r>
              <a:rPr lang="de-DE" altLang="de-DE" sz="2400" dirty="0"/>
              <a:t> </a:t>
            </a:r>
            <a:r>
              <a:rPr lang="de-DE" altLang="de-DE" sz="2400" dirty="0" err="1"/>
              <a:t>experts</a:t>
            </a:r>
            <a:r>
              <a:rPr lang="de-DE" altLang="de-DE" sz="2400" dirty="0"/>
              <a:t> in </a:t>
            </a:r>
            <a:r>
              <a:rPr lang="de-DE" altLang="de-DE" sz="2400" dirty="0" err="1"/>
              <a:t>the</a:t>
            </a:r>
            <a:r>
              <a:rPr lang="de-DE" altLang="de-DE" sz="2400" dirty="0"/>
              <a:t> </a:t>
            </a:r>
            <a:r>
              <a:rPr lang="de-DE" altLang="de-DE" sz="2400" dirty="0" err="1"/>
              <a:t>country</a:t>
            </a:r>
            <a:r>
              <a:rPr lang="de-DE" altLang="de-DE" sz="2400" dirty="0"/>
              <a:t>, </a:t>
            </a:r>
            <a:r>
              <a:rPr lang="de-DE" altLang="de-DE" sz="2400" dirty="0" err="1"/>
              <a:t>neither</a:t>
            </a:r>
            <a:r>
              <a:rPr lang="de-DE" altLang="de-DE" sz="2400" dirty="0"/>
              <a:t> on </a:t>
            </a:r>
            <a:r>
              <a:rPr lang="de-DE" altLang="de-DE" sz="2400" dirty="0" err="1"/>
              <a:t>classroom</a:t>
            </a:r>
            <a:r>
              <a:rPr lang="de-DE" altLang="de-DE" sz="2400" dirty="0"/>
              <a:t> </a:t>
            </a:r>
            <a:r>
              <a:rPr lang="de-DE" altLang="de-DE" sz="2400" dirty="0" err="1"/>
              <a:t>innovation</a:t>
            </a:r>
            <a:r>
              <a:rPr lang="de-DE" altLang="de-DE" sz="2400" dirty="0"/>
              <a:t> in </a:t>
            </a:r>
            <a:r>
              <a:rPr lang="de-DE" altLang="de-DE" sz="2400" dirty="0" err="1"/>
              <a:t>chemisry</a:t>
            </a:r>
            <a:r>
              <a:rPr lang="de-DE" altLang="de-DE" sz="2400" dirty="0"/>
              <a:t>, </a:t>
            </a:r>
            <a:r>
              <a:rPr lang="de-DE" altLang="de-DE" sz="2400" dirty="0" err="1"/>
              <a:t>no</a:t>
            </a:r>
            <a:r>
              <a:rPr lang="de-DE" altLang="de-DE" sz="2400" dirty="0"/>
              <a:t> </a:t>
            </a:r>
            <a:r>
              <a:rPr lang="de-DE" altLang="de-DE" sz="2400" dirty="0" err="1"/>
              <a:t>available</a:t>
            </a:r>
            <a:r>
              <a:rPr lang="de-DE" altLang="de-DE" sz="2400" dirty="0"/>
              <a:t> professional </a:t>
            </a:r>
            <a:r>
              <a:rPr lang="de-DE" altLang="de-DE" sz="2400" dirty="0" err="1"/>
              <a:t>development</a:t>
            </a:r>
            <a:r>
              <a:rPr lang="de-DE" altLang="de-DE" sz="2400" dirty="0"/>
              <a:t>.</a:t>
            </a:r>
          </a:p>
          <a:p>
            <a:r>
              <a:rPr lang="de-DE" altLang="de-DE" sz="2400" dirty="0" err="1"/>
              <a:t>No</a:t>
            </a:r>
            <a:r>
              <a:rPr lang="de-DE" altLang="de-DE" sz="2400" dirty="0"/>
              <a:t> </a:t>
            </a:r>
            <a:r>
              <a:rPr lang="de-DE" altLang="de-DE" sz="2400" dirty="0" err="1"/>
              <a:t>available</a:t>
            </a:r>
            <a:r>
              <a:rPr lang="de-DE" altLang="de-DE" sz="2400" dirty="0"/>
              <a:t> </a:t>
            </a:r>
            <a:r>
              <a:rPr lang="de-DE" altLang="de-DE" sz="2400" dirty="0" err="1"/>
              <a:t>network</a:t>
            </a:r>
            <a:r>
              <a:rPr lang="de-DE" altLang="de-DE" sz="2400" dirty="0"/>
              <a:t> </a:t>
            </a:r>
            <a:r>
              <a:rPr lang="de-DE" altLang="de-DE" sz="2400" dirty="0" err="1"/>
              <a:t>of</a:t>
            </a:r>
            <a:r>
              <a:rPr lang="de-DE" altLang="de-DE" sz="2400" dirty="0"/>
              <a:t> </a:t>
            </a:r>
            <a:r>
              <a:rPr lang="de-DE" altLang="de-DE" sz="2400" dirty="0" err="1"/>
              <a:t>chemistry</a:t>
            </a:r>
            <a:r>
              <a:rPr lang="de-DE" altLang="de-DE" sz="2400" dirty="0"/>
              <a:t> </a:t>
            </a:r>
            <a:r>
              <a:rPr lang="de-DE" altLang="de-DE" sz="2400" dirty="0" err="1"/>
              <a:t>teachers</a:t>
            </a:r>
            <a:r>
              <a:rPr lang="de-DE" altLang="de-DE" sz="2400" dirty="0"/>
              <a:t> </a:t>
            </a:r>
            <a:r>
              <a:rPr lang="de-DE" altLang="de-DE" sz="2400" dirty="0" err="1"/>
              <a:t>to</a:t>
            </a:r>
            <a:r>
              <a:rPr lang="de-DE" altLang="de-DE" sz="2400" dirty="0"/>
              <a:t> </a:t>
            </a:r>
            <a:r>
              <a:rPr lang="de-DE" altLang="de-DE" sz="2400" dirty="0" err="1"/>
              <a:t>work</a:t>
            </a:r>
            <a:r>
              <a:rPr lang="de-DE" altLang="de-DE" sz="2400" dirty="0"/>
              <a:t> </a:t>
            </a:r>
            <a:r>
              <a:rPr lang="de-DE" altLang="de-DE" sz="2400" dirty="0" err="1"/>
              <a:t>with</a:t>
            </a:r>
            <a:r>
              <a:rPr lang="de-DE" altLang="de-DE" sz="2400" dirty="0"/>
              <a:t>.</a:t>
            </a:r>
          </a:p>
          <a:p>
            <a:r>
              <a:rPr lang="de-DE" altLang="de-DE" sz="2400" dirty="0" err="1"/>
              <a:t>No</a:t>
            </a:r>
            <a:r>
              <a:rPr lang="de-DE" altLang="de-DE" sz="2400" dirty="0"/>
              <a:t> </a:t>
            </a:r>
            <a:r>
              <a:rPr lang="de-DE" altLang="de-DE" sz="2400" dirty="0" err="1"/>
              <a:t>support</a:t>
            </a:r>
            <a:r>
              <a:rPr lang="de-DE" altLang="de-DE" sz="2400" dirty="0"/>
              <a:t> </a:t>
            </a:r>
            <a:r>
              <a:rPr lang="de-DE" altLang="de-DE" sz="2400" dirty="0" err="1"/>
              <a:t>from</a:t>
            </a:r>
            <a:r>
              <a:rPr lang="de-DE" altLang="de-DE" sz="2400" dirty="0"/>
              <a:t> </a:t>
            </a:r>
            <a:r>
              <a:rPr lang="de-DE" altLang="de-DE" sz="2400" dirty="0" err="1"/>
              <a:t>within</a:t>
            </a:r>
            <a:r>
              <a:rPr lang="de-DE" altLang="de-DE" sz="2400" dirty="0"/>
              <a:t> </a:t>
            </a:r>
            <a:r>
              <a:rPr lang="de-DE" altLang="de-DE" sz="2400" dirty="0" err="1"/>
              <a:t>the</a:t>
            </a:r>
            <a:r>
              <a:rPr lang="de-DE" altLang="de-DE" sz="2400" dirty="0"/>
              <a:t> </a:t>
            </a:r>
            <a:r>
              <a:rPr lang="de-DE" altLang="de-DE" sz="2400" dirty="0" err="1"/>
              <a:t>school</a:t>
            </a:r>
            <a:r>
              <a:rPr lang="de-DE" altLang="de-DE" sz="2400" dirty="0"/>
              <a:t> </a:t>
            </a:r>
            <a:r>
              <a:rPr lang="de-DE" altLang="de-DE" sz="2400" dirty="0" err="1"/>
              <a:t>because</a:t>
            </a:r>
            <a:r>
              <a:rPr lang="de-DE" altLang="de-DE" sz="2400" dirty="0"/>
              <a:t> </a:t>
            </a:r>
            <a:r>
              <a:rPr lang="de-DE" altLang="de-DE" sz="2400" dirty="0" err="1"/>
              <a:t>of</a:t>
            </a:r>
            <a:r>
              <a:rPr lang="de-DE" altLang="de-DE" sz="2400" dirty="0"/>
              <a:t> a high </a:t>
            </a:r>
            <a:r>
              <a:rPr lang="de-DE" altLang="de-DE" sz="2400" dirty="0" err="1"/>
              <a:t>diversity</a:t>
            </a:r>
            <a:r>
              <a:rPr lang="de-DE" altLang="de-DE" sz="2400" dirty="0"/>
              <a:t> on </a:t>
            </a:r>
            <a:r>
              <a:rPr lang="de-DE" altLang="de-DE" sz="2400" dirty="0" err="1"/>
              <a:t>study</a:t>
            </a:r>
            <a:r>
              <a:rPr lang="de-DE" altLang="de-DE" sz="2400" dirty="0"/>
              <a:t> </a:t>
            </a:r>
            <a:r>
              <a:rPr lang="de-DE" altLang="de-DE" sz="2400" dirty="0" err="1"/>
              <a:t>programs</a:t>
            </a:r>
            <a:r>
              <a:rPr lang="de-DE" altLang="de-DE" sz="2400" dirty="0"/>
              <a:t>.</a:t>
            </a:r>
          </a:p>
          <a:p>
            <a:pPr marL="0" indent="0">
              <a:buNone/>
            </a:pPr>
            <a:endParaRPr lang="de-DE" altLang="de-DE" sz="2400" dirty="0"/>
          </a:p>
          <a:p>
            <a:pPr marL="0" indent="0">
              <a:buNone/>
            </a:pPr>
            <a:r>
              <a:rPr lang="de-DE" altLang="de-DE" sz="2400" dirty="0"/>
              <a:t> </a:t>
            </a: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spTree>
    <p:extLst>
      <p:ext uri="{BB962C8B-B14F-4D97-AF65-F5344CB8AC3E}">
        <p14:creationId xmlns:p14="http://schemas.microsoft.com/office/powerpoint/2010/main" val="2638201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914400" y="685801"/>
            <a:ext cx="7696200" cy="567813"/>
          </a:xfrm>
        </p:spPr>
        <p:txBody>
          <a:bodyPr>
            <a:normAutofit fontScale="90000"/>
          </a:bodyPr>
          <a:lstStyle/>
          <a:p>
            <a:pPr algn="ctr" eaLnBrk="1" hangingPunct="1"/>
            <a:r>
              <a:rPr lang="de-DE" altLang="de-DE" b="1" dirty="0">
                <a:solidFill>
                  <a:srgbClr val="C00000"/>
                </a:solidFill>
                <a:latin typeface="+mn-lt"/>
                <a:ea typeface="+mn-ea"/>
                <a:cs typeface="+mn-cs"/>
              </a:rPr>
              <a:t>Action Research </a:t>
            </a:r>
            <a:r>
              <a:rPr lang="de-DE" altLang="de-DE" b="1" dirty="0" err="1">
                <a:solidFill>
                  <a:srgbClr val="C00000"/>
                </a:solidFill>
                <a:latin typeface="+mn-lt"/>
                <a:ea typeface="+mn-ea"/>
                <a:cs typeface="+mn-cs"/>
              </a:rPr>
              <a:t>as</a:t>
            </a:r>
            <a:r>
              <a:rPr lang="de-DE" altLang="de-DE" b="1" dirty="0">
                <a:solidFill>
                  <a:srgbClr val="C00000"/>
                </a:solidFill>
                <a:latin typeface="+mn-lt"/>
                <a:ea typeface="+mn-ea"/>
                <a:cs typeface="+mn-cs"/>
              </a:rPr>
              <a:t> a </a:t>
            </a:r>
            <a:r>
              <a:rPr lang="de-DE" altLang="de-DE" b="1" dirty="0" err="1">
                <a:solidFill>
                  <a:srgbClr val="C00000"/>
                </a:solidFill>
                <a:latin typeface="+mn-lt"/>
                <a:ea typeface="+mn-ea"/>
                <a:cs typeface="+mn-cs"/>
              </a:rPr>
              <a:t>science</a:t>
            </a:r>
            <a:r>
              <a:rPr lang="de-DE" altLang="de-DE" b="1" dirty="0">
                <a:solidFill>
                  <a:srgbClr val="C00000"/>
                </a:solidFill>
                <a:latin typeface="+mn-lt"/>
                <a:ea typeface="+mn-ea"/>
                <a:cs typeface="+mn-cs"/>
              </a:rPr>
              <a:t> </a:t>
            </a:r>
            <a:r>
              <a:rPr lang="de-DE" altLang="de-DE" b="1" dirty="0" err="1">
                <a:solidFill>
                  <a:srgbClr val="C00000"/>
                </a:solidFill>
                <a:latin typeface="+mn-lt"/>
                <a:ea typeface="+mn-ea"/>
                <a:cs typeface="+mn-cs"/>
              </a:rPr>
              <a:t>teacher‘s</a:t>
            </a:r>
            <a:r>
              <a:rPr lang="de-DE" altLang="de-DE" b="1" dirty="0">
                <a:solidFill>
                  <a:srgbClr val="C00000"/>
                </a:solidFill>
                <a:latin typeface="+mn-lt"/>
                <a:ea typeface="+mn-ea"/>
                <a:cs typeface="+mn-cs"/>
              </a:rPr>
              <a:t> </a:t>
            </a:r>
            <a:r>
              <a:rPr lang="de-DE" altLang="de-DE" b="1" dirty="0" err="1">
                <a:solidFill>
                  <a:srgbClr val="C00000"/>
                </a:solidFill>
                <a:latin typeface="+mn-lt"/>
                <a:ea typeface="+mn-ea"/>
                <a:cs typeface="+mn-cs"/>
              </a:rPr>
              <a:t>project</a:t>
            </a:r>
            <a:r>
              <a:rPr lang="de-DE" altLang="de-DE" b="1" dirty="0">
                <a:solidFill>
                  <a:srgbClr val="C00000"/>
                </a:solidFill>
                <a:latin typeface="+mn-lt"/>
                <a:ea typeface="+mn-ea"/>
                <a:cs typeface="+mn-cs"/>
              </a:rPr>
              <a:t> </a:t>
            </a:r>
          </a:p>
        </p:txBody>
      </p:sp>
      <p:sp>
        <p:nvSpPr>
          <p:cNvPr id="14340" name="Rectangle 3"/>
          <p:cNvSpPr>
            <a:spLocks noGrp="1" noChangeArrowheads="1"/>
          </p:cNvSpPr>
          <p:nvPr>
            <p:ph idx="1"/>
          </p:nvPr>
        </p:nvSpPr>
        <p:spPr>
          <a:xfrm>
            <a:off x="342163" y="1468939"/>
            <a:ext cx="8478309" cy="4128074"/>
          </a:xfrm>
        </p:spPr>
        <p:txBody>
          <a:bodyPr vert="horz" lIns="91440" tIns="45720" rIns="91440" bIns="45720" rtlCol="0" anchor="t">
            <a:noAutofit/>
          </a:bodyPr>
          <a:lstStyle/>
          <a:p>
            <a:pPr marL="0" indent="0">
              <a:buNone/>
            </a:pPr>
            <a:r>
              <a:rPr lang="de-DE" altLang="de-DE" sz="2400" dirty="0" err="1">
                <a:solidFill>
                  <a:srgbClr val="C00000"/>
                </a:solidFill>
              </a:rPr>
              <a:t>Implementing</a:t>
            </a:r>
            <a:r>
              <a:rPr lang="de-DE" altLang="de-DE" sz="2400" dirty="0">
                <a:solidFill>
                  <a:srgbClr val="C00000"/>
                </a:solidFill>
              </a:rPr>
              <a:t> </a:t>
            </a:r>
            <a:r>
              <a:rPr lang="de-DE" altLang="de-DE" sz="2400" dirty="0" err="1">
                <a:solidFill>
                  <a:srgbClr val="C00000"/>
                </a:solidFill>
              </a:rPr>
              <a:t>action</a:t>
            </a:r>
            <a:r>
              <a:rPr lang="de-DE" altLang="de-DE" sz="2400" dirty="0"/>
              <a:t>:</a:t>
            </a:r>
            <a:endParaRPr lang="de-DE" altLang="de-DE" sz="2400" dirty="0">
              <a:cs typeface="Calibri"/>
            </a:endParaRPr>
          </a:p>
          <a:p>
            <a:r>
              <a:rPr lang="de-DE" altLang="de-DE" sz="2400" dirty="0" err="1"/>
              <a:t>Contact</a:t>
            </a:r>
            <a:r>
              <a:rPr lang="de-DE" altLang="de-DE" sz="2400" dirty="0"/>
              <a:t> </a:t>
            </a:r>
            <a:r>
              <a:rPr lang="de-DE" altLang="de-DE" sz="2400" dirty="0" err="1"/>
              <a:t>to</a:t>
            </a:r>
            <a:r>
              <a:rPr lang="de-DE" altLang="de-DE" sz="2400" dirty="0"/>
              <a:t> </a:t>
            </a:r>
            <a:r>
              <a:rPr lang="de-DE" altLang="de-DE" sz="2400" dirty="0" err="1"/>
              <a:t>the</a:t>
            </a:r>
            <a:r>
              <a:rPr lang="de-DE" altLang="de-DE" sz="2400" dirty="0"/>
              <a:t> University </a:t>
            </a:r>
            <a:r>
              <a:rPr lang="de-DE" altLang="de-DE" sz="2400" dirty="0" err="1"/>
              <a:t>of</a:t>
            </a:r>
            <a:r>
              <a:rPr lang="de-DE" altLang="de-DE" sz="2400" dirty="0"/>
              <a:t> Bremen </a:t>
            </a:r>
            <a:r>
              <a:rPr lang="de-DE" altLang="de-DE" sz="2400" dirty="0" err="1"/>
              <a:t>as</a:t>
            </a:r>
            <a:r>
              <a:rPr lang="de-DE" altLang="de-DE" sz="2400" dirty="0"/>
              <a:t> </a:t>
            </a:r>
            <a:r>
              <a:rPr lang="de-DE" altLang="de-DE" sz="2400" dirty="0" err="1"/>
              <a:t>having</a:t>
            </a:r>
            <a:r>
              <a:rPr lang="de-DE" altLang="de-DE" sz="2400" dirty="0"/>
              <a:t> </a:t>
            </a:r>
            <a:r>
              <a:rPr lang="de-DE" altLang="de-DE" sz="2400" dirty="0" err="1"/>
              <a:t>expertise</a:t>
            </a:r>
            <a:r>
              <a:rPr lang="de-DE" altLang="de-DE" sz="2400" dirty="0"/>
              <a:t> </a:t>
            </a:r>
            <a:r>
              <a:rPr lang="de-DE" altLang="de-DE" sz="2400" dirty="0" err="1"/>
              <a:t>both</a:t>
            </a:r>
            <a:r>
              <a:rPr lang="de-DE" altLang="de-DE" sz="2400" dirty="0"/>
              <a:t> in </a:t>
            </a:r>
            <a:r>
              <a:rPr lang="de-DE" altLang="de-DE" sz="2400" dirty="0" err="1"/>
              <a:t>classroom</a:t>
            </a:r>
            <a:r>
              <a:rPr lang="de-DE" altLang="de-DE" sz="2400" dirty="0"/>
              <a:t> </a:t>
            </a:r>
            <a:r>
              <a:rPr lang="de-DE" altLang="de-DE" sz="2400" dirty="0" err="1"/>
              <a:t>innovation</a:t>
            </a:r>
            <a:r>
              <a:rPr lang="de-DE" altLang="de-DE" sz="2400" dirty="0"/>
              <a:t>, </a:t>
            </a:r>
            <a:r>
              <a:rPr lang="de-DE" altLang="de-DE" sz="2400" dirty="0" err="1"/>
              <a:t>as</a:t>
            </a:r>
            <a:r>
              <a:rPr lang="de-DE" altLang="de-DE" sz="2400" dirty="0"/>
              <a:t> </a:t>
            </a:r>
            <a:r>
              <a:rPr lang="de-DE" altLang="de-DE" sz="2400" dirty="0" err="1"/>
              <a:t>well</a:t>
            </a:r>
            <a:r>
              <a:rPr lang="de-DE" altLang="de-DE" sz="2400" dirty="0"/>
              <a:t> </a:t>
            </a:r>
            <a:r>
              <a:rPr lang="de-DE" altLang="de-DE" sz="2400" dirty="0" err="1"/>
              <a:t>as</a:t>
            </a:r>
            <a:r>
              <a:rPr lang="de-DE" altLang="de-DE" sz="2400" dirty="0"/>
              <a:t> in </a:t>
            </a:r>
            <a:r>
              <a:rPr lang="de-DE" altLang="de-DE" sz="2400" dirty="0" err="1"/>
              <a:t>action</a:t>
            </a:r>
            <a:r>
              <a:rPr lang="de-DE" altLang="de-DE" sz="2400" dirty="0"/>
              <a:t> </a:t>
            </a:r>
            <a:r>
              <a:rPr lang="de-DE" altLang="de-DE" sz="2400" dirty="0" err="1"/>
              <a:t>research</a:t>
            </a:r>
            <a:r>
              <a:rPr lang="de-DE" altLang="de-DE" sz="2400" dirty="0"/>
              <a:t>.</a:t>
            </a:r>
          </a:p>
          <a:p>
            <a:r>
              <a:rPr lang="de-DE" altLang="de-DE" sz="2400" dirty="0"/>
              <a:t>Integration </a:t>
            </a:r>
            <a:r>
              <a:rPr lang="de-DE" altLang="de-DE" sz="2400" dirty="0" err="1"/>
              <a:t>into</a:t>
            </a:r>
            <a:r>
              <a:rPr lang="de-DE" altLang="de-DE" sz="2400" dirty="0"/>
              <a:t> a </a:t>
            </a:r>
            <a:r>
              <a:rPr lang="de-DE" altLang="de-DE" sz="2400" dirty="0" err="1"/>
              <a:t>network</a:t>
            </a:r>
            <a:r>
              <a:rPr lang="de-DE" altLang="de-DE" sz="2400" dirty="0"/>
              <a:t> </a:t>
            </a:r>
            <a:r>
              <a:rPr lang="de-DE" altLang="de-DE" sz="2400" dirty="0" err="1"/>
              <a:t>of</a:t>
            </a:r>
            <a:r>
              <a:rPr lang="de-DE" altLang="de-DE" sz="2400" dirty="0"/>
              <a:t> </a:t>
            </a:r>
            <a:r>
              <a:rPr lang="de-DE" altLang="de-DE" sz="2400" dirty="0" err="1"/>
              <a:t>chemistry</a:t>
            </a:r>
            <a:r>
              <a:rPr lang="de-DE" altLang="de-DE" sz="2400" dirty="0"/>
              <a:t> </a:t>
            </a:r>
            <a:r>
              <a:rPr lang="de-DE" altLang="de-DE" sz="2400" dirty="0" err="1"/>
              <a:t>teachers</a:t>
            </a:r>
            <a:r>
              <a:rPr lang="de-DE" altLang="de-DE" sz="2400" dirty="0"/>
              <a:t> in Western Germany (</a:t>
            </a:r>
            <a:r>
              <a:rPr lang="de-DE" altLang="de-DE" sz="2400" dirty="0" err="1"/>
              <a:t>working</a:t>
            </a:r>
            <a:r>
              <a:rPr lang="de-DE" altLang="de-DE" sz="2400" dirty="0"/>
              <a:t> </a:t>
            </a:r>
            <a:r>
              <a:rPr lang="de-DE" altLang="de-DE" sz="2400" dirty="0" err="1"/>
              <a:t>by</a:t>
            </a:r>
            <a:r>
              <a:rPr lang="de-DE" altLang="de-DE" sz="2400" dirty="0"/>
              <a:t> </a:t>
            </a:r>
            <a:r>
              <a:rPr lang="de-DE" altLang="de-DE" sz="2400" dirty="0" err="1"/>
              <a:t>action</a:t>
            </a:r>
            <a:r>
              <a:rPr lang="de-DE" altLang="de-DE" sz="2400" dirty="0"/>
              <a:t> </a:t>
            </a:r>
            <a:r>
              <a:rPr lang="de-DE" altLang="de-DE" sz="2400" dirty="0" err="1"/>
              <a:t>research</a:t>
            </a:r>
            <a:r>
              <a:rPr lang="de-DE" altLang="de-DE" sz="2400" dirty="0"/>
              <a:t> </a:t>
            </a:r>
            <a:r>
              <a:rPr lang="de-DE" altLang="de-DE" sz="2400" dirty="0" err="1"/>
              <a:t>for</a:t>
            </a:r>
            <a:r>
              <a:rPr lang="de-DE" altLang="de-DE" sz="2400" dirty="0"/>
              <a:t> 20 </a:t>
            </a:r>
            <a:r>
              <a:rPr lang="de-DE" altLang="de-DE" sz="2400" dirty="0" err="1"/>
              <a:t>years</a:t>
            </a:r>
            <a:r>
              <a:rPr lang="de-DE" altLang="de-DE" sz="2400" dirty="0"/>
              <a:t>) via </a:t>
            </a:r>
            <a:r>
              <a:rPr lang="de-DE" altLang="de-DE" sz="2400" dirty="0" err="1"/>
              <a:t>synchronous</a:t>
            </a:r>
            <a:r>
              <a:rPr lang="de-DE" altLang="de-DE" sz="2400" dirty="0"/>
              <a:t> and </a:t>
            </a:r>
            <a:r>
              <a:rPr lang="de-DE" altLang="de-DE" sz="2400" dirty="0" err="1"/>
              <a:t>asynchronous</a:t>
            </a:r>
            <a:r>
              <a:rPr lang="de-DE" altLang="de-DE" sz="2400" dirty="0"/>
              <a:t> digital </a:t>
            </a:r>
            <a:r>
              <a:rPr lang="de-DE" altLang="de-DE" sz="2400" dirty="0" err="1"/>
              <a:t>communication</a:t>
            </a:r>
            <a:r>
              <a:rPr lang="de-DE" altLang="de-DE" sz="2400" dirty="0"/>
              <a:t> (Skype </a:t>
            </a:r>
            <a:r>
              <a:rPr lang="de-DE" altLang="de-DE" sz="2400" dirty="0" err="1"/>
              <a:t>meetings</a:t>
            </a:r>
            <a:r>
              <a:rPr lang="de-DE" altLang="de-DE" sz="2400" dirty="0"/>
              <a:t>, Emails, Dropbox, …).</a:t>
            </a:r>
          </a:p>
          <a:p>
            <a:r>
              <a:rPr lang="de-DE" altLang="de-DE" sz="2400" dirty="0"/>
              <a:t>Development and </a:t>
            </a:r>
            <a:r>
              <a:rPr lang="de-DE" altLang="de-DE" sz="2400" dirty="0" err="1"/>
              <a:t>testing</a:t>
            </a:r>
            <a:r>
              <a:rPr lang="de-DE" altLang="de-DE" sz="2400" dirty="0"/>
              <a:t> </a:t>
            </a:r>
            <a:r>
              <a:rPr lang="de-DE" altLang="de-DE" sz="2400" dirty="0" err="1"/>
              <a:t>of</a:t>
            </a:r>
            <a:r>
              <a:rPr lang="de-DE" altLang="de-DE" sz="2400" dirty="0"/>
              <a:t> a </a:t>
            </a:r>
            <a:r>
              <a:rPr lang="de-DE" altLang="de-DE" sz="2400" dirty="0" err="1"/>
              <a:t>new</a:t>
            </a:r>
            <a:r>
              <a:rPr lang="de-DE" altLang="de-DE" sz="2400" dirty="0"/>
              <a:t> </a:t>
            </a:r>
            <a:r>
              <a:rPr lang="de-DE" altLang="de-DE" sz="2400" dirty="0" err="1"/>
              <a:t>teaching</a:t>
            </a:r>
            <a:r>
              <a:rPr lang="de-DE" altLang="de-DE" sz="2400" dirty="0"/>
              <a:t> </a:t>
            </a:r>
            <a:r>
              <a:rPr lang="de-DE" altLang="de-DE" sz="2400" dirty="0" err="1"/>
              <a:t>concept</a:t>
            </a:r>
            <a:r>
              <a:rPr lang="de-DE" altLang="de-DE" sz="2400" dirty="0"/>
              <a:t> on </a:t>
            </a:r>
            <a:r>
              <a:rPr lang="de-DE" altLang="de-DE" sz="2400" dirty="0" err="1"/>
              <a:t>chemical</a:t>
            </a:r>
            <a:r>
              <a:rPr lang="de-DE" altLang="de-DE" sz="2400" dirty="0"/>
              <a:t> </a:t>
            </a:r>
            <a:r>
              <a:rPr lang="de-DE" altLang="de-DE" sz="2400" dirty="0" err="1"/>
              <a:t>bonding</a:t>
            </a:r>
            <a:r>
              <a:rPr lang="de-DE" altLang="de-DE" sz="2400" dirty="0"/>
              <a:t> </a:t>
            </a:r>
            <a:r>
              <a:rPr lang="de-DE" altLang="de-DE" sz="2400" dirty="0" err="1"/>
              <a:t>based</a:t>
            </a:r>
            <a:r>
              <a:rPr lang="de-DE" altLang="de-DE" sz="2400" dirty="0"/>
              <a:t> on </a:t>
            </a:r>
            <a:r>
              <a:rPr lang="de-DE" altLang="de-DE" sz="2400" dirty="0" err="1"/>
              <a:t>the</a:t>
            </a:r>
            <a:r>
              <a:rPr lang="de-DE" altLang="de-DE" sz="2400" dirty="0"/>
              <a:t> </a:t>
            </a:r>
            <a:r>
              <a:rPr lang="de-DE" altLang="de-DE" sz="2400" dirty="0" err="1"/>
              <a:t>idea</a:t>
            </a:r>
            <a:r>
              <a:rPr lang="de-DE" altLang="de-DE" sz="2400" dirty="0"/>
              <a:t> </a:t>
            </a:r>
            <a:r>
              <a:rPr lang="de-DE" altLang="de-DE" sz="2400" dirty="0" err="1"/>
              <a:t>of</a:t>
            </a:r>
            <a:r>
              <a:rPr lang="de-DE" altLang="de-DE" sz="2400" dirty="0"/>
              <a:t> </a:t>
            </a:r>
            <a:r>
              <a:rPr lang="de-DE" altLang="de-DE" sz="2400" dirty="0" err="1"/>
              <a:t>the</a:t>
            </a:r>
            <a:r>
              <a:rPr lang="de-DE" altLang="de-DE" sz="2400" dirty="0"/>
              <a:t> </a:t>
            </a:r>
            <a:r>
              <a:rPr lang="de-DE" altLang="de-DE" sz="2400" dirty="0" err="1"/>
              <a:t>concept</a:t>
            </a:r>
            <a:r>
              <a:rPr lang="de-DE" altLang="de-DE" sz="2400" dirty="0"/>
              <a:t> „Tour de Chemie“, </a:t>
            </a:r>
            <a:r>
              <a:rPr lang="de-DE" altLang="de-DE" sz="2400" dirty="0" err="1"/>
              <a:t>developed</a:t>
            </a:r>
            <a:r>
              <a:rPr lang="de-DE" altLang="de-DE" sz="2400" dirty="0"/>
              <a:t> </a:t>
            </a:r>
            <a:r>
              <a:rPr lang="de-DE" altLang="de-DE" sz="2400" dirty="0" err="1"/>
              <a:t>earlier</a:t>
            </a:r>
            <a:r>
              <a:rPr lang="de-DE" altLang="de-DE" sz="2400" dirty="0"/>
              <a:t> in </a:t>
            </a:r>
            <a:r>
              <a:rPr lang="de-DE" altLang="de-DE" sz="2400" dirty="0" err="1"/>
              <a:t>the</a:t>
            </a:r>
            <a:r>
              <a:rPr lang="de-DE" altLang="de-DE" sz="2400" dirty="0"/>
              <a:t> German </a:t>
            </a:r>
            <a:r>
              <a:rPr lang="de-DE" altLang="de-DE" sz="2400" dirty="0" err="1"/>
              <a:t>action</a:t>
            </a:r>
            <a:r>
              <a:rPr lang="de-DE" altLang="de-DE" sz="2400" dirty="0"/>
              <a:t> </a:t>
            </a:r>
            <a:r>
              <a:rPr lang="de-DE" altLang="de-DE" sz="2400" dirty="0" err="1"/>
              <a:t>research</a:t>
            </a:r>
            <a:r>
              <a:rPr lang="de-DE" altLang="de-DE" sz="2400" dirty="0"/>
              <a:t> </a:t>
            </a:r>
            <a:r>
              <a:rPr lang="de-DE" altLang="de-DE" sz="2400" dirty="0" err="1"/>
              <a:t>network</a:t>
            </a:r>
            <a:r>
              <a:rPr lang="de-DE" altLang="de-DE" sz="2400" dirty="0"/>
              <a:t>.</a:t>
            </a:r>
          </a:p>
          <a:p>
            <a:r>
              <a:rPr lang="de-DE" altLang="de-DE" sz="2400" dirty="0"/>
              <a:t>Collection </a:t>
            </a:r>
            <a:r>
              <a:rPr lang="de-DE" altLang="de-DE" sz="2400" dirty="0" err="1"/>
              <a:t>of</a:t>
            </a:r>
            <a:r>
              <a:rPr lang="de-DE" altLang="de-DE" sz="2400" dirty="0"/>
              <a:t> </a:t>
            </a:r>
            <a:r>
              <a:rPr lang="de-DE" altLang="de-DE" sz="2400" dirty="0" err="1"/>
              <a:t>feedback</a:t>
            </a:r>
            <a:r>
              <a:rPr lang="de-DE" altLang="de-DE" sz="2400" dirty="0"/>
              <a:t>, 3 </a:t>
            </a:r>
            <a:r>
              <a:rPr lang="de-DE" altLang="de-DE" sz="2400" dirty="0" err="1"/>
              <a:t>cycles</a:t>
            </a:r>
            <a:r>
              <a:rPr lang="de-DE" altLang="de-DE" sz="2400" dirty="0"/>
              <a:t> in 3 </a:t>
            </a:r>
            <a:r>
              <a:rPr lang="de-DE" altLang="de-DE" sz="2400" dirty="0" err="1"/>
              <a:t>consecutive</a:t>
            </a:r>
            <a:r>
              <a:rPr lang="de-DE" altLang="de-DE" sz="2400" dirty="0"/>
              <a:t> </a:t>
            </a:r>
            <a:r>
              <a:rPr lang="de-DE" altLang="de-DE" sz="2400" dirty="0" err="1"/>
              <a:t>school</a:t>
            </a:r>
            <a:r>
              <a:rPr lang="de-DE" altLang="de-DE" sz="2400" dirty="0"/>
              <a:t> </a:t>
            </a:r>
            <a:r>
              <a:rPr lang="de-DE" altLang="de-DE" sz="2400" dirty="0" err="1"/>
              <a:t>years</a:t>
            </a:r>
            <a:r>
              <a:rPr lang="de-DE" altLang="de-DE" sz="2400" dirty="0"/>
              <a:t>.</a:t>
            </a:r>
          </a:p>
          <a:p>
            <a:pPr marL="0" indent="0">
              <a:buNone/>
            </a:pPr>
            <a:endParaRPr lang="de-DE" altLang="de-DE" sz="2400" dirty="0"/>
          </a:p>
          <a:p>
            <a:pPr marL="0" indent="0">
              <a:buNone/>
            </a:pPr>
            <a:r>
              <a:rPr lang="de-DE" altLang="de-DE" sz="2400" dirty="0"/>
              <a:t> </a:t>
            </a: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spTree>
    <p:extLst>
      <p:ext uri="{BB962C8B-B14F-4D97-AF65-F5344CB8AC3E}">
        <p14:creationId xmlns:p14="http://schemas.microsoft.com/office/powerpoint/2010/main" val="2770412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914400" y="685801"/>
            <a:ext cx="7696200" cy="567813"/>
          </a:xfrm>
        </p:spPr>
        <p:txBody>
          <a:bodyPr>
            <a:normAutofit fontScale="90000"/>
          </a:bodyPr>
          <a:lstStyle/>
          <a:p>
            <a:pPr algn="ctr" eaLnBrk="1" hangingPunct="1"/>
            <a:r>
              <a:rPr lang="de-DE" altLang="de-DE" b="1" dirty="0">
                <a:solidFill>
                  <a:srgbClr val="C00000"/>
                </a:solidFill>
                <a:latin typeface="+mn-lt"/>
                <a:ea typeface="+mn-ea"/>
                <a:cs typeface="+mn-cs"/>
              </a:rPr>
              <a:t>Action Research </a:t>
            </a:r>
            <a:r>
              <a:rPr lang="de-DE" altLang="de-DE" b="1" dirty="0" err="1">
                <a:solidFill>
                  <a:srgbClr val="C00000"/>
                </a:solidFill>
                <a:latin typeface="+mn-lt"/>
                <a:ea typeface="+mn-ea"/>
                <a:cs typeface="+mn-cs"/>
              </a:rPr>
              <a:t>as</a:t>
            </a:r>
            <a:r>
              <a:rPr lang="de-DE" altLang="de-DE" b="1" dirty="0">
                <a:solidFill>
                  <a:srgbClr val="C00000"/>
                </a:solidFill>
                <a:latin typeface="+mn-lt"/>
                <a:ea typeface="+mn-ea"/>
                <a:cs typeface="+mn-cs"/>
              </a:rPr>
              <a:t> a </a:t>
            </a:r>
            <a:r>
              <a:rPr lang="de-DE" altLang="de-DE" b="1" dirty="0" err="1">
                <a:solidFill>
                  <a:srgbClr val="C00000"/>
                </a:solidFill>
                <a:latin typeface="+mn-lt"/>
                <a:ea typeface="+mn-ea"/>
                <a:cs typeface="+mn-cs"/>
              </a:rPr>
              <a:t>science</a:t>
            </a:r>
            <a:r>
              <a:rPr lang="de-DE" altLang="de-DE" b="1" dirty="0">
                <a:solidFill>
                  <a:srgbClr val="C00000"/>
                </a:solidFill>
                <a:latin typeface="+mn-lt"/>
                <a:ea typeface="+mn-ea"/>
                <a:cs typeface="+mn-cs"/>
              </a:rPr>
              <a:t> </a:t>
            </a:r>
            <a:r>
              <a:rPr lang="de-DE" altLang="de-DE" b="1" dirty="0" err="1">
                <a:solidFill>
                  <a:srgbClr val="C00000"/>
                </a:solidFill>
                <a:latin typeface="+mn-lt"/>
                <a:ea typeface="+mn-ea"/>
                <a:cs typeface="+mn-cs"/>
              </a:rPr>
              <a:t>teacher‘s</a:t>
            </a:r>
            <a:r>
              <a:rPr lang="de-DE" altLang="de-DE" b="1" dirty="0">
                <a:solidFill>
                  <a:srgbClr val="C00000"/>
                </a:solidFill>
                <a:latin typeface="+mn-lt"/>
                <a:ea typeface="+mn-ea"/>
                <a:cs typeface="+mn-cs"/>
              </a:rPr>
              <a:t> </a:t>
            </a:r>
            <a:r>
              <a:rPr lang="de-DE" altLang="de-DE" b="1" dirty="0" err="1">
                <a:solidFill>
                  <a:srgbClr val="C00000"/>
                </a:solidFill>
                <a:latin typeface="+mn-lt"/>
                <a:ea typeface="+mn-ea"/>
                <a:cs typeface="+mn-cs"/>
              </a:rPr>
              <a:t>project</a:t>
            </a:r>
            <a:r>
              <a:rPr lang="de-DE" altLang="de-DE" b="1" dirty="0">
                <a:solidFill>
                  <a:srgbClr val="C00000"/>
                </a:solidFill>
                <a:latin typeface="+mn-lt"/>
                <a:ea typeface="+mn-ea"/>
                <a:cs typeface="+mn-cs"/>
              </a:rPr>
              <a:t> </a:t>
            </a: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pic>
        <p:nvPicPr>
          <p:cNvPr id="3" name="Grafik 2"/>
          <p:cNvPicPr>
            <a:picLocks noChangeAspect="1"/>
          </p:cNvPicPr>
          <p:nvPr/>
        </p:nvPicPr>
        <p:blipFill>
          <a:blip r:embed="rId3"/>
          <a:stretch>
            <a:fillRect/>
          </a:stretch>
        </p:blipFill>
        <p:spPr>
          <a:xfrm>
            <a:off x="1196972" y="1795877"/>
            <a:ext cx="7131055" cy="4011218"/>
          </a:xfrm>
          <a:prstGeom prst="rect">
            <a:avLst/>
          </a:prstGeom>
        </p:spPr>
      </p:pic>
    </p:spTree>
    <p:extLst>
      <p:ext uri="{BB962C8B-B14F-4D97-AF65-F5344CB8AC3E}">
        <p14:creationId xmlns:p14="http://schemas.microsoft.com/office/powerpoint/2010/main" val="1702249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914400" y="685801"/>
            <a:ext cx="7696200" cy="567813"/>
          </a:xfrm>
        </p:spPr>
        <p:txBody>
          <a:bodyPr>
            <a:normAutofit fontScale="90000"/>
          </a:bodyPr>
          <a:lstStyle/>
          <a:p>
            <a:pPr algn="ctr" eaLnBrk="1" hangingPunct="1"/>
            <a:r>
              <a:rPr lang="de-DE" altLang="de-DE" b="1" dirty="0">
                <a:solidFill>
                  <a:srgbClr val="C00000"/>
                </a:solidFill>
                <a:latin typeface="+mn-lt"/>
                <a:ea typeface="+mn-ea"/>
                <a:cs typeface="+mn-cs"/>
              </a:rPr>
              <a:t>Action Research </a:t>
            </a:r>
            <a:r>
              <a:rPr lang="de-DE" altLang="de-DE" b="1" dirty="0" err="1">
                <a:solidFill>
                  <a:srgbClr val="C00000"/>
                </a:solidFill>
                <a:latin typeface="+mn-lt"/>
                <a:ea typeface="+mn-ea"/>
                <a:cs typeface="+mn-cs"/>
              </a:rPr>
              <a:t>as</a:t>
            </a:r>
            <a:r>
              <a:rPr lang="de-DE" altLang="de-DE" b="1" dirty="0">
                <a:solidFill>
                  <a:srgbClr val="C00000"/>
                </a:solidFill>
                <a:latin typeface="+mn-lt"/>
                <a:ea typeface="+mn-ea"/>
                <a:cs typeface="+mn-cs"/>
              </a:rPr>
              <a:t> a </a:t>
            </a:r>
            <a:r>
              <a:rPr lang="de-DE" altLang="de-DE" b="1" dirty="0" err="1">
                <a:solidFill>
                  <a:srgbClr val="C00000"/>
                </a:solidFill>
                <a:latin typeface="+mn-lt"/>
                <a:ea typeface="+mn-ea"/>
                <a:cs typeface="+mn-cs"/>
              </a:rPr>
              <a:t>science</a:t>
            </a:r>
            <a:r>
              <a:rPr lang="de-DE" altLang="de-DE" b="1" dirty="0">
                <a:solidFill>
                  <a:srgbClr val="C00000"/>
                </a:solidFill>
                <a:latin typeface="+mn-lt"/>
                <a:ea typeface="+mn-ea"/>
                <a:cs typeface="+mn-cs"/>
              </a:rPr>
              <a:t> </a:t>
            </a:r>
            <a:r>
              <a:rPr lang="de-DE" altLang="de-DE" b="1" dirty="0" err="1">
                <a:solidFill>
                  <a:srgbClr val="C00000"/>
                </a:solidFill>
                <a:latin typeface="+mn-lt"/>
                <a:ea typeface="+mn-ea"/>
                <a:cs typeface="+mn-cs"/>
              </a:rPr>
              <a:t>teacher‘s</a:t>
            </a:r>
            <a:r>
              <a:rPr lang="de-DE" altLang="de-DE" b="1" dirty="0">
                <a:solidFill>
                  <a:srgbClr val="C00000"/>
                </a:solidFill>
                <a:latin typeface="+mn-lt"/>
                <a:ea typeface="+mn-ea"/>
                <a:cs typeface="+mn-cs"/>
              </a:rPr>
              <a:t> </a:t>
            </a:r>
            <a:r>
              <a:rPr lang="de-DE" altLang="de-DE" b="1" dirty="0" err="1">
                <a:solidFill>
                  <a:srgbClr val="C00000"/>
                </a:solidFill>
                <a:latin typeface="+mn-lt"/>
                <a:ea typeface="+mn-ea"/>
                <a:cs typeface="+mn-cs"/>
              </a:rPr>
              <a:t>project</a:t>
            </a:r>
            <a:r>
              <a:rPr lang="de-DE" altLang="de-DE" b="1" dirty="0">
                <a:solidFill>
                  <a:srgbClr val="C00000"/>
                </a:solidFill>
                <a:latin typeface="+mn-lt"/>
                <a:ea typeface="+mn-ea"/>
                <a:cs typeface="+mn-cs"/>
              </a:rPr>
              <a:t> </a:t>
            </a:r>
          </a:p>
        </p:txBody>
      </p:sp>
      <p:sp>
        <p:nvSpPr>
          <p:cNvPr id="14340" name="Rectangle 3"/>
          <p:cNvSpPr>
            <a:spLocks noGrp="1" noChangeArrowheads="1"/>
          </p:cNvSpPr>
          <p:nvPr>
            <p:ph idx="1"/>
          </p:nvPr>
        </p:nvSpPr>
        <p:spPr>
          <a:xfrm>
            <a:off x="342163" y="1468939"/>
            <a:ext cx="8478309" cy="4128074"/>
          </a:xfrm>
        </p:spPr>
        <p:txBody>
          <a:bodyPr vert="horz" lIns="91440" tIns="45720" rIns="91440" bIns="45720" rtlCol="0" anchor="t">
            <a:noAutofit/>
          </a:bodyPr>
          <a:lstStyle/>
          <a:p>
            <a:pPr marL="0" indent="0">
              <a:buNone/>
            </a:pPr>
            <a:r>
              <a:rPr lang="de-DE" altLang="de-DE" sz="2400" dirty="0" err="1">
                <a:solidFill>
                  <a:srgbClr val="ED7D31"/>
                </a:solidFill>
              </a:rPr>
              <a:t>Results</a:t>
            </a:r>
            <a:r>
              <a:rPr lang="de-DE" altLang="de-DE" sz="2400" dirty="0"/>
              <a:t>:</a:t>
            </a:r>
            <a:endParaRPr lang="de-DE" altLang="de-DE" sz="2400" dirty="0">
              <a:cs typeface="Calibri"/>
            </a:endParaRPr>
          </a:p>
          <a:p>
            <a:r>
              <a:rPr lang="de-DE" altLang="de-DE" sz="2400" dirty="0"/>
              <a:t>Implementation </a:t>
            </a:r>
            <a:r>
              <a:rPr lang="de-DE" altLang="de-DE" sz="2400" dirty="0" err="1"/>
              <a:t>of</a:t>
            </a:r>
            <a:r>
              <a:rPr lang="de-DE" altLang="de-DE" sz="2400" dirty="0"/>
              <a:t> a </a:t>
            </a:r>
            <a:r>
              <a:rPr lang="de-DE" altLang="de-DE" sz="2400" dirty="0" err="1"/>
              <a:t>new</a:t>
            </a:r>
            <a:r>
              <a:rPr lang="de-DE" altLang="de-DE" sz="2400" dirty="0"/>
              <a:t> </a:t>
            </a:r>
            <a:r>
              <a:rPr lang="de-DE" altLang="de-DE" sz="2400" dirty="0" err="1"/>
              <a:t>teaching</a:t>
            </a:r>
            <a:r>
              <a:rPr lang="de-DE" altLang="de-DE" sz="2400" dirty="0"/>
              <a:t> </a:t>
            </a:r>
            <a:r>
              <a:rPr lang="de-DE" altLang="de-DE" sz="2400" dirty="0" err="1"/>
              <a:t>concept</a:t>
            </a:r>
            <a:r>
              <a:rPr lang="de-DE" altLang="de-DE" sz="2400" dirty="0"/>
              <a:t> on </a:t>
            </a:r>
            <a:r>
              <a:rPr lang="de-DE" altLang="de-DE" sz="2400" dirty="0" err="1"/>
              <a:t>chemical</a:t>
            </a:r>
            <a:r>
              <a:rPr lang="de-DE" altLang="de-DE" sz="2400" dirty="0"/>
              <a:t> </a:t>
            </a:r>
            <a:r>
              <a:rPr lang="de-DE" altLang="de-DE" sz="2400" dirty="0" err="1"/>
              <a:t>bonding</a:t>
            </a:r>
            <a:r>
              <a:rPr lang="de-DE" altLang="de-DE" sz="2400" dirty="0"/>
              <a:t> </a:t>
            </a:r>
            <a:r>
              <a:rPr lang="de-DE" altLang="de-DE" sz="2400" dirty="0" err="1"/>
              <a:t>based</a:t>
            </a:r>
            <a:r>
              <a:rPr lang="de-DE" altLang="de-DE" sz="2400" dirty="0"/>
              <a:t> on </a:t>
            </a:r>
            <a:r>
              <a:rPr lang="de-DE" altLang="de-DE" sz="2400" dirty="0" err="1"/>
              <a:t>the</a:t>
            </a:r>
            <a:r>
              <a:rPr lang="de-DE" altLang="de-DE" sz="2400" dirty="0"/>
              <a:t> </a:t>
            </a:r>
            <a:r>
              <a:rPr lang="de-DE" altLang="de-DE" sz="2400" dirty="0" err="1"/>
              <a:t>idea</a:t>
            </a:r>
            <a:r>
              <a:rPr lang="de-DE" altLang="de-DE" sz="2400" dirty="0"/>
              <a:t> </a:t>
            </a:r>
            <a:r>
              <a:rPr lang="de-DE" altLang="de-DE" sz="2400" dirty="0" err="1"/>
              <a:t>of</a:t>
            </a:r>
            <a:r>
              <a:rPr lang="de-DE" altLang="de-DE" sz="2400" dirty="0"/>
              <a:t> </a:t>
            </a:r>
            <a:r>
              <a:rPr lang="de-DE" altLang="de-DE" sz="2400" dirty="0" err="1"/>
              <a:t>the</a:t>
            </a:r>
            <a:r>
              <a:rPr lang="de-DE" altLang="de-DE" sz="2400" dirty="0"/>
              <a:t> </a:t>
            </a:r>
            <a:r>
              <a:rPr lang="de-DE" altLang="de-DE" sz="2400" dirty="0" err="1"/>
              <a:t>concept</a:t>
            </a:r>
            <a:r>
              <a:rPr lang="de-DE" altLang="de-DE" sz="2400" dirty="0"/>
              <a:t> „Tour de Chemie“.</a:t>
            </a:r>
          </a:p>
          <a:p>
            <a:r>
              <a:rPr lang="de-DE" altLang="de-DE" sz="2400" dirty="0" err="1"/>
              <a:t>Stepwise</a:t>
            </a:r>
            <a:r>
              <a:rPr lang="de-DE" altLang="de-DE" sz="2400" dirty="0"/>
              <a:t> </a:t>
            </a:r>
            <a:r>
              <a:rPr lang="de-DE" altLang="de-DE" sz="2400" dirty="0" err="1"/>
              <a:t>development</a:t>
            </a:r>
            <a:r>
              <a:rPr lang="de-DE" altLang="de-DE" sz="2400" dirty="0"/>
              <a:t> </a:t>
            </a:r>
            <a:r>
              <a:rPr lang="de-DE" altLang="de-DE" sz="2400" dirty="0" err="1"/>
              <a:t>of</a:t>
            </a:r>
            <a:r>
              <a:rPr lang="de-DE" altLang="de-DE" sz="2400" dirty="0"/>
              <a:t> </a:t>
            </a:r>
            <a:r>
              <a:rPr lang="de-DE" altLang="de-DE" sz="2400" dirty="0" err="1"/>
              <a:t>the</a:t>
            </a:r>
            <a:r>
              <a:rPr lang="de-DE" altLang="de-DE" sz="2400" dirty="0"/>
              <a:t> </a:t>
            </a:r>
            <a:r>
              <a:rPr lang="de-DE" altLang="de-DE" sz="2400" dirty="0" err="1"/>
              <a:t>right</a:t>
            </a:r>
            <a:r>
              <a:rPr lang="de-DE" altLang="de-DE" sz="2400" dirty="0"/>
              <a:t> </a:t>
            </a:r>
            <a:r>
              <a:rPr lang="de-DE" altLang="de-DE" sz="2400" dirty="0" err="1"/>
              <a:t>degree</a:t>
            </a:r>
            <a:r>
              <a:rPr lang="de-DE" altLang="de-DE" sz="2400" dirty="0"/>
              <a:t>  </a:t>
            </a:r>
            <a:r>
              <a:rPr lang="de-DE" altLang="de-DE" sz="2400" dirty="0" err="1"/>
              <a:t>of</a:t>
            </a:r>
            <a:r>
              <a:rPr lang="de-DE" altLang="de-DE" sz="2400" dirty="0"/>
              <a:t> </a:t>
            </a:r>
            <a:r>
              <a:rPr lang="de-DE" altLang="de-DE" sz="2400" dirty="0" err="1"/>
              <a:t>autonomy</a:t>
            </a:r>
            <a:r>
              <a:rPr lang="de-DE" altLang="de-DE" sz="2400" dirty="0"/>
              <a:t> in </a:t>
            </a:r>
            <a:r>
              <a:rPr lang="de-DE" altLang="de-DE" sz="2400" dirty="0" err="1"/>
              <a:t>learning</a:t>
            </a:r>
            <a:r>
              <a:rPr lang="de-DE" altLang="de-DE" sz="2400" dirty="0"/>
              <a:t> </a:t>
            </a:r>
            <a:r>
              <a:rPr lang="de-DE" altLang="de-DE" sz="2400" dirty="0" err="1"/>
              <a:t>based</a:t>
            </a:r>
            <a:r>
              <a:rPr lang="de-DE" altLang="de-DE" sz="2400" dirty="0"/>
              <a:t> on </a:t>
            </a:r>
            <a:r>
              <a:rPr lang="de-DE" altLang="de-DE" sz="2400" dirty="0" err="1"/>
              <a:t>student</a:t>
            </a:r>
            <a:r>
              <a:rPr lang="de-DE" altLang="de-DE" sz="2400" dirty="0"/>
              <a:t> </a:t>
            </a:r>
            <a:r>
              <a:rPr lang="de-DE" altLang="de-DE" sz="2400" dirty="0" err="1"/>
              <a:t>feedback</a:t>
            </a:r>
            <a:r>
              <a:rPr lang="de-DE" altLang="de-DE" sz="2400" dirty="0"/>
              <a:t>.</a:t>
            </a:r>
          </a:p>
          <a:p>
            <a:r>
              <a:rPr lang="de-DE" altLang="de-DE" sz="2400" dirty="0"/>
              <a:t>Learning </a:t>
            </a:r>
            <a:r>
              <a:rPr lang="de-DE" altLang="de-DE" sz="2400" dirty="0" err="1"/>
              <a:t>by</a:t>
            </a:r>
            <a:r>
              <a:rPr lang="de-DE" altLang="de-DE" sz="2400" dirty="0"/>
              <a:t> </a:t>
            </a:r>
            <a:r>
              <a:rPr lang="de-DE" altLang="de-DE" sz="2400" dirty="0" err="1"/>
              <a:t>the</a:t>
            </a:r>
            <a:r>
              <a:rPr lang="de-DE" altLang="de-DE" sz="2400" dirty="0"/>
              <a:t> </a:t>
            </a:r>
            <a:r>
              <a:rPr lang="de-DE" altLang="de-DE" sz="2400" dirty="0" err="1"/>
              <a:t>teacher</a:t>
            </a:r>
            <a:r>
              <a:rPr lang="de-DE" altLang="de-DE" sz="2400" dirty="0"/>
              <a:t> </a:t>
            </a:r>
            <a:r>
              <a:rPr lang="de-DE" altLang="de-DE" sz="2400" dirty="0" err="1"/>
              <a:t>about</a:t>
            </a:r>
            <a:r>
              <a:rPr lang="de-DE" altLang="de-DE" sz="2400" dirty="0"/>
              <a:t> </a:t>
            </a:r>
            <a:r>
              <a:rPr lang="de-DE" altLang="de-DE" sz="2400" dirty="0" err="1"/>
              <a:t>students</a:t>
            </a:r>
            <a:r>
              <a:rPr lang="de-DE" altLang="de-DE" sz="2400" dirty="0"/>
              <a:t>‘ </a:t>
            </a:r>
            <a:r>
              <a:rPr lang="de-DE" altLang="de-DE" sz="2400" dirty="0" err="1"/>
              <a:t>perceptions</a:t>
            </a:r>
            <a:r>
              <a:rPr lang="de-DE" altLang="de-DE" sz="2400" dirty="0"/>
              <a:t> </a:t>
            </a:r>
            <a:r>
              <a:rPr lang="de-DE" altLang="de-DE" sz="2400" dirty="0" err="1"/>
              <a:t>of</a:t>
            </a:r>
            <a:r>
              <a:rPr lang="de-DE" altLang="de-DE" sz="2400" dirty="0"/>
              <a:t> </a:t>
            </a:r>
            <a:r>
              <a:rPr lang="de-DE" altLang="de-DE" sz="2400" dirty="0" err="1"/>
              <a:t>altered</a:t>
            </a:r>
            <a:r>
              <a:rPr lang="de-DE" altLang="de-DE" sz="2400" dirty="0"/>
              <a:t> and </a:t>
            </a:r>
            <a:r>
              <a:rPr lang="de-DE" altLang="de-DE" sz="2400" dirty="0" err="1"/>
              <a:t>more</a:t>
            </a:r>
            <a:r>
              <a:rPr lang="de-DE" altLang="de-DE" sz="2400" dirty="0"/>
              <a:t> open </a:t>
            </a:r>
            <a:r>
              <a:rPr lang="de-DE" altLang="de-DE" sz="2400" dirty="0" err="1"/>
              <a:t>teaching</a:t>
            </a:r>
            <a:r>
              <a:rPr lang="de-DE" altLang="de-DE" sz="2400" dirty="0"/>
              <a:t> </a:t>
            </a:r>
            <a:r>
              <a:rPr lang="de-DE" altLang="de-DE" sz="2400" dirty="0" err="1"/>
              <a:t>apporaches</a:t>
            </a:r>
            <a:r>
              <a:rPr lang="de-DE" altLang="de-DE" sz="2400" dirty="0"/>
              <a:t>.</a:t>
            </a:r>
          </a:p>
          <a:p>
            <a:r>
              <a:rPr lang="de-DE" altLang="de-DE" sz="2400" dirty="0"/>
              <a:t>General </a:t>
            </a:r>
            <a:r>
              <a:rPr lang="de-DE" altLang="de-DE" sz="2400" dirty="0" err="1"/>
              <a:t>results</a:t>
            </a:r>
            <a:r>
              <a:rPr lang="de-DE" altLang="de-DE" sz="2400" dirty="0"/>
              <a:t> </a:t>
            </a:r>
            <a:r>
              <a:rPr lang="de-DE" altLang="de-DE" sz="2400" dirty="0" err="1"/>
              <a:t>about</a:t>
            </a:r>
            <a:r>
              <a:rPr lang="de-DE" altLang="de-DE" sz="2400" dirty="0"/>
              <a:t> </a:t>
            </a:r>
            <a:r>
              <a:rPr lang="de-DE" altLang="de-DE" sz="2400" dirty="0" err="1"/>
              <a:t>the</a:t>
            </a:r>
            <a:r>
              <a:rPr lang="de-DE" altLang="de-DE" sz="2400" dirty="0"/>
              <a:t> </a:t>
            </a:r>
            <a:r>
              <a:rPr lang="de-DE" altLang="de-DE" sz="2400" dirty="0" err="1"/>
              <a:t>differences</a:t>
            </a:r>
            <a:r>
              <a:rPr lang="de-DE" altLang="de-DE" sz="2400" dirty="0"/>
              <a:t> </a:t>
            </a:r>
            <a:r>
              <a:rPr lang="de-DE" altLang="de-DE" sz="2400" dirty="0" err="1"/>
              <a:t>of</a:t>
            </a:r>
            <a:r>
              <a:rPr lang="de-DE" altLang="de-DE" sz="2400" dirty="0"/>
              <a:t> </a:t>
            </a:r>
            <a:r>
              <a:rPr lang="de-DE" altLang="de-DE" sz="2400" dirty="0" err="1"/>
              <a:t>students</a:t>
            </a:r>
            <a:r>
              <a:rPr lang="de-DE" altLang="de-DE" sz="2400" dirty="0"/>
              <a:t>‘ </a:t>
            </a:r>
            <a:r>
              <a:rPr lang="de-DE" altLang="de-DE" sz="2400" dirty="0" err="1"/>
              <a:t>perceptions</a:t>
            </a:r>
            <a:r>
              <a:rPr lang="de-DE" altLang="de-DE" sz="2400" dirty="0"/>
              <a:t> </a:t>
            </a:r>
            <a:r>
              <a:rPr lang="de-DE" altLang="de-DE" sz="2400" dirty="0" err="1"/>
              <a:t>of</a:t>
            </a:r>
            <a:r>
              <a:rPr lang="de-DE" altLang="de-DE" sz="2400" dirty="0"/>
              <a:t> </a:t>
            </a:r>
            <a:r>
              <a:rPr lang="de-DE" altLang="de-DE" sz="2400" dirty="0" err="1"/>
              <a:t>autonomous</a:t>
            </a:r>
            <a:r>
              <a:rPr lang="de-DE" altLang="de-DE" sz="2400" dirty="0"/>
              <a:t> and </a:t>
            </a:r>
            <a:r>
              <a:rPr lang="de-DE" altLang="de-DE" sz="2400" dirty="0" err="1"/>
              <a:t>cooperative</a:t>
            </a:r>
            <a:r>
              <a:rPr lang="de-DE" altLang="de-DE" sz="2400" dirty="0"/>
              <a:t> </a:t>
            </a:r>
            <a:r>
              <a:rPr lang="de-DE" altLang="de-DE" sz="2400" dirty="0" err="1"/>
              <a:t>learning</a:t>
            </a:r>
            <a:r>
              <a:rPr lang="de-DE" altLang="de-DE" sz="2400" dirty="0"/>
              <a:t> </a:t>
            </a:r>
            <a:r>
              <a:rPr lang="de-DE" altLang="de-DE" sz="2400" dirty="0" err="1"/>
              <a:t>between</a:t>
            </a:r>
            <a:r>
              <a:rPr lang="de-DE" altLang="de-DE" sz="2400" dirty="0"/>
              <a:t> </a:t>
            </a:r>
            <a:r>
              <a:rPr lang="de-DE" altLang="de-DE" sz="2400" dirty="0" err="1"/>
              <a:t>general</a:t>
            </a:r>
            <a:r>
              <a:rPr lang="de-DE" altLang="de-DE" sz="2400" dirty="0"/>
              <a:t> </a:t>
            </a:r>
            <a:r>
              <a:rPr lang="de-DE" altLang="de-DE" sz="2400" dirty="0" err="1"/>
              <a:t>secondary</a:t>
            </a:r>
            <a:r>
              <a:rPr lang="de-DE" altLang="de-DE" sz="2400" dirty="0"/>
              <a:t> </a:t>
            </a:r>
            <a:r>
              <a:rPr lang="de-DE" altLang="de-DE" sz="2400" dirty="0" err="1"/>
              <a:t>eduation</a:t>
            </a:r>
            <a:r>
              <a:rPr lang="de-DE" altLang="de-DE" sz="2400" dirty="0"/>
              <a:t> and </a:t>
            </a:r>
            <a:r>
              <a:rPr lang="de-DE" altLang="de-DE" sz="2400" dirty="0" err="1"/>
              <a:t>vocational</a:t>
            </a:r>
            <a:r>
              <a:rPr lang="de-DE" altLang="de-DE" sz="2400" dirty="0"/>
              <a:t> </a:t>
            </a:r>
            <a:r>
              <a:rPr lang="de-DE" altLang="de-DE" sz="2400" dirty="0" err="1"/>
              <a:t>school</a:t>
            </a:r>
            <a:r>
              <a:rPr lang="de-DE" altLang="de-DE" sz="2400" dirty="0"/>
              <a:t> </a:t>
            </a:r>
            <a:r>
              <a:rPr lang="de-DE" altLang="de-DE" sz="2400" dirty="0" err="1"/>
              <a:t>education</a:t>
            </a:r>
            <a:r>
              <a:rPr lang="de-DE" altLang="de-DE" sz="2400" dirty="0"/>
              <a:t>.</a:t>
            </a:r>
          </a:p>
          <a:p>
            <a:pPr marL="0" indent="0">
              <a:buNone/>
            </a:pPr>
            <a:endParaRPr lang="de-DE" altLang="de-DE" sz="2400" dirty="0"/>
          </a:p>
          <a:p>
            <a:pPr marL="0" indent="0">
              <a:buNone/>
            </a:pPr>
            <a:r>
              <a:rPr lang="de-DE" altLang="de-DE" sz="2400" dirty="0"/>
              <a:t> </a:t>
            </a: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spTree>
    <p:extLst>
      <p:ext uri="{BB962C8B-B14F-4D97-AF65-F5344CB8AC3E}">
        <p14:creationId xmlns:p14="http://schemas.microsoft.com/office/powerpoint/2010/main" val="1176602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914400" y="685801"/>
            <a:ext cx="7696200" cy="567813"/>
          </a:xfrm>
        </p:spPr>
        <p:txBody>
          <a:bodyPr>
            <a:normAutofit fontScale="90000"/>
          </a:bodyPr>
          <a:lstStyle/>
          <a:p>
            <a:pPr algn="ctr" eaLnBrk="1" hangingPunct="1"/>
            <a:r>
              <a:rPr lang="de-DE" altLang="de-DE" b="1" dirty="0">
                <a:solidFill>
                  <a:srgbClr val="C00000"/>
                </a:solidFill>
                <a:latin typeface="+mn-lt"/>
                <a:ea typeface="+mn-ea"/>
                <a:cs typeface="+mn-cs"/>
              </a:rPr>
              <a:t>Action Research </a:t>
            </a:r>
            <a:r>
              <a:rPr lang="de-DE" altLang="de-DE" b="1" dirty="0" err="1">
                <a:solidFill>
                  <a:srgbClr val="C00000"/>
                </a:solidFill>
                <a:latin typeface="+mn-lt"/>
                <a:ea typeface="+mn-ea"/>
                <a:cs typeface="+mn-cs"/>
              </a:rPr>
              <a:t>as</a:t>
            </a:r>
            <a:r>
              <a:rPr lang="de-DE" altLang="de-DE" b="1" dirty="0">
                <a:solidFill>
                  <a:srgbClr val="C00000"/>
                </a:solidFill>
                <a:latin typeface="+mn-lt"/>
                <a:ea typeface="+mn-ea"/>
                <a:cs typeface="+mn-cs"/>
              </a:rPr>
              <a:t> a </a:t>
            </a:r>
            <a:r>
              <a:rPr lang="de-DE" altLang="de-DE" b="1" dirty="0" err="1">
                <a:solidFill>
                  <a:srgbClr val="C00000"/>
                </a:solidFill>
                <a:latin typeface="+mn-lt"/>
                <a:ea typeface="+mn-ea"/>
                <a:cs typeface="+mn-cs"/>
              </a:rPr>
              <a:t>science</a:t>
            </a:r>
            <a:r>
              <a:rPr lang="de-DE" altLang="de-DE" b="1" dirty="0">
                <a:solidFill>
                  <a:srgbClr val="C00000"/>
                </a:solidFill>
                <a:latin typeface="+mn-lt"/>
                <a:ea typeface="+mn-ea"/>
                <a:cs typeface="+mn-cs"/>
              </a:rPr>
              <a:t> </a:t>
            </a:r>
            <a:r>
              <a:rPr lang="de-DE" altLang="de-DE" b="1" dirty="0" err="1">
                <a:solidFill>
                  <a:srgbClr val="C00000"/>
                </a:solidFill>
                <a:latin typeface="+mn-lt"/>
                <a:ea typeface="+mn-ea"/>
                <a:cs typeface="+mn-cs"/>
              </a:rPr>
              <a:t>teacher‘s</a:t>
            </a:r>
            <a:r>
              <a:rPr lang="de-DE" altLang="de-DE" b="1" dirty="0">
                <a:solidFill>
                  <a:srgbClr val="C00000"/>
                </a:solidFill>
                <a:latin typeface="+mn-lt"/>
                <a:ea typeface="+mn-ea"/>
                <a:cs typeface="+mn-cs"/>
              </a:rPr>
              <a:t> </a:t>
            </a:r>
            <a:r>
              <a:rPr lang="de-DE" altLang="de-DE" b="1" dirty="0" err="1">
                <a:solidFill>
                  <a:srgbClr val="C00000"/>
                </a:solidFill>
                <a:latin typeface="+mn-lt"/>
                <a:ea typeface="+mn-ea"/>
                <a:cs typeface="+mn-cs"/>
              </a:rPr>
              <a:t>project</a:t>
            </a:r>
            <a:r>
              <a:rPr lang="de-DE" altLang="de-DE" b="1" dirty="0">
                <a:solidFill>
                  <a:srgbClr val="C00000"/>
                </a:solidFill>
                <a:latin typeface="+mn-lt"/>
                <a:ea typeface="+mn-ea"/>
                <a:cs typeface="+mn-cs"/>
              </a:rPr>
              <a:t> </a:t>
            </a:r>
          </a:p>
        </p:txBody>
      </p:sp>
      <p:sp>
        <p:nvSpPr>
          <p:cNvPr id="14340" name="Rectangle 3"/>
          <p:cNvSpPr>
            <a:spLocks noGrp="1" noChangeArrowheads="1"/>
          </p:cNvSpPr>
          <p:nvPr>
            <p:ph idx="1"/>
          </p:nvPr>
        </p:nvSpPr>
        <p:spPr>
          <a:xfrm>
            <a:off x="202019" y="1468939"/>
            <a:ext cx="8822538" cy="4128074"/>
          </a:xfrm>
        </p:spPr>
        <p:txBody>
          <a:bodyPr vert="horz" lIns="91440" tIns="45720" rIns="91440" bIns="45720" rtlCol="0" anchor="t">
            <a:noAutofit/>
          </a:bodyPr>
          <a:lstStyle/>
          <a:p>
            <a:pPr marL="0" indent="0">
              <a:buNone/>
            </a:pPr>
            <a:r>
              <a:rPr lang="de-DE" altLang="de-DE" sz="2400" dirty="0" err="1">
                <a:solidFill>
                  <a:srgbClr val="ED7D31"/>
                </a:solidFill>
              </a:rPr>
              <a:t>Results</a:t>
            </a:r>
            <a:r>
              <a:rPr lang="de-DE" altLang="de-DE" sz="2400" dirty="0"/>
              <a:t>:</a:t>
            </a:r>
            <a:endParaRPr lang="de-DE" altLang="de-DE" sz="2400" dirty="0">
              <a:cs typeface="Calibri"/>
            </a:endParaRPr>
          </a:p>
          <a:p>
            <a:pPr marL="0" indent="0">
              <a:buNone/>
            </a:pPr>
            <a:r>
              <a:rPr lang="de-DE" sz="1600" dirty="0"/>
              <a:t>Laudonia, I., &amp; Eilks, I. (2015). Chemieunterricht und Chemiedidaktik an berufsbildenden Schulen – Status Quo und Perspektiven. </a:t>
            </a:r>
            <a:r>
              <a:rPr lang="de-DE" sz="1600" i="1" dirty="0"/>
              <a:t>Chemie Konkret, 22</a:t>
            </a:r>
            <a:r>
              <a:rPr lang="de-DE" sz="1600" dirty="0"/>
              <a:t>(3), 119-124.</a:t>
            </a:r>
          </a:p>
          <a:p>
            <a:pPr marL="0" indent="0">
              <a:buNone/>
            </a:pPr>
            <a:r>
              <a:rPr lang="en-US" sz="1600" dirty="0"/>
              <a:t>Laudonia, I., Mamlok-Naaman, R., Abels, S., &amp; Eilks, I. (2018). Action research in science education - An analytical review of the literature. </a:t>
            </a:r>
            <a:r>
              <a:rPr lang="en-US" sz="1600" i="1" dirty="0"/>
              <a:t>Educational Action Research </a:t>
            </a:r>
            <a:r>
              <a:rPr lang="en-US" sz="1600" dirty="0"/>
              <a:t>advance</a:t>
            </a:r>
            <a:r>
              <a:rPr lang="en-US" sz="1600" i="1" dirty="0"/>
              <a:t> </a:t>
            </a:r>
            <a:r>
              <a:rPr lang="en-US" sz="1600" dirty="0"/>
              <a:t>article</a:t>
            </a:r>
            <a:r>
              <a:rPr lang="en-US" sz="1600" i="1" dirty="0"/>
              <a:t>.</a:t>
            </a:r>
            <a:endParaRPr lang="de-DE" sz="1600" dirty="0"/>
          </a:p>
          <a:p>
            <a:pPr marL="0" indent="0">
              <a:buNone/>
            </a:pPr>
            <a:r>
              <a:rPr lang="de-DE" sz="1600" dirty="0"/>
              <a:t>Laudonia, I., &amp; Eilks, I. (2016). Lehrerzentrierte vs. Partizipative Aktionsforschung – Praxisorientierte Forschung und Unterrichtsentwicklung in der beruflichen Bildung. </a:t>
            </a:r>
            <a:r>
              <a:rPr lang="de-DE" sz="1600" i="1" dirty="0"/>
              <a:t>Transfer Forschung Schule, 2, </a:t>
            </a:r>
            <a:r>
              <a:rPr lang="de-DE" sz="1600" dirty="0"/>
              <a:t>125-132.</a:t>
            </a:r>
          </a:p>
          <a:p>
            <a:pPr marL="0" indent="0">
              <a:buNone/>
            </a:pPr>
            <a:r>
              <a:rPr lang="en-US" sz="1600" dirty="0"/>
              <a:t>Laudonia, I., &amp; Eilks, I. (2018). Teacher-</a:t>
            </a:r>
            <a:r>
              <a:rPr lang="en-US" sz="1600" dirty="0" err="1"/>
              <a:t>centred</a:t>
            </a:r>
            <a:r>
              <a:rPr lang="en-US" sz="1600" dirty="0"/>
              <a:t> action research in a remote participatory environment – A reflection on a case of chemistry curriculum innovation in a Swiss vocational school. In J. Calder and J. </a:t>
            </a:r>
            <a:r>
              <a:rPr lang="en-US" sz="1600" dirty="0" err="1"/>
              <a:t>Foletta</a:t>
            </a:r>
            <a:r>
              <a:rPr lang="en-US" sz="1600" dirty="0"/>
              <a:t> (eds.), </a:t>
            </a:r>
            <a:r>
              <a:rPr lang="en-US" sz="1600" i="1" dirty="0"/>
              <a:t>Participatory Action Research (PAR): Principles, approaches and applications </a:t>
            </a:r>
            <a:r>
              <a:rPr lang="en-US" sz="1600" dirty="0"/>
              <a:t>(pp. 215-231). Hauppauge: Nova.</a:t>
            </a:r>
          </a:p>
          <a:p>
            <a:pPr marL="0" indent="0">
              <a:buNone/>
            </a:pPr>
            <a:r>
              <a:rPr lang="en-US" sz="1600" dirty="0"/>
              <a:t>Laudonia, I., &amp; Eilks, I. (2018). Reflections on a three years long teacher-</a:t>
            </a:r>
            <a:r>
              <a:rPr lang="en-US" sz="1600" dirty="0" err="1"/>
              <a:t>centred</a:t>
            </a:r>
            <a:r>
              <a:rPr lang="en-US" sz="1600" dirty="0"/>
              <a:t>/participatory action research experience on teaching chemical bonding in a Swiss vocational school. </a:t>
            </a:r>
            <a:r>
              <a:rPr lang="en-GB" sz="1600" i="1" dirty="0"/>
              <a:t>Education Sciences, </a:t>
            </a:r>
            <a:r>
              <a:rPr lang="en-GB" sz="1600" dirty="0"/>
              <a:t>8(3), 141-</a:t>
            </a:r>
            <a:r>
              <a:rPr lang="en-GB" sz="1600" i="1" dirty="0"/>
              <a:t>.</a:t>
            </a:r>
          </a:p>
          <a:p>
            <a:pPr marL="0" indent="0">
              <a:buNone/>
            </a:pPr>
            <a:r>
              <a:rPr lang="en-GB" sz="1600" dirty="0"/>
              <a:t>Laudonia, I., &amp; Eilks, I. (invited). </a:t>
            </a:r>
            <a:r>
              <a:rPr lang="en-GB" sz="1600" dirty="0" err="1"/>
              <a:t>Chemische</a:t>
            </a:r>
            <a:r>
              <a:rPr lang="en-GB" sz="1600" dirty="0"/>
              <a:t> </a:t>
            </a:r>
            <a:r>
              <a:rPr lang="en-GB" sz="1600" dirty="0" err="1"/>
              <a:t>Bindungen</a:t>
            </a:r>
            <a:r>
              <a:rPr lang="en-GB" sz="1600" dirty="0"/>
              <a:t> – </a:t>
            </a:r>
            <a:r>
              <a:rPr lang="en-GB" sz="1600" dirty="0" err="1"/>
              <a:t>Ein</a:t>
            </a:r>
            <a:r>
              <a:rPr lang="en-GB" sz="1600" dirty="0"/>
              <a:t> </a:t>
            </a:r>
            <a:r>
              <a:rPr lang="en-GB" sz="1600" dirty="0" err="1"/>
              <a:t>Innovationsprojekt</a:t>
            </a:r>
            <a:r>
              <a:rPr lang="en-GB" sz="1600" dirty="0"/>
              <a:t> an </a:t>
            </a:r>
            <a:r>
              <a:rPr lang="en-GB" sz="1600" dirty="0" err="1"/>
              <a:t>einer</a:t>
            </a:r>
            <a:r>
              <a:rPr lang="en-GB" sz="1600" dirty="0"/>
              <a:t> </a:t>
            </a:r>
            <a:r>
              <a:rPr lang="en-GB" sz="1600" dirty="0" err="1"/>
              <a:t>Schweizer</a:t>
            </a:r>
            <a:r>
              <a:rPr lang="en-GB" sz="1600" dirty="0"/>
              <a:t> </a:t>
            </a:r>
            <a:r>
              <a:rPr lang="en-GB" sz="1600" dirty="0" err="1"/>
              <a:t>Berufsschule</a:t>
            </a:r>
            <a:r>
              <a:rPr lang="en-GB" sz="1600" dirty="0"/>
              <a:t>. </a:t>
            </a:r>
            <a:r>
              <a:rPr lang="en-GB" sz="1600" i="1" dirty="0" err="1"/>
              <a:t>Naturwissenschaften</a:t>
            </a:r>
            <a:r>
              <a:rPr lang="en-GB" sz="1600" i="1" dirty="0"/>
              <a:t> </a:t>
            </a:r>
            <a:r>
              <a:rPr lang="en-GB" sz="1600" i="1" dirty="0" err="1"/>
              <a:t>im</a:t>
            </a:r>
            <a:r>
              <a:rPr lang="en-GB" sz="1600" i="1" dirty="0"/>
              <a:t> </a:t>
            </a:r>
            <a:r>
              <a:rPr lang="en-GB" sz="1600" i="1" dirty="0" err="1"/>
              <a:t>Unterricht</a:t>
            </a:r>
            <a:r>
              <a:rPr lang="en-GB" sz="1600" i="1" dirty="0"/>
              <a:t>.</a:t>
            </a:r>
            <a:endParaRPr lang="de-DE" sz="1600" dirty="0"/>
          </a:p>
          <a:p>
            <a:pPr marL="0" indent="0">
              <a:buNone/>
            </a:pPr>
            <a:endParaRPr lang="de-DE" sz="2000" dirty="0"/>
          </a:p>
          <a:p>
            <a:pPr marL="0" indent="0">
              <a:buNone/>
            </a:pPr>
            <a:endParaRPr lang="de-DE" altLang="de-DE" sz="2400" dirty="0"/>
          </a:p>
          <a:p>
            <a:pPr marL="0" indent="0">
              <a:buNone/>
            </a:pPr>
            <a:r>
              <a:rPr lang="de-DE" altLang="de-DE" sz="2400" dirty="0"/>
              <a:t> </a:t>
            </a: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spTree>
    <p:extLst>
      <p:ext uri="{BB962C8B-B14F-4D97-AF65-F5344CB8AC3E}">
        <p14:creationId xmlns:p14="http://schemas.microsoft.com/office/powerpoint/2010/main" val="293865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lgn="ctr">
              <a:buNone/>
            </a:pPr>
            <a:r>
              <a:rPr lang="de-AT" sz="4400" b="1" dirty="0"/>
              <a:t>Action Research:</a:t>
            </a:r>
            <a:br>
              <a:rPr lang="de-AT" sz="4400" b="1" dirty="0"/>
            </a:br>
            <a:r>
              <a:rPr lang="de-AT" sz="4400" b="1" dirty="0" err="1"/>
              <a:t>Theoretical</a:t>
            </a:r>
            <a:r>
              <a:rPr lang="de-AT" sz="4400" b="1" dirty="0"/>
              <a:t> </a:t>
            </a:r>
            <a:r>
              <a:rPr lang="de-AT" sz="4400" b="1" dirty="0" err="1"/>
              <a:t>concepts</a:t>
            </a:r>
            <a:r>
              <a:rPr lang="de-AT" sz="4400" b="1" dirty="0"/>
              <a:t> and </a:t>
            </a:r>
            <a:r>
              <a:rPr lang="de-AT" sz="4400" b="1" dirty="0" err="1"/>
              <a:t>practical</a:t>
            </a:r>
            <a:r>
              <a:rPr lang="de-AT" sz="4400" b="1" dirty="0"/>
              <a:t> </a:t>
            </a:r>
            <a:r>
              <a:rPr lang="de-AT" sz="4400" b="1" dirty="0" err="1"/>
              <a:t>examples</a:t>
            </a:r>
            <a:r>
              <a:rPr lang="de-AT" sz="4400" b="1" dirty="0"/>
              <a:t> I</a:t>
            </a:r>
            <a:endParaRPr lang="de-DE" sz="4400" dirty="0"/>
          </a:p>
          <a:p>
            <a:pPr marL="0" indent="0" algn="ctr">
              <a:buNone/>
            </a:pPr>
            <a:endParaRPr lang="de-DE" dirty="0"/>
          </a:p>
          <a:p>
            <a:pPr marL="0" indent="0" algn="ctr">
              <a:buNone/>
            </a:pPr>
            <a:r>
              <a:rPr lang="de-DE" dirty="0"/>
              <a:t>Ingo Eilks</a:t>
            </a:r>
          </a:p>
        </p:txBody>
      </p:sp>
    </p:spTree>
    <p:extLst>
      <p:ext uri="{BB962C8B-B14F-4D97-AF65-F5344CB8AC3E}">
        <p14:creationId xmlns:p14="http://schemas.microsoft.com/office/powerpoint/2010/main" val="349684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164" y="1517753"/>
            <a:ext cx="8229600" cy="4525963"/>
          </a:xfrm>
        </p:spPr>
        <p:txBody>
          <a:bodyPr>
            <a:normAutofit/>
          </a:bodyPr>
          <a:lstStyle/>
          <a:p>
            <a:pPr lvl="0"/>
            <a:r>
              <a:rPr lang="en-US" dirty="0"/>
              <a:t>What is Action Research?</a:t>
            </a:r>
          </a:p>
          <a:p>
            <a:pPr lvl="0"/>
            <a:r>
              <a:rPr lang="de-DE" dirty="0" err="1"/>
              <a:t>What</a:t>
            </a:r>
            <a:r>
              <a:rPr lang="de-DE" dirty="0"/>
              <a:t> </a:t>
            </a:r>
            <a:r>
              <a:rPr lang="de-DE" dirty="0" err="1"/>
              <a:t>makes</a:t>
            </a:r>
            <a:r>
              <a:rPr lang="de-DE" dirty="0"/>
              <a:t> Action Research different</a:t>
            </a:r>
          </a:p>
          <a:p>
            <a:pPr lvl="0"/>
            <a:r>
              <a:rPr lang="de-DE" dirty="0" err="1"/>
              <a:t>Types</a:t>
            </a:r>
            <a:r>
              <a:rPr lang="de-DE" dirty="0"/>
              <a:t> </a:t>
            </a:r>
            <a:r>
              <a:rPr lang="de-DE" dirty="0" err="1"/>
              <a:t>of</a:t>
            </a:r>
            <a:r>
              <a:rPr lang="de-DE" dirty="0"/>
              <a:t> Action Research</a:t>
            </a:r>
          </a:p>
          <a:p>
            <a:pPr lvl="0"/>
            <a:r>
              <a:rPr lang="en-US" dirty="0"/>
              <a:t>How to implement Action Research? – The case of Ivano from Switzerland</a:t>
            </a:r>
          </a:p>
          <a:p>
            <a:pPr lvl="0"/>
            <a:r>
              <a:rPr lang="en-US" dirty="0"/>
              <a:t>Where to find support for my Action Research</a:t>
            </a:r>
          </a:p>
          <a:p>
            <a:pPr marL="0" indent="0">
              <a:buNone/>
            </a:pPr>
            <a:r>
              <a:rPr lang="en-US" dirty="0"/>
              <a:t> </a:t>
            </a:r>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5" name="Textfeld 4"/>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sp>
        <p:nvSpPr>
          <p:cNvPr id="7" name="Rectangle 2"/>
          <p:cNvSpPr>
            <a:spLocks noGrp="1" noChangeArrowheads="1"/>
          </p:cNvSpPr>
          <p:nvPr>
            <p:ph type="title"/>
          </p:nvPr>
        </p:nvSpPr>
        <p:spPr>
          <a:xfrm>
            <a:off x="914400" y="685801"/>
            <a:ext cx="7696200" cy="567813"/>
          </a:xfrm>
        </p:spPr>
        <p:txBody>
          <a:bodyPr>
            <a:noAutofit/>
          </a:bodyPr>
          <a:lstStyle/>
          <a:p>
            <a:pPr algn="ctr" eaLnBrk="1" hangingPunct="1"/>
            <a:r>
              <a:rPr lang="de-DE" altLang="de-DE" sz="4000" b="1" dirty="0" err="1">
                <a:solidFill>
                  <a:srgbClr val="C00000"/>
                </a:solidFill>
                <a:latin typeface="+mn-lt"/>
                <a:ea typeface="+mn-ea"/>
                <a:cs typeface="+mn-cs"/>
              </a:rPr>
              <a:t>Overview</a:t>
            </a:r>
            <a:endParaRPr lang="de-DE" altLang="de-DE" sz="4000" b="1" dirty="0">
              <a:solidFill>
                <a:srgbClr val="C00000"/>
              </a:solidFill>
              <a:latin typeface="+mn-lt"/>
              <a:ea typeface="+mn-ea"/>
              <a:cs typeface="+mn-cs"/>
            </a:endParaRPr>
          </a:p>
        </p:txBody>
      </p:sp>
    </p:spTree>
    <p:extLst>
      <p:ext uri="{BB962C8B-B14F-4D97-AF65-F5344CB8AC3E}">
        <p14:creationId xmlns:p14="http://schemas.microsoft.com/office/powerpoint/2010/main" val="267434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lgn="ctr">
              <a:buNone/>
            </a:pPr>
            <a:r>
              <a:rPr lang="de-AT" sz="4400" b="1" dirty="0" err="1"/>
              <a:t>What</a:t>
            </a:r>
            <a:r>
              <a:rPr lang="de-AT" sz="4400" b="1" dirty="0"/>
              <a:t> </a:t>
            </a:r>
            <a:r>
              <a:rPr lang="de-AT" sz="4400" b="1" dirty="0" err="1"/>
              <a:t>is</a:t>
            </a:r>
            <a:r>
              <a:rPr lang="de-AT" sz="4400" b="1" dirty="0"/>
              <a:t> Action Research?</a:t>
            </a:r>
            <a:br>
              <a:rPr lang="de-AT" sz="4400" b="1" dirty="0"/>
            </a:br>
            <a:endParaRPr lang="de-DE" dirty="0"/>
          </a:p>
        </p:txBody>
      </p:sp>
    </p:spTree>
    <p:extLst>
      <p:ext uri="{BB962C8B-B14F-4D97-AF65-F5344CB8AC3E}">
        <p14:creationId xmlns:p14="http://schemas.microsoft.com/office/powerpoint/2010/main" val="143634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914400" y="685801"/>
            <a:ext cx="7696200" cy="567813"/>
          </a:xfrm>
        </p:spPr>
        <p:txBody>
          <a:bodyPr>
            <a:noAutofit/>
          </a:bodyPr>
          <a:lstStyle/>
          <a:p>
            <a:pPr algn="ctr" eaLnBrk="1" hangingPunct="1"/>
            <a:r>
              <a:rPr lang="de-DE" altLang="de-DE" sz="4000" b="1" dirty="0">
                <a:solidFill>
                  <a:srgbClr val="C00000"/>
                </a:solidFill>
                <a:latin typeface="+mn-lt"/>
                <a:ea typeface="+mn-ea"/>
                <a:cs typeface="+mn-cs"/>
              </a:rPr>
              <a:t>Action Research </a:t>
            </a:r>
          </a:p>
        </p:txBody>
      </p:sp>
      <p:sp>
        <p:nvSpPr>
          <p:cNvPr id="14340" name="Rectangle 3"/>
          <p:cNvSpPr>
            <a:spLocks noGrp="1" noChangeArrowheads="1"/>
          </p:cNvSpPr>
          <p:nvPr>
            <p:ph idx="1"/>
          </p:nvPr>
        </p:nvSpPr>
        <p:spPr>
          <a:xfrm>
            <a:off x="525042" y="1884640"/>
            <a:ext cx="7775350" cy="4471711"/>
          </a:xfrm>
        </p:spPr>
        <p:txBody>
          <a:bodyPr>
            <a:noAutofit/>
          </a:bodyPr>
          <a:lstStyle/>
          <a:p>
            <a:r>
              <a:rPr lang="de-DE" altLang="de-DE" sz="2400" dirty="0"/>
              <a:t>Action Research </a:t>
            </a:r>
            <a:r>
              <a:rPr lang="de-DE" altLang="de-DE" sz="2400" dirty="0" err="1"/>
              <a:t>is</a:t>
            </a:r>
            <a:r>
              <a:rPr lang="de-DE" altLang="de-DE" sz="2400" dirty="0"/>
              <a:t> </a:t>
            </a:r>
            <a:r>
              <a:rPr lang="de-DE" altLang="de-DE" sz="2400" dirty="0" err="1"/>
              <a:t>the</a:t>
            </a:r>
            <a:r>
              <a:rPr lang="de-DE" altLang="de-DE" sz="2400" dirty="0"/>
              <a:t> </a:t>
            </a:r>
            <a:r>
              <a:rPr lang="de-DE" altLang="de-DE" sz="2400" dirty="0" err="1"/>
              <a:t>study</a:t>
            </a:r>
            <a:r>
              <a:rPr lang="de-DE" altLang="de-DE" sz="2400" dirty="0"/>
              <a:t> </a:t>
            </a:r>
            <a:r>
              <a:rPr lang="de-DE" altLang="de-DE" sz="2400" dirty="0" err="1"/>
              <a:t>of</a:t>
            </a:r>
            <a:r>
              <a:rPr lang="de-DE" altLang="de-DE" sz="2400" dirty="0"/>
              <a:t> a </a:t>
            </a:r>
            <a:r>
              <a:rPr lang="de-DE" altLang="de-DE" sz="2400" dirty="0" err="1"/>
              <a:t>social</a:t>
            </a:r>
            <a:r>
              <a:rPr lang="de-DE" altLang="de-DE" sz="2400" dirty="0"/>
              <a:t> </a:t>
            </a:r>
            <a:r>
              <a:rPr lang="de-DE" altLang="de-DE" sz="2400" dirty="0" err="1"/>
              <a:t>situation</a:t>
            </a:r>
            <a:r>
              <a:rPr lang="de-DE" altLang="de-DE" sz="2400" dirty="0"/>
              <a:t> </a:t>
            </a:r>
            <a:r>
              <a:rPr lang="de-DE" altLang="de-DE" sz="2400" dirty="0" err="1"/>
              <a:t>carried</a:t>
            </a:r>
            <a:r>
              <a:rPr lang="de-DE" altLang="de-DE" sz="2400" dirty="0"/>
              <a:t> out </a:t>
            </a:r>
            <a:r>
              <a:rPr lang="de-DE" altLang="de-DE" sz="2400" dirty="0" err="1"/>
              <a:t>by</a:t>
            </a:r>
            <a:r>
              <a:rPr lang="de-DE" altLang="de-DE" sz="2400" dirty="0"/>
              <a:t> </a:t>
            </a:r>
            <a:r>
              <a:rPr lang="de-DE" altLang="de-DE" sz="2400" dirty="0" err="1"/>
              <a:t>those</a:t>
            </a:r>
            <a:r>
              <a:rPr lang="de-DE" altLang="de-DE" sz="2400" dirty="0"/>
              <a:t> </a:t>
            </a:r>
            <a:r>
              <a:rPr lang="de-DE" altLang="de-DE" sz="2400" dirty="0" err="1"/>
              <a:t>involved</a:t>
            </a:r>
            <a:r>
              <a:rPr lang="de-DE" altLang="de-DE" sz="2400" dirty="0"/>
              <a:t> in </a:t>
            </a:r>
            <a:r>
              <a:rPr lang="de-DE" altLang="de-DE" sz="2400" dirty="0" err="1"/>
              <a:t>that</a:t>
            </a:r>
            <a:r>
              <a:rPr lang="de-DE" altLang="de-DE" sz="2400" dirty="0"/>
              <a:t> </a:t>
            </a:r>
            <a:r>
              <a:rPr lang="de-DE" altLang="de-DE" sz="2400" dirty="0" err="1"/>
              <a:t>situation</a:t>
            </a:r>
            <a:r>
              <a:rPr lang="de-DE" altLang="de-DE" sz="2400" dirty="0"/>
              <a:t> in </a:t>
            </a:r>
            <a:r>
              <a:rPr lang="de-DE" altLang="de-DE" sz="2400" dirty="0" err="1"/>
              <a:t>order</a:t>
            </a:r>
            <a:r>
              <a:rPr lang="de-DE" altLang="de-DE" sz="2400" dirty="0"/>
              <a:t> </a:t>
            </a:r>
            <a:r>
              <a:rPr lang="de-DE" altLang="de-DE" sz="2400" dirty="0" err="1"/>
              <a:t>to</a:t>
            </a:r>
            <a:r>
              <a:rPr lang="de-DE" altLang="de-DE" sz="2400" dirty="0"/>
              <a:t> </a:t>
            </a:r>
            <a:r>
              <a:rPr lang="de-DE" altLang="de-DE" sz="2400" dirty="0" err="1"/>
              <a:t>improve</a:t>
            </a:r>
            <a:r>
              <a:rPr lang="de-DE" altLang="de-DE" sz="2400" dirty="0"/>
              <a:t> </a:t>
            </a:r>
            <a:r>
              <a:rPr lang="de-DE" altLang="de-DE" sz="2400" dirty="0" err="1"/>
              <a:t>both</a:t>
            </a:r>
            <a:r>
              <a:rPr lang="de-DE" altLang="de-DE" sz="2400" dirty="0"/>
              <a:t> </a:t>
            </a:r>
            <a:r>
              <a:rPr lang="de-DE" altLang="de-DE" sz="2400" dirty="0" err="1"/>
              <a:t>their</a:t>
            </a:r>
            <a:r>
              <a:rPr lang="de-DE" altLang="de-DE" sz="2400" dirty="0"/>
              <a:t> </a:t>
            </a:r>
            <a:r>
              <a:rPr lang="de-DE" altLang="de-DE" sz="2400" dirty="0" err="1"/>
              <a:t>practice</a:t>
            </a:r>
            <a:r>
              <a:rPr lang="de-DE" altLang="de-DE" sz="2400" dirty="0"/>
              <a:t> and </a:t>
            </a:r>
            <a:r>
              <a:rPr lang="de-DE" altLang="de-DE" sz="2400" dirty="0" err="1"/>
              <a:t>the</a:t>
            </a:r>
            <a:r>
              <a:rPr lang="de-DE" altLang="de-DE" sz="2400" dirty="0"/>
              <a:t> </a:t>
            </a:r>
            <a:r>
              <a:rPr lang="de-DE" altLang="de-DE" sz="2400" dirty="0" err="1"/>
              <a:t>quality</a:t>
            </a:r>
            <a:r>
              <a:rPr lang="de-DE" altLang="de-DE" sz="2400" dirty="0"/>
              <a:t> </a:t>
            </a:r>
            <a:r>
              <a:rPr lang="de-DE" altLang="de-DE" sz="2400" dirty="0" err="1"/>
              <a:t>of</a:t>
            </a:r>
            <a:r>
              <a:rPr lang="de-DE" altLang="de-DE" sz="2400" dirty="0"/>
              <a:t> </a:t>
            </a:r>
            <a:r>
              <a:rPr lang="de-DE" altLang="de-DE" sz="2400" dirty="0" err="1"/>
              <a:t>their</a:t>
            </a:r>
            <a:r>
              <a:rPr lang="de-DE" altLang="de-DE" sz="2400" dirty="0"/>
              <a:t> </a:t>
            </a:r>
            <a:r>
              <a:rPr lang="de-DE" altLang="de-DE" sz="2400" dirty="0" err="1"/>
              <a:t>understanding</a:t>
            </a:r>
            <a:r>
              <a:rPr lang="de-DE" altLang="de-DE" sz="2400" dirty="0"/>
              <a:t>. </a:t>
            </a:r>
            <a:r>
              <a:rPr lang="de-DE" altLang="de-DE" sz="2000" dirty="0"/>
              <a:t>(Winter &amp; Munn-Giddings 2001)</a:t>
            </a:r>
          </a:p>
          <a:p>
            <a:endParaRPr lang="de-DE" altLang="de-DE" dirty="0"/>
          </a:p>
          <a:p>
            <a:r>
              <a:rPr lang="de-DE" altLang="de-DE" sz="2400" dirty="0"/>
              <a:t>The </a:t>
            </a:r>
            <a:r>
              <a:rPr lang="de-DE" altLang="de-DE" sz="2400" dirty="0" err="1"/>
              <a:t>research</a:t>
            </a:r>
            <a:r>
              <a:rPr lang="de-DE" altLang="de-DE" sz="2400" dirty="0"/>
              <a:t> </a:t>
            </a:r>
            <a:r>
              <a:rPr lang="de-DE" altLang="de-DE" sz="2400" dirty="0" err="1"/>
              <a:t>interest</a:t>
            </a:r>
            <a:r>
              <a:rPr lang="de-DE" altLang="de-DE" sz="2400" dirty="0"/>
              <a:t> </a:t>
            </a:r>
            <a:r>
              <a:rPr lang="de-DE" altLang="de-DE" sz="2400" dirty="0" err="1"/>
              <a:t>is</a:t>
            </a:r>
            <a:r>
              <a:rPr lang="de-DE" altLang="de-DE" sz="2400" dirty="0"/>
              <a:t> in </a:t>
            </a:r>
            <a:r>
              <a:rPr lang="de-DE" altLang="de-DE" sz="2400" dirty="0" err="1"/>
              <a:t>the</a:t>
            </a:r>
            <a:r>
              <a:rPr lang="de-DE" altLang="de-DE" sz="2400" dirty="0"/>
              <a:t> </a:t>
            </a:r>
            <a:r>
              <a:rPr lang="de-DE" altLang="de-DE" sz="2400" dirty="0" err="1"/>
              <a:t>service</a:t>
            </a:r>
            <a:r>
              <a:rPr lang="de-DE" altLang="de-DE" sz="2400" dirty="0"/>
              <a:t> </a:t>
            </a:r>
            <a:r>
              <a:rPr lang="de-DE" altLang="de-DE" sz="2400" dirty="0" err="1"/>
              <a:t>of</a:t>
            </a:r>
            <a:r>
              <a:rPr lang="de-DE" altLang="de-DE" sz="2400" dirty="0"/>
              <a:t> </a:t>
            </a:r>
            <a:r>
              <a:rPr lang="de-DE" altLang="de-DE" sz="2400" dirty="0" err="1"/>
              <a:t>practice</a:t>
            </a:r>
            <a:r>
              <a:rPr lang="de-DE" altLang="de-DE" sz="2400" dirty="0"/>
              <a:t> </a:t>
            </a:r>
            <a:r>
              <a:rPr lang="de-DE" altLang="de-DE" sz="2400" dirty="0" err="1"/>
              <a:t>interests</a:t>
            </a:r>
            <a:r>
              <a:rPr lang="de-DE" altLang="de-DE" sz="2400" dirty="0"/>
              <a:t>. </a:t>
            </a:r>
            <a:r>
              <a:rPr lang="de-DE" altLang="de-DE" sz="2000" dirty="0"/>
              <a:t>(Posch 2003)</a:t>
            </a: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spTree>
    <p:extLst>
      <p:ext uri="{BB962C8B-B14F-4D97-AF65-F5344CB8AC3E}">
        <p14:creationId xmlns:p14="http://schemas.microsoft.com/office/powerpoint/2010/main" val="295747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685800" y="365126"/>
            <a:ext cx="10515600" cy="888488"/>
          </a:xfrm>
        </p:spPr>
        <p:txBody>
          <a:bodyPr>
            <a:normAutofit/>
          </a:bodyPr>
          <a:lstStyle/>
          <a:p>
            <a:pPr algn="ctr" eaLnBrk="1" hangingPunct="1"/>
            <a:r>
              <a:rPr lang="de-DE" altLang="de-DE" sz="4000" b="1" dirty="0">
                <a:solidFill>
                  <a:srgbClr val="C00000"/>
                </a:solidFill>
                <a:latin typeface="+mn-lt"/>
                <a:ea typeface="+mn-ea"/>
                <a:cs typeface="+mn-cs"/>
              </a:rPr>
              <a:t>Features </a:t>
            </a:r>
            <a:r>
              <a:rPr lang="de-DE" altLang="de-DE" sz="4000" b="1" dirty="0" err="1">
                <a:solidFill>
                  <a:srgbClr val="C00000"/>
                </a:solidFill>
                <a:latin typeface="+mn-lt"/>
                <a:ea typeface="+mn-ea"/>
                <a:cs typeface="+mn-cs"/>
              </a:rPr>
              <a:t>of</a:t>
            </a:r>
            <a:r>
              <a:rPr lang="de-DE" altLang="de-DE" sz="4000" b="1" dirty="0">
                <a:solidFill>
                  <a:srgbClr val="C00000"/>
                </a:solidFill>
                <a:latin typeface="+mn-lt"/>
                <a:ea typeface="+mn-ea"/>
                <a:cs typeface="+mn-cs"/>
              </a:rPr>
              <a:t> Action Research </a:t>
            </a:r>
          </a:p>
        </p:txBody>
      </p:sp>
      <p:sp>
        <p:nvSpPr>
          <p:cNvPr id="16388" name="Rectangle 3"/>
          <p:cNvSpPr>
            <a:spLocks noGrp="1" noChangeArrowheads="1"/>
          </p:cNvSpPr>
          <p:nvPr>
            <p:ph idx="1"/>
          </p:nvPr>
        </p:nvSpPr>
        <p:spPr>
          <a:xfrm>
            <a:off x="318565" y="1253613"/>
            <a:ext cx="8618958" cy="4792889"/>
          </a:xfrm>
        </p:spPr>
        <p:txBody>
          <a:bodyPr>
            <a:normAutofit/>
          </a:bodyPr>
          <a:lstStyle/>
          <a:p>
            <a:r>
              <a:rPr lang="en-US" altLang="de-DE" sz="2400" dirty="0"/>
              <a:t>AR is carried out by people (e.g. teachers) directly concerned with the social situation that is being researched (e.g. teaching and learning  of science)</a:t>
            </a:r>
          </a:p>
          <a:p>
            <a:r>
              <a:rPr lang="en-US" altLang="de-DE" sz="2400" dirty="0"/>
              <a:t>AR starts from practical questions arising from everyday educational work </a:t>
            </a:r>
          </a:p>
          <a:p>
            <a:r>
              <a:rPr lang="en-US" altLang="de-DE" sz="2400" dirty="0"/>
              <a:t>AR offers a repertoire of simple methods and strategies for researching and developing practice e.g. diaries, observation profiles, interviews, simple questionnaires (sensible ratio of costs to results)</a:t>
            </a:r>
          </a:p>
          <a:p>
            <a:r>
              <a:rPr lang="en-US" altLang="de-DE" sz="2400" dirty="0"/>
              <a:t>AR is characterized by inserting individual findings into a professional discussion and by making knowledge of teachers open to the public</a:t>
            </a:r>
          </a:p>
          <a:p>
            <a:endParaRPr lang="en-US" altLang="de-DE" dirty="0"/>
          </a:p>
          <a:p>
            <a:endParaRPr lang="en-US" altLang="de-DE" dirty="0"/>
          </a:p>
          <a:p>
            <a:pPr marL="0" indent="0">
              <a:buNone/>
            </a:pPr>
            <a:endParaRPr lang="de-DE" altLang="de-DE" dirty="0"/>
          </a:p>
        </p:txBody>
      </p:sp>
      <p:sp>
        <p:nvSpPr>
          <p:cNvPr id="16386"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1400" dirty="0"/>
          </a:p>
          <a:p>
            <a:pPr eaLnBrk="1" hangingPunct="1"/>
            <a:r>
              <a:rPr lang="de-DE" altLang="de-DE" sz="1400" dirty="0"/>
              <a:t> </a:t>
            </a:r>
          </a:p>
        </p:txBody>
      </p:sp>
      <p:sp>
        <p:nvSpPr>
          <p:cNvPr id="16389"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spTree>
    <p:extLst>
      <p:ext uri="{BB962C8B-B14F-4D97-AF65-F5344CB8AC3E}">
        <p14:creationId xmlns:p14="http://schemas.microsoft.com/office/powerpoint/2010/main" val="3139742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lgn="ctr">
              <a:buNone/>
            </a:pPr>
            <a:r>
              <a:rPr lang="de-AT" sz="4400" b="1" dirty="0" err="1"/>
              <a:t>What</a:t>
            </a:r>
            <a:r>
              <a:rPr lang="de-AT" sz="4400" b="1" dirty="0"/>
              <a:t> Action Research </a:t>
            </a:r>
            <a:r>
              <a:rPr lang="de-AT" sz="4400" b="1" dirty="0" err="1"/>
              <a:t>makes</a:t>
            </a:r>
            <a:r>
              <a:rPr lang="de-AT" sz="4400" b="1" dirty="0"/>
              <a:t> different</a:t>
            </a:r>
            <a:br>
              <a:rPr lang="de-AT" sz="4400" b="1" dirty="0"/>
            </a:br>
            <a:endParaRPr lang="de-DE" dirty="0"/>
          </a:p>
        </p:txBody>
      </p:sp>
    </p:spTree>
    <p:extLst>
      <p:ext uri="{BB962C8B-B14F-4D97-AF65-F5344CB8AC3E}">
        <p14:creationId xmlns:p14="http://schemas.microsoft.com/office/powerpoint/2010/main" val="1767749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395198" y="307542"/>
            <a:ext cx="11934395" cy="567813"/>
          </a:xfrm>
        </p:spPr>
        <p:txBody>
          <a:bodyPr>
            <a:noAutofit/>
          </a:bodyPr>
          <a:lstStyle/>
          <a:p>
            <a:pPr algn="ctr" eaLnBrk="1" hangingPunct="1"/>
            <a:r>
              <a:rPr lang="de-DE" altLang="de-DE" sz="4000" b="1" dirty="0" err="1">
                <a:solidFill>
                  <a:srgbClr val="C00000"/>
                </a:solidFill>
                <a:latin typeface="+mn-lt"/>
                <a:ea typeface="+mn-ea"/>
                <a:cs typeface="+mn-cs"/>
              </a:rPr>
              <a:t>What</a:t>
            </a:r>
            <a:r>
              <a:rPr lang="de-DE" altLang="de-DE" sz="4000" b="1" dirty="0">
                <a:solidFill>
                  <a:srgbClr val="C00000"/>
                </a:solidFill>
                <a:latin typeface="+mn-lt"/>
                <a:ea typeface="+mn-ea"/>
                <a:cs typeface="+mn-cs"/>
              </a:rPr>
              <a:t> </a:t>
            </a:r>
            <a:r>
              <a:rPr lang="de-DE" altLang="de-DE" sz="4000" b="1" dirty="0" err="1">
                <a:solidFill>
                  <a:srgbClr val="C00000"/>
                </a:solidFill>
                <a:latin typeface="+mn-lt"/>
                <a:ea typeface="+mn-ea"/>
                <a:cs typeface="+mn-cs"/>
              </a:rPr>
              <a:t>differs</a:t>
            </a:r>
            <a:r>
              <a:rPr lang="de-DE" altLang="de-DE" sz="4000" b="1" dirty="0">
                <a:solidFill>
                  <a:srgbClr val="C00000"/>
                </a:solidFill>
                <a:latin typeface="+mn-lt"/>
                <a:ea typeface="+mn-ea"/>
                <a:cs typeface="+mn-cs"/>
              </a:rPr>
              <a:t> Action Research </a:t>
            </a:r>
            <a:br>
              <a:rPr lang="de-DE" altLang="de-DE" sz="4000" b="1" dirty="0">
                <a:solidFill>
                  <a:srgbClr val="C00000"/>
                </a:solidFill>
                <a:latin typeface="+mn-lt"/>
                <a:ea typeface="+mn-ea"/>
                <a:cs typeface="+mn-cs"/>
              </a:rPr>
            </a:br>
            <a:r>
              <a:rPr lang="de-DE" altLang="de-DE" sz="4000" b="1" dirty="0" err="1">
                <a:solidFill>
                  <a:srgbClr val="C00000"/>
                </a:solidFill>
                <a:latin typeface="+mn-lt"/>
                <a:ea typeface="+mn-ea"/>
                <a:cs typeface="+mn-cs"/>
              </a:rPr>
              <a:t>from</a:t>
            </a:r>
            <a:r>
              <a:rPr lang="de-DE" altLang="de-DE" sz="4000" b="1" dirty="0">
                <a:solidFill>
                  <a:srgbClr val="C00000"/>
                </a:solidFill>
                <a:latin typeface="+mn-lt"/>
                <a:ea typeface="+mn-ea"/>
                <a:cs typeface="+mn-cs"/>
              </a:rPr>
              <a:t> traditional </a:t>
            </a:r>
            <a:r>
              <a:rPr lang="de-DE" altLang="de-DE" sz="4000" b="1" dirty="0" err="1">
                <a:solidFill>
                  <a:srgbClr val="C00000"/>
                </a:solidFill>
                <a:latin typeface="+mn-lt"/>
                <a:ea typeface="+mn-ea"/>
                <a:cs typeface="+mn-cs"/>
              </a:rPr>
              <a:t>research</a:t>
            </a:r>
            <a:endParaRPr lang="de-DE" altLang="de-DE" sz="4000" b="1" dirty="0">
              <a:solidFill>
                <a:srgbClr val="C00000"/>
              </a:solidFill>
              <a:latin typeface="+mn-lt"/>
              <a:ea typeface="+mn-ea"/>
              <a:cs typeface="+mn-cs"/>
            </a:endParaRPr>
          </a:p>
        </p:txBody>
      </p:sp>
      <p:sp>
        <p:nvSpPr>
          <p:cNvPr id="14338" name="Datumsplatzhalt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sz="1400" dirty="0"/>
              <a:t> </a:t>
            </a:r>
          </a:p>
        </p:txBody>
      </p:sp>
      <p:sp>
        <p:nvSpPr>
          <p:cNvPr id="14341" name="Rectangle 4"/>
          <p:cNvSpPr>
            <a:spLocks noChangeArrowheads="1"/>
          </p:cNvSpPr>
          <p:nvPr/>
        </p:nvSpPr>
        <p:spPr bwMode="auto">
          <a:xfrm>
            <a:off x="4479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sz="3600">
              <a:solidFill>
                <a:schemeClr val="tx2"/>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96809"/>
            <a:ext cx="1989230" cy="674974"/>
          </a:xfrm>
          <a:prstGeom prst="rect">
            <a:avLst/>
          </a:prstGeom>
        </p:spPr>
      </p:pic>
      <p:sp>
        <p:nvSpPr>
          <p:cNvPr id="8" name="Textfeld 7"/>
          <p:cNvSpPr txBox="1"/>
          <p:nvPr/>
        </p:nvSpPr>
        <p:spPr>
          <a:xfrm>
            <a:off x="4139952" y="6187010"/>
            <a:ext cx="4680520" cy="584775"/>
          </a:xfrm>
          <a:prstGeom prst="rect">
            <a:avLst/>
          </a:prstGeom>
          <a:noFill/>
        </p:spPr>
        <p:txBody>
          <a:bodyPr wrap="square" rtlCol="0">
            <a:spAutoFit/>
          </a:bodyPr>
          <a:lstStyle/>
          <a:p>
            <a:pPr algn="ctr"/>
            <a:r>
              <a:rPr lang="de-DE" sz="3200" b="1" dirty="0">
                <a:solidFill>
                  <a:srgbClr val="C00000"/>
                </a:solidFill>
              </a:rPr>
              <a:t>www.erasmus-artist.eu</a:t>
            </a:r>
          </a:p>
        </p:txBody>
      </p:sp>
      <p:graphicFrame>
        <p:nvGraphicFramePr>
          <p:cNvPr id="3" name="Tabelle 2"/>
          <p:cNvGraphicFramePr>
            <a:graphicFrameLocks noGrp="1"/>
          </p:cNvGraphicFramePr>
          <p:nvPr>
            <p:extLst>
              <p:ext uri="{D42A27DB-BD31-4B8C-83A1-F6EECF244321}">
                <p14:modId xmlns:p14="http://schemas.microsoft.com/office/powerpoint/2010/main" val="2054530988"/>
              </p:ext>
            </p:extLst>
          </p:nvPr>
        </p:nvGraphicFramePr>
        <p:xfrm>
          <a:off x="196645" y="1081414"/>
          <a:ext cx="8750707" cy="5000986"/>
        </p:xfrm>
        <a:graphic>
          <a:graphicData uri="http://schemas.openxmlformats.org/drawingml/2006/table">
            <a:tbl>
              <a:tblPr firstRow="1" firstCol="1" bandRow="1">
                <a:tableStyleId>{073A0DAA-6AF3-43AB-8588-CEC1D06C72B9}</a:tableStyleId>
              </a:tblPr>
              <a:tblGrid>
                <a:gridCol w="2916259">
                  <a:extLst>
                    <a:ext uri="{9D8B030D-6E8A-4147-A177-3AD203B41FA5}">
                      <a16:colId xmlns:a16="http://schemas.microsoft.com/office/drawing/2014/main" val="3910409894"/>
                    </a:ext>
                  </a:extLst>
                </a:gridCol>
                <a:gridCol w="2917224">
                  <a:extLst>
                    <a:ext uri="{9D8B030D-6E8A-4147-A177-3AD203B41FA5}">
                      <a16:colId xmlns:a16="http://schemas.microsoft.com/office/drawing/2014/main" val="2832469656"/>
                    </a:ext>
                  </a:extLst>
                </a:gridCol>
                <a:gridCol w="2917224">
                  <a:extLst>
                    <a:ext uri="{9D8B030D-6E8A-4147-A177-3AD203B41FA5}">
                      <a16:colId xmlns:a16="http://schemas.microsoft.com/office/drawing/2014/main" val="418375438"/>
                    </a:ext>
                  </a:extLst>
                </a:gridCol>
              </a:tblGrid>
              <a:tr h="554540">
                <a:tc>
                  <a:txBody>
                    <a:bodyPr/>
                    <a:lstStyle/>
                    <a:p>
                      <a:pPr algn="ctr">
                        <a:lnSpc>
                          <a:spcPct val="107000"/>
                        </a:lnSpc>
                        <a:spcAft>
                          <a:spcPts val="0"/>
                        </a:spcAft>
                      </a:pPr>
                      <a:r>
                        <a:rPr lang="en-US" sz="1400" dirty="0">
                          <a:effectLst/>
                        </a:rPr>
                        <a:t> </a:t>
                      </a:r>
                      <a:endParaRPr lang="de-DE" sz="1400" dirty="0">
                        <a:effectLst/>
                      </a:endParaRPr>
                    </a:p>
                    <a:p>
                      <a:pPr algn="ctr">
                        <a:lnSpc>
                          <a:spcPct val="107000"/>
                        </a:lnSpc>
                        <a:spcAft>
                          <a:spcPts val="0"/>
                        </a:spcAft>
                      </a:pPr>
                      <a:r>
                        <a:rPr lang="en-US" sz="1400" dirty="0">
                          <a:effectLst/>
                        </a:rPr>
                        <a:t>Topic</a:t>
                      </a:r>
                      <a:endParaRPr lang="de-DE" sz="1400" dirty="0">
                        <a:effectLst/>
                      </a:endParaRPr>
                    </a:p>
                    <a:p>
                      <a:pPr algn="ctr">
                        <a:lnSpc>
                          <a:spcPct val="107000"/>
                        </a:lnSpc>
                        <a:spcAft>
                          <a:spcPts val="0"/>
                        </a:spcAft>
                      </a:pPr>
                      <a:r>
                        <a:rPr lang="en-US" sz="1400" dirty="0">
                          <a:effectLst/>
                        </a:rPr>
                        <a:t> </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gn="ctr">
                        <a:lnSpc>
                          <a:spcPct val="107000"/>
                        </a:lnSpc>
                        <a:spcAft>
                          <a:spcPts val="0"/>
                        </a:spcAft>
                      </a:pPr>
                      <a:r>
                        <a:rPr lang="en-US" sz="1400" dirty="0">
                          <a:effectLst/>
                        </a:rPr>
                        <a:t> </a:t>
                      </a:r>
                      <a:endParaRPr lang="de-DE" sz="1400" dirty="0">
                        <a:effectLst/>
                      </a:endParaRPr>
                    </a:p>
                    <a:p>
                      <a:pPr algn="ctr">
                        <a:lnSpc>
                          <a:spcPct val="107000"/>
                        </a:lnSpc>
                        <a:spcAft>
                          <a:spcPts val="0"/>
                        </a:spcAft>
                      </a:pPr>
                      <a:r>
                        <a:rPr lang="en-US" sz="1400" dirty="0">
                          <a:effectLst/>
                        </a:rPr>
                        <a:t>Formal research</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gn="ctr">
                        <a:lnSpc>
                          <a:spcPct val="107000"/>
                        </a:lnSpc>
                        <a:spcAft>
                          <a:spcPts val="0"/>
                        </a:spcAft>
                      </a:pPr>
                      <a:r>
                        <a:rPr lang="en-US" sz="1400">
                          <a:effectLst/>
                        </a:rPr>
                        <a:t> </a:t>
                      </a:r>
                      <a:endParaRPr lang="de-DE" sz="1400">
                        <a:effectLst/>
                      </a:endParaRPr>
                    </a:p>
                    <a:p>
                      <a:pPr algn="ctr">
                        <a:lnSpc>
                          <a:spcPct val="107000"/>
                        </a:lnSpc>
                        <a:spcAft>
                          <a:spcPts val="0"/>
                        </a:spcAft>
                      </a:pPr>
                      <a:r>
                        <a:rPr lang="en-US" sz="1400">
                          <a:effectLst/>
                        </a:rPr>
                        <a:t>Action research</a:t>
                      </a:r>
                      <a:endParaRPr lang="de-DE" sz="140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3857076002"/>
                  </a:ext>
                </a:extLst>
              </a:tr>
              <a:tr h="369693">
                <a:tc>
                  <a:txBody>
                    <a:bodyPr/>
                    <a:lstStyle/>
                    <a:p>
                      <a:pPr>
                        <a:lnSpc>
                          <a:spcPct val="107000"/>
                        </a:lnSpc>
                        <a:spcBef>
                          <a:spcPts val="600"/>
                        </a:spcBef>
                        <a:spcAft>
                          <a:spcPts val="600"/>
                        </a:spcAft>
                      </a:pPr>
                      <a:r>
                        <a:rPr lang="en-US" sz="1400" dirty="0">
                          <a:effectLst/>
                        </a:rPr>
                        <a:t>Training needed by researcher</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Extensive</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a:effectLst/>
                        </a:rPr>
                        <a:t>On own or with consultation</a:t>
                      </a:r>
                      <a:endParaRPr lang="de-DE" sz="140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191936384"/>
                  </a:ext>
                </a:extLst>
              </a:tr>
              <a:tr h="369693">
                <a:tc>
                  <a:txBody>
                    <a:bodyPr/>
                    <a:lstStyle/>
                    <a:p>
                      <a:pPr>
                        <a:lnSpc>
                          <a:spcPct val="107000"/>
                        </a:lnSpc>
                        <a:spcBef>
                          <a:spcPts val="600"/>
                        </a:spcBef>
                        <a:spcAft>
                          <a:spcPts val="600"/>
                        </a:spcAft>
                      </a:pPr>
                      <a:r>
                        <a:rPr lang="en-US" sz="1400">
                          <a:effectLst/>
                        </a:rPr>
                        <a:t>Goals of research</a:t>
                      </a:r>
                      <a:endParaRPr lang="de-DE" sz="140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Knowledge that is generalizable</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a:effectLst/>
                        </a:rPr>
                        <a:t>Knowledge to apply to the local situation</a:t>
                      </a:r>
                      <a:endParaRPr lang="de-DE" sz="140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2795057556"/>
                  </a:ext>
                </a:extLst>
              </a:tr>
              <a:tr h="369693">
                <a:tc>
                  <a:txBody>
                    <a:bodyPr/>
                    <a:lstStyle/>
                    <a:p>
                      <a:pPr>
                        <a:lnSpc>
                          <a:spcPct val="107000"/>
                        </a:lnSpc>
                        <a:spcBef>
                          <a:spcPts val="600"/>
                        </a:spcBef>
                        <a:spcAft>
                          <a:spcPts val="600"/>
                        </a:spcAft>
                      </a:pPr>
                      <a:r>
                        <a:rPr lang="en-US" sz="1400">
                          <a:effectLst/>
                        </a:rPr>
                        <a:t>Method of identifying the problem to be studied</a:t>
                      </a:r>
                      <a:endParaRPr lang="de-DE" sz="140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Review of previous research</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Problems of goals currently faced</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2256574273"/>
                  </a:ext>
                </a:extLst>
              </a:tr>
              <a:tr h="369693">
                <a:tc>
                  <a:txBody>
                    <a:bodyPr/>
                    <a:lstStyle/>
                    <a:p>
                      <a:pPr>
                        <a:lnSpc>
                          <a:spcPct val="107000"/>
                        </a:lnSpc>
                        <a:spcBef>
                          <a:spcPts val="600"/>
                        </a:spcBef>
                        <a:spcAft>
                          <a:spcPts val="600"/>
                        </a:spcAft>
                      </a:pPr>
                      <a:r>
                        <a:rPr lang="en-US" sz="1400">
                          <a:effectLst/>
                        </a:rPr>
                        <a:t>Procedure of literature review</a:t>
                      </a:r>
                      <a:endParaRPr lang="de-DE" sz="140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Extensive using primary sources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More cursory, using secondary sources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473075968"/>
                  </a:ext>
                </a:extLst>
              </a:tr>
              <a:tr h="369693">
                <a:tc>
                  <a:txBody>
                    <a:bodyPr/>
                    <a:lstStyle/>
                    <a:p>
                      <a:pPr>
                        <a:lnSpc>
                          <a:spcPct val="107000"/>
                        </a:lnSpc>
                        <a:spcBef>
                          <a:spcPts val="600"/>
                        </a:spcBef>
                        <a:spcAft>
                          <a:spcPts val="600"/>
                        </a:spcAft>
                      </a:pPr>
                      <a:r>
                        <a:rPr lang="en-US" sz="1400">
                          <a:effectLst/>
                        </a:rPr>
                        <a:t>Sampling approach</a:t>
                      </a:r>
                      <a:endParaRPr lang="de-DE" sz="140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Random or representative sampling</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Students or clients with whom they work</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2246719330"/>
                  </a:ext>
                </a:extLst>
              </a:tr>
              <a:tr h="739387">
                <a:tc>
                  <a:txBody>
                    <a:bodyPr/>
                    <a:lstStyle/>
                    <a:p>
                      <a:pPr>
                        <a:lnSpc>
                          <a:spcPct val="107000"/>
                        </a:lnSpc>
                        <a:spcBef>
                          <a:spcPts val="600"/>
                        </a:spcBef>
                        <a:spcAft>
                          <a:spcPts val="600"/>
                        </a:spcAft>
                      </a:pPr>
                      <a:r>
                        <a:rPr lang="en-US" sz="1400">
                          <a:effectLst/>
                        </a:rPr>
                        <a:t>Research design</a:t>
                      </a:r>
                      <a:endParaRPr lang="de-DE" sz="140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Rigorous control, long time frame</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Looser procedures, change during study; quick time frame; control through triangulation</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1460418573"/>
                  </a:ext>
                </a:extLst>
              </a:tr>
              <a:tr h="369693">
                <a:tc>
                  <a:txBody>
                    <a:bodyPr/>
                    <a:lstStyle/>
                    <a:p>
                      <a:pPr>
                        <a:lnSpc>
                          <a:spcPct val="107000"/>
                        </a:lnSpc>
                        <a:spcBef>
                          <a:spcPts val="600"/>
                        </a:spcBef>
                        <a:spcAft>
                          <a:spcPts val="600"/>
                        </a:spcAft>
                      </a:pPr>
                      <a:r>
                        <a:rPr lang="en-US" sz="1400">
                          <a:effectLst/>
                        </a:rPr>
                        <a:t>Measurement procedures</a:t>
                      </a:r>
                      <a:endParaRPr lang="de-DE" sz="140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Evaluate and pretest measures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Convenient measures or standardized tests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1099745713"/>
                  </a:ext>
                </a:extLst>
              </a:tr>
              <a:tr h="554540">
                <a:tc>
                  <a:txBody>
                    <a:bodyPr/>
                    <a:lstStyle/>
                    <a:p>
                      <a:pPr>
                        <a:lnSpc>
                          <a:spcPct val="107000"/>
                        </a:lnSpc>
                        <a:spcBef>
                          <a:spcPts val="600"/>
                        </a:spcBef>
                        <a:spcAft>
                          <a:spcPts val="600"/>
                        </a:spcAft>
                      </a:pPr>
                      <a:r>
                        <a:rPr lang="en-US" sz="1400">
                          <a:effectLst/>
                        </a:rPr>
                        <a:t>Data analysis</a:t>
                      </a:r>
                      <a:endParaRPr lang="de-DE" sz="140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Statistical tests, qualitative techniques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Focus on practical, not statistical significance, present raw data</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4008174505"/>
                  </a:ext>
                </a:extLst>
              </a:tr>
              <a:tr h="369693">
                <a:tc>
                  <a:txBody>
                    <a:bodyPr/>
                    <a:lstStyle/>
                    <a:p>
                      <a:pPr>
                        <a:lnSpc>
                          <a:spcPct val="107000"/>
                        </a:lnSpc>
                        <a:spcBef>
                          <a:spcPts val="600"/>
                        </a:spcBef>
                        <a:spcAft>
                          <a:spcPts val="600"/>
                        </a:spcAft>
                      </a:pPr>
                      <a:r>
                        <a:rPr lang="en-US" sz="1400">
                          <a:effectLst/>
                        </a:rPr>
                        <a:t>Application of results</a:t>
                      </a:r>
                      <a:endParaRPr lang="de-DE" sz="140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a:effectLst/>
                        </a:rPr>
                        <a:t>Emphasis on theoretical significance</a:t>
                      </a:r>
                      <a:endParaRPr lang="de-DE" sz="140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tc>
                  <a:txBody>
                    <a:bodyPr/>
                    <a:lstStyle/>
                    <a:p>
                      <a:pPr>
                        <a:lnSpc>
                          <a:spcPct val="107000"/>
                        </a:lnSpc>
                        <a:spcBef>
                          <a:spcPts val="600"/>
                        </a:spcBef>
                        <a:spcAft>
                          <a:spcPts val="600"/>
                        </a:spcAft>
                      </a:pPr>
                      <a:r>
                        <a:rPr lang="en-US" sz="1400" dirty="0">
                          <a:effectLst/>
                        </a:rPr>
                        <a:t>Emphasis on practical significance</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3533" marR="63533" marT="0" marB="0"/>
                </a:tc>
                <a:extLst>
                  <a:ext uri="{0D108BD9-81ED-4DB2-BD59-A6C34878D82A}">
                    <a16:rowId xmlns:a16="http://schemas.microsoft.com/office/drawing/2014/main" val="2071031894"/>
                  </a:ext>
                </a:extLst>
              </a:tr>
            </a:tbl>
          </a:graphicData>
        </a:graphic>
      </p:graphicFrame>
    </p:spTree>
    <p:extLst>
      <p:ext uri="{BB962C8B-B14F-4D97-AF65-F5344CB8AC3E}">
        <p14:creationId xmlns:p14="http://schemas.microsoft.com/office/powerpoint/2010/main" val="3287501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1846</Words>
  <Application>Microsoft Office PowerPoint</Application>
  <PresentationFormat>Bildschirmpräsentation (4:3)</PresentationFormat>
  <Paragraphs>242</Paragraphs>
  <Slides>28</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28</vt:i4>
      </vt:variant>
    </vt:vector>
  </HeadingPairs>
  <TitlesOfParts>
    <vt:vector size="36" baseType="lpstr">
      <vt:lpstr>ＭＳ Ｐゴシック</vt:lpstr>
      <vt:lpstr>SimSun</vt:lpstr>
      <vt:lpstr>Arial</vt:lpstr>
      <vt:lpstr>Calibri</vt:lpstr>
      <vt:lpstr>Calibri Light</vt:lpstr>
      <vt:lpstr>Tahoma</vt:lpstr>
      <vt:lpstr>Times New Roman</vt:lpstr>
      <vt:lpstr>Office Theme</vt:lpstr>
      <vt:lpstr>PowerPoint-Präsentation</vt:lpstr>
      <vt:lpstr>PowerPoint-Präsentation</vt:lpstr>
      <vt:lpstr>PowerPoint-Präsentation</vt:lpstr>
      <vt:lpstr>Overview</vt:lpstr>
      <vt:lpstr>PowerPoint-Präsentation</vt:lpstr>
      <vt:lpstr>Action Research </vt:lpstr>
      <vt:lpstr>Features of Action Research </vt:lpstr>
      <vt:lpstr>PowerPoint-Präsentation</vt:lpstr>
      <vt:lpstr>What differs Action Research  from traditional research</vt:lpstr>
      <vt:lpstr>The underlying research paradigms</vt:lpstr>
      <vt:lpstr>The Action Research cycle</vt:lpstr>
      <vt:lpstr>One model for AR in science education </vt:lpstr>
      <vt:lpstr>The idea of upscaling</vt:lpstr>
      <vt:lpstr>Constructing meaning by triangulation</vt:lpstr>
      <vt:lpstr>PowerPoint-Präsentation</vt:lpstr>
      <vt:lpstr>Types of Action Research</vt:lpstr>
      <vt:lpstr>Enabling teachers for individual AR studies (Israel)</vt:lpstr>
      <vt:lpstr>Enabling teachers for individual AR studies (Israel)</vt:lpstr>
      <vt:lpstr>Creating a collaborative AR communities (UK)</vt:lpstr>
      <vt:lpstr>Creating a collaborative AR communities (UK)</vt:lpstr>
      <vt:lpstr>Networking teachers and researchers (Germany)</vt:lpstr>
      <vt:lpstr>PowerPoint-Präsentation</vt:lpstr>
      <vt:lpstr>Action Research as a science teacher‘s project </vt:lpstr>
      <vt:lpstr>Action Research as a science teacher‘s project </vt:lpstr>
      <vt:lpstr>Action Research as a science teacher‘s project </vt:lpstr>
      <vt:lpstr>Action Research as a science teacher‘s project </vt:lpstr>
      <vt:lpstr>Action Research as a science teacher‘s project </vt:lpstr>
      <vt:lpstr>Action Research as a science teacher‘s project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RESEARCH,  INNOVATION AND CHANGE   International perspectives  across disciplines</dc:title>
  <dc:creator>Thomas Stern</dc:creator>
  <cp:lastModifiedBy>ingo</cp:lastModifiedBy>
  <cp:revision>180</cp:revision>
  <dcterms:created xsi:type="dcterms:W3CDTF">2017-04-14T15:27:00Z</dcterms:created>
  <dcterms:modified xsi:type="dcterms:W3CDTF">2019-10-03T09:26:45Z</dcterms:modified>
</cp:coreProperties>
</file>