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69" r:id="rId2"/>
    <p:sldId id="270" r:id="rId3"/>
    <p:sldId id="256" r:id="rId4"/>
    <p:sldId id="257" r:id="rId5"/>
    <p:sldId id="258" r:id="rId6"/>
    <p:sldId id="266" r:id="rId7"/>
    <p:sldId id="259" r:id="rId8"/>
    <p:sldId id="267" r:id="rId9"/>
    <p:sldId id="268" r:id="rId10"/>
    <p:sldId id="264" r:id="rId11"/>
    <p:sldId id="261" r:id="rId12"/>
    <p:sldId id="26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C3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4" d="100"/>
          <a:sy n="64" d="100"/>
        </p:scale>
        <p:origin x="71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7394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942486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כותרת אנכית וטקסט">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983232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685800" y="753532"/>
            <a:ext cx="10820400" cy="2802467"/>
          </a:xfrm>
        </p:spPr>
        <p:txBody>
          <a:bodyPr anchor="ctr"/>
          <a:lstStyle>
            <a:lvl1pPr algn="l">
              <a:defRPr sz="3200"/>
            </a:lvl1pPr>
          </a:lstStyle>
          <a:p>
            <a:r>
              <a:rPr lang="he-IL" smtClean="0"/>
              <a:t>לחץ כדי לערוך סגנון כותרת של תבנית בסיס</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10/3/2019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‹Nr.›</a:t>
            </a:fld>
            <a:endParaRPr lang="en-US" dirty="0"/>
          </a:p>
        </p:txBody>
      </p:sp>
    </p:spTree>
    <p:extLst>
      <p:ext uri="{BB962C8B-B14F-4D97-AF65-F5344CB8AC3E}">
        <p14:creationId xmlns:p14="http://schemas.microsoft.com/office/powerpoint/2010/main" val="4212081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997407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48A87A34-81AB-432B-8DAE-1953F412C126}" type="datetimeFigureOut">
              <a:rPr lang="en-US" smtClean="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7995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he-IL" smtClean="0"/>
              <a:t>לחץ כדי לערוך סגנון כותרת של תבנית בסיס</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27630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Content Placeholder 3"/>
          <p:cNvSpPr>
            <a:spLocks noGrp="1"/>
          </p:cNvSpPr>
          <p:nvPr>
            <p:ph sz="half" idx="2"/>
          </p:nvPr>
        </p:nvSpPr>
        <p:spPr>
          <a:xfrm>
            <a:off x="1097280" y="2582334"/>
            <a:ext cx="4937760" cy="33782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Content Placeholder 5"/>
          <p:cNvSpPr>
            <a:spLocks noGrp="1"/>
          </p:cNvSpPr>
          <p:nvPr>
            <p:ph sz="quarter" idx="4"/>
          </p:nvPr>
        </p:nvSpPr>
        <p:spPr>
          <a:xfrm>
            <a:off x="6217920" y="2582334"/>
            <a:ext cx="4937760" cy="33782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077221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337198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8A87A34-81AB-432B-8DAE-1953F412C126}" type="datetimeFigureOut">
              <a:rPr lang="en-US" smtClean="0"/>
              <a:t>10/3/2019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066505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8A87A34-81AB-432B-8DAE-1953F412C126}" type="datetimeFigureOut">
              <a:rPr lang="en-US" smtClean="0"/>
              <a:t>10/3/2019</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‹Nr.›</a:t>
            </a:fld>
            <a:endParaRPr lang="en-US" dirty="0"/>
          </a:p>
        </p:txBody>
      </p:sp>
    </p:spTree>
    <p:extLst>
      <p:ext uri="{BB962C8B-B14F-4D97-AF65-F5344CB8AC3E}">
        <p14:creationId xmlns:p14="http://schemas.microsoft.com/office/powerpoint/2010/main" val="4173340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he-IL" smtClean="0"/>
              <a:t>לחץ כדי לערוך סגנון כותרת של תבנית בסיס</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48A87A34-81AB-432B-8DAE-1953F412C126}" type="datetimeFigureOut">
              <a:rPr lang="en-US" smtClean="0"/>
              <a:t>10/3/2019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43602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8A87A34-81AB-432B-8DAE-1953F412C126}" type="datetimeFigureOut">
              <a:rPr lang="en-US" smtClean="0"/>
              <a:pPr/>
              <a:t>10/3/2019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‹Nr.›</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497183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Lst>
  <p:txStyles>
    <p:titleStyle>
      <a:lvl1pPr algn="l" defTabSz="914400" rtl="1"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r" defTabSz="914400" rtl="1"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r" defTabSz="914400" rtl="1"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r" defTabSz="914400" rtl="1"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0" y="1834178"/>
            <a:ext cx="9144000" cy="3189644"/>
          </a:xfrm>
          <a:prstGeom prst="rect">
            <a:avLst/>
          </a:prstGeom>
        </p:spPr>
      </p:pic>
      <p:sp>
        <p:nvSpPr>
          <p:cNvPr id="2" name="Textfeld 1"/>
          <p:cNvSpPr txBox="1"/>
          <p:nvPr/>
        </p:nvSpPr>
        <p:spPr>
          <a:xfrm>
            <a:off x="3863752" y="5661251"/>
            <a:ext cx="4680520" cy="584775"/>
          </a:xfrm>
          <a:prstGeom prst="rect">
            <a:avLst/>
          </a:prstGeom>
          <a:noFill/>
        </p:spPr>
        <p:txBody>
          <a:bodyPr wrap="square" rtlCol="0">
            <a:spAutoFit/>
          </a:bodyPr>
          <a:lstStyle/>
          <a:p>
            <a:pPr algn="ctr"/>
            <a:r>
              <a:rPr lang="de-DE" sz="3200" b="1" dirty="0">
                <a:solidFill>
                  <a:srgbClr val="C00000"/>
                </a:solidFill>
              </a:rPr>
              <a:t>www.erasmus-artist.eu</a:t>
            </a:r>
          </a:p>
        </p:txBody>
      </p:sp>
      <p:pic>
        <p:nvPicPr>
          <p:cNvPr id="4" name="Picture 2" descr="http://www.erasmus-artist.eu/images/eu_flag_co_funded_pos_-rgb-_right.jpg?crc=3942257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7340" y="0"/>
            <a:ext cx="4440660" cy="1268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3494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363507" y="408978"/>
            <a:ext cx="6934912" cy="584775"/>
          </a:xfrm>
          <a:prstGeom prst="rect">
            <a:avLst/>
          </a:prstGeom>
        </p:spPr>
        <p:txBody>
          <a:bodyPr wrap="none">
            <a:spAutoFit/>
          </a:bodyPr>
          <a:lstStyle/>
          <a:p>
            <a:r>
              <a:rPr lang="en-US" sz="3200" b="1" dirty="0">
                <a:solidFill>
                  <a:srgbClr val="0070C0"/>
                </a:solidFill>
              </a:rPr>
              <a:t>What does it mean </a:t>
            </a:r>
            <a:r>
              <a:rPr lang="en-US" sz="3200" b="1" dirty="0" smtClean="0">
                <a:solidFill>
                  <a:srgbClr val="0070C0"/>
                </a:solidFill>
              </a:rPr>
              <a:t>to</a:t>
            </a:r>
            <a:r>
              <a:rPr lang="en-US" sz="3200" b="1" dirty="0">
                <a:solidFill>
                  <a:srgbClr val="0070C0"/>
                </a:solidFill>
              </a:rPr>
              <a:t> science</a:t>
            </a:r>
            <a:r>
              <a:rPr lang="en-US" sz="3200" b="1" dirty="0" smtClean="0">
                <a:solidFill>
                  <a:srgbClr val="0070C0"/>
                </a:solidFill>
              </a:rPr>
              <a:t> teaching?</a:t>
            </a:r>
            <a:endParaRPr lang="en-US" sz="3200" b="1" dirty="0">
              <a:solidFill>
                <a:srgbClr val="0070C0"/>
              </a:solidFill>
            </a:endParaRPr>
          </a:p>
        </p:txBody>
      </p:sp>
      <p:sp>
        <p:nvSpPr>
          <p:cNvPr id="8" name="TextBox 7"/>
          <p:cNvSpPr txBox="1"/>
          <p:nvPr/>
        </p:nvSpPr>
        <p:spPr>
          <a:xfrm>
            <a:off x="513347" y="1107756"/>
            <a:ext cx="11149263" cy="2246769"/>
          </a:xfrm>
          <a:prstGeom prst="rect">
            <a:avLst/>
          </a:prstGeom>
          <a:noFill/>
        </p:spPr>
        <p:txBody>
          <a:bodyPr wrap="square" rtlCol="1">
            <a:spAutoFit/>
          </a:bodyPr>
          <a:lstStyle/>
          <a:p>
            <a:pPr algn="ctr"/>
            <a:r>
              <a:rPr lang="en-US" sz="2800" dirty="0"/>
              <a:t>It seems that the course "Studies in Science Teaching," which focuses on action research both in content and in the process of learning in the course, promotes science teachers. On the one hand they become acquainted with the research literature while, on the other, they understand the potential of the action research they are capable of doing</a:t>
            </a:r>
            <a:r>
              <a:rPr lang="en-US" sz="2400" dirty="0"/>
              <a:t>.</a:t>
            </a:r>
          </a:p>
        </p:txBody>
      </p:sp>
      <p:sp>
        <p:nvSpPr>
          <p:cNvPr id="2" name="TextBox 1"/>
          <p:cNvSpPr txBox="1"/>
          <p:nvPr/>
        </p:nvSpPr>
        <p:spPr>
          <a:xfrm>
            <a:off x="4865490" y="4158048"/>
            <a:ext cx="7546366" cy="2123658"/>
          </a:xfrm>
          <a:prstGeom prst="rect">
            <a:avLst/>
          </a:prstGeom>
          <a:noFill/>
        </p:spPr>
        <p:txBody>
          <a:bodyPr wrap="square" rtlCol="1">
            <a:spAutoFit/>
          </a:bodyPr>
          <a:lstStyle/>
          <a:p>
            <a:r>
              <a:rPr lang="en-US" sz="2800" dirty="0"/>
              <a:t>Sharpening and rewriting the rationale of the course for research understanding </a:t>
            </a:r>
            <a:r>
              <a:rPr lang="en-US" sz="2000" dirty="0"/>
              <a:t>(quantitative research, qualitative research, their combination while integrating action research)</a:t>
            </a:r>
            <a:r>
              <a:rPr lang="en-US" sz="2800" dirty="0"/>
              <a:t> that promotes science teaching in parallel to a teacher's professional development.</a:t>
            </a:r>
          </a:p>
        </p:txBody>
      </p:sp>
      <p:sp>
        <p:nvSpPr>
          <p:cNvPr id="5" name="TextBox 4"/>
          <p:cNvSpPr txBox="1"/>
          <p:nvPr/>
        </p:nvSpPr>
        <p:spPr>
          <a:xfrm>
            <a:off x="208547" y="4228862"/>
            <a:ext cx="3769895" cy="1815882"/>
          </a:xfrm>
          <a:prstGeom prst="rect">
            <a:avLst/>
          </a:prstGeom>
          <a:noFill/>
        </p:spPr>
        <p:txBody>
          <a:bodyPr wrap="square" rtlCol="1">
            <a:spAutoFit/>
          </a:bodyPr>
          <a:lstStyle/>
          <a:p>
            <a:r>
              <a:rPr lang="en-US" sz="2800" dirty="0"/>
              <a:t>Rewriting and adopting the course's objectives, teaching methods, learning and evaluation</a:t>
            </a:r>
            <a:r>
              <a:rPr lang="en-US" sz="2000" dirty="0"/>
              <a:t>.</a:t>
            </a:r>
          </a:p>
        </p:txBody>
      </p:sp>
      <p:cxnSp>
        <p:nvCxnSpPr>
          <p:cNvPr id="6" name="מחבר חץ ישר 5"/>
          <p:cNvCxnSpPr/>
          <p:nvPr/>
        </p:nvCxnSpPr>
        <p:spPr>
          <a:xfrm>
            <a:off x="7956884" y="3402744"/>
            <a:ext cx="1363579" cy="52757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9" name="מחבר חץ ישר 8"/>
          <p:cNvCxnSpPr/>
          <p:nvPr/>
        </p:nvCxnSpPr>
        <p:spPr>
          <a:xfrm flipH="1">
            <a:off x="2960627" y="3402744"/>
            <a:ext cx="1338551" cy="77789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40901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208547" y="178361"/>
            <a:ext cx="10732167" cy="1077218"/>
          </a:xfrm>
          <a:prstGeom prst="rect">
            <a:avLst/>
          </a:prstGeom>
          <a:noFill/>
        </p:spPr>
        <p:txBody>
          <a:bodyPr wrap="square" rtlCol="1">
            <a:spAutoFit/>
          </a:bodyPr>
          <a:lstStyle/>
          <a:p>
            <a:r>
              <a:rPr lang="en-US" sz="3200" b="1" dirty="0">
                <a:solidFill>
                  <a:srgbClr val="0070C0"/>
                </a:solidFill>
              </a:rPr>
              <a:t>Examples of evidences for finding </a:t>
            </a:r>
            <a:r>
              <a:rPr lang="en-US" sz="3200" b="1" dirty="0" smtClean="0">
                <a:solidFill>
                  <a:srgbClr val="0070C0"/>
                </a:solidFill>
              </a:rPr>
              <a:t>connections</a:t>
            </a:r>
            <a:r>
              <a:rPr lang="en-US" sz="3200" dirty="0">
                <a:solidFill>
                  <a:srgbClr val="00B050"/>
                </a:solidFill>
                <a:latin typeface="Times New Roman" panose="02020603050405020304" pitchFamily="18" charset="0"/>
                <a:ea typeface="Times New Roman" panose="02020603050405020304" pitchFamily="18" charset="0"/>
              </a:rPr>
              <a:t> </a:t>
            </a:r>
            <a:r>
              <a:rPr lang="en-US" sz="3200" dirty="0">
                <a:solidFill>
                  <a:srgbClr val="0070C0"/>
                </a:solidFill>
                <a:latin typeface="Times New Roman" panose="02020603050405020304" pitchFamily="18" charset="0"/>
                <a:ea typeface="Times New Roman" panose="02020603050405020304" pitchFamily="18" charset="0"/>
              </a:rPr>
              <a:t>between their study process and action research.</a:t>
            </a:r>
            <a:r>
              <a:rPr lang="en-US" sz="3200" b="1" dirty="0" smtClean="0">
                <a:solidFill>
                  <a:srgbClr val="0070C0"/>
                </a:solidFill>
              </a:rPr>
              <a:t> </a:t>
            </a:r>
            <a:r>
              <a:rPr lang="en-US" sz="2400" b="1" dirty="0">
                <a:solidFill>
                  <a:srgbClr val="0070C0"/>
                </a:solidFill>
              </a:rPr>
              <a:t>(result 3)</a:t>
            </a:r>
          </a:p>
        </p:txBody>
      </p:sp>
      <p:sp>
        <p:nvSpPr>
          <p:cNvPr id="2" name="מלבן 1"/>
          <p:cNvSpPr/>
          <p:nvPr/>
        </p:nvSpPr>
        <p:spPr>
          <a:xfrm>
            <a:off x="914400" y="1299462"/>
            <a:ext cx="5390147" cy="5078313"/>
          </a:xfrm>
          <a:prstGeom prst="rect">
            <a:avLst/>
          </a:prstGeom>
        </p:spPr>
        <p:txBody>
          <a:bodyPr wrap="square">
            <a:spAutoFit/>
          </a:bodyPr>
          <a:lstStyle/>
          <a:p>
            <a:r>
              <a:rPr lang="en-US" dirty="0" smtClean="0">
                <a:solidFill>
                  <a:srgbClr val="000000"/>
                </a:solidFill>
                <a:latin typeface="Times New Roman" panose="02020603050405020304" pitchFamily="18" charset="0"/>
                <a:ea typeface="Times New Roman" panose="02020603050405020304" pitchFamily="18" charset="0"/>
              </a:rPr>
              <a:t>“…A </a:t>
            </a:r>
            <a:r>
              <a:rPr lang="en-US" dirty="0">
                <a:solidFill>
                  <a:srgbClr val="000000"/>
                </a:solidFill>
                <a:latin typeface="Times New Roman" panose="02020603050405020304" pitchFamily="18" charset="0"/>
                <a:ea typeface="Times New Roman" panose="02020603050405020304" pitchFamily="18" charset="0"/>
              </a:rPr>
              <a:t>second connection originates from a basic and preliminary feature of cooperative action research, and it is the importance of cooperation in a peer group.</a:t>
            </a:r>
            <a:endParaRPr lang="en-US" sz="1600" dirty="0">
              <a:latin typeface="Times New Roman" panose="02020603050405020304" pitchFamily="18" charset="0"/>
              <a:ea typeface="Times New Roman" panose="02020603050405020304" pitchFamily="18" charset="0"/>
            </a:endParaRPr>
          </a:p>
          <a:p>
            <a:r>
              <a:rPr lang="en-US" dirty="0">
                <a:solidFill>
                  <a:srgbClr val="000000"/>
                </a:solidFill>
                <a:latin typeface="Times New Roman" panose="02020603050405020304" pitchFamily="18" charset="0"/>
                <a:ea typeface="Times New Roman" panose="02020603050405020304" pitchFamily="18" charset="0"/>
              </a:rPr>
              <a:t>This cooperation is reflected in several ways in the course:</a:t>
            </a:r>
            <a:endParaRPr lang="en-US" sz="1600" dirty="0">
              <a:latin typeface="Times New Roman" panose="02020603050405020304" pitchFamily="18" charset="0"/>
              <a:ea typeface="Times New Roman" panose="02020603050405020304" pitchFamily="18" charset="0"/>
            </a:endParaRPr>
          </a:p>
          <a:p>
            <a:r>
              <a:rPr lang="en-US" dirty="0">
                <a:solidFill>
                  <a:srgbClr val="000000"/>
                </a:solidFill>
                <a:latin typeface="Times New Roman" panose="02020603050405020304" pitchFamily="18" charset="0"/>
                <a:ea typeface="Times New Roman" panose="02020603050405020304" pitchFamily="18" charset="0"/>
              </a:rPr>
              <a:t>1.The existence of forum which allowed all the course participants to learn about and relate to problems that each one of us copes with throughout working in different schools. It was interesting to see that although we come from different ends of the Israeli society, we are still deliberating on and wrestling with the same issues: teaching in heterogeneous classes, and encouraging and fostering internal motivation for learning.</a:t>
            </a:r>
            <a:endParaRPr lang="en-US" sz="1600" dirty="0">
              <a:latin typeface="Times New Roman" panose="02020603050405020304" pitchFamily="18" charset="0"/>
              <a:ea typeface="Times New Roman" panose="02020603050405020304" pitchFamily="18" charset="0"/>
            </a:endParaRPr>
          </a:p>
          <a:p>
            <a:r>
              <a:rPr lang="en-US" dirty="0">
                <a:solidFill>
                  <a:srgbClr val="000000"/>
                </a:solidFill>
                <a:latin typeface="Times New Roman" panose="02020603050405020304" pitchFamily="18" charset="0"/>
                <a:ea typeface="Times New Roman" panose="02020603050405020304" pitchFamily="18" charset="0"/>
              </a:rPr>
              <a:t>2. “...The activities that we were asked to hold and the fact that they were carried out in pairs brought about learning and development such as building new insights, sharing doubts…</a:t>
            </a:r>
            <a:endParaRPr lang="en-US" sz="1600" dirty="0">
              <a:effectLst/>
              <a:latin typeface="Times New Roman" panose="02020603050405020304" pitchFamily="18" charset="0"/>
              <a:ea typeface="Times New Roman" panose="02020603050405020304" pitchFamily="18" charset="0"/>
            </a:endParaRPr>
          </a:p>
        </p:txBody>
      </p:sp>
      <p:sp>
        <p:nvSpPr>
          <p:cNvPr id="3" name="מלבן 2"/>
          <p:cNvSpPr/>
          <p:nvPr/>
        </p:nvSpPr>
        <p:spPr>
          <a:xfrm>
            <a:off x="7122695" y="930493"/>
            <a:ext cx="4796589" cy="1200329"/>
          </a:xfrm>
          <a:prstGeom prst="rect">
            <a:avLst/>
          </a:prstGeom>
        </p:spPr>
        <p:txBody>
          <a:bodyPr wrap="square">
            <a:spAutoFit/>
          </a:bodyPr>
          <a:lstStyle/>
          <a:p>
            <a:r>
              <a:rPr lang="en-US" dirty="0" smtClean="0">
                <a:solidFill>
                  <a:srgbClr val="000000"/>
                </a:solidFill>
                <a:latin typeface="Times New Roman" panose="02020603050405020304" pitchFamily="18" charset="0"/>
                <a:ea typeface="Times New Roman" panose="02020603050405020304" pitchFamily="18" charset="0"/>
              </a:rPr>
              <a:t>“…A </a:t>
            </a:r>
            <a:r>
              <a:rPr lang="en-US" dirty="0">
                <a:solidFill>
                  <a:srgbClr val="000000"/>
                </a:solidFill>
                <a:latin typeface="Times New Roman" panose="02020603050405020304" pitchFamily="18" charset="0"/>
                <a:ea typeface="Times New Roman" panose="02020603050405020304" pitchFamily="18" charset="0"/>
              </a:rPr>
              <a:t>third connection relates to the correlation between the course development throughout the semester and the stages of the collaborative action </a:t>
            </a:r>
            <a:r>
              <a:rPr lang="en-US" dirty="0" smtClean="0">
                <a:solidFill>
                  <a:srgbClr val="000000"/>
                </a:solidFill>
                <a:latin typeface="Times New Roman" panose="02020603050405020304" pitchFamily="18" charset="0"/>
                <a:ea typeface="Times New Roman" panose="02020603050405020304" pitchFamily="18" charset="0"/>
              </a:rPr>
              <a:t>research…..”</a:t>
            </a:r>
            <a:endParaRPr lang="en-US" sz="1600" dirty="0">
              <a:effectLst/>
              <a:latin typeface="Times New Roman" panose="02020603050405020304" pitchFamily="18" charset="0"/>
              <a:ea typeface="Times New Roman" panose="02020603050405020304" pitchFamily="18" charset="0"/>
            </a:endParaRPr>
          </a:p>
        </p:txBody>
      </p:sp>
      <p:sp>
        <p:nvSpPr>
          <p:cNvPr id="4" name="מלבן 3"/>
          <p:cNvSpPr/>
          <p:nvPr/>
        </p:nvSpPr>
        <p:spPr>
          <a:xfrm>
            <a:off x="6529136" y="2557869"/>
            <a:ext cx="5390148" cy="3693319"/>
          </a:xfrm>
          <a:prstGeom prst="rect">
            <a:avLst/>
          </a:prstGeom>
        </p:spPr>
        <p:txBody>
          <a:bodyPr wrap="square">
            <a:spAutoFit/>
          </a:bodyPr>
          <a:lstStyle/>
          <a:p>
            <a:r>
              <a:rPr lang="en-US" dirty="0">
                <a:solidFill>
                  <a:srgbClr val="000000"/>
                </a:solidFill>
                <a:latin typeface="Times New Roman" panose="02020603050405020304" pitchFamily="18" charset="0"/>
                <a:ea typeface="Times New Roman" panose="02020603050405020304" pitchFamily="18" charset="0"/>
              </a:rPr>
              <a:t>“The beginning of the research process involved the identification of a problem that bothers the teacher in the class while its end was an implementation program for improvement. The proposed program to improve the teaching process involved, firstly, the reading of up to date research articles (both quantitative and qualitative) in Biology teaching. In the summative task, that was done in pairs, there was an efficiency in cooperative investigation because the</a:t>
            </a:r>
            <a:endParaRPr lang="en-US" sz="1600" dirty="0">
              <a:latin typeface="Times New Roman" panose="02020603050405020304" pitchFamily="18" charset="0"/>
              <a:ea typeface="Times New Roman" panose="02020603050405020304" pitchFamily="18" charset="0"/>
            </a:endParaRPr>
          </a:p>
          <a:p>
            <a:r>
              <a:rPr lang="en-US" dirty="0">
                <a:solidFill>
                  <a:srgbClr val="000000"/>
                </a:solidFill>
                <a:latin typeface="Times New Roman" panose="02020603050405020304" pitchFamily="18" charset="0"/>
                <a:ea typeface="Times New Roman" panose="02020603050405020304" pitchFamily="18" charset="0"/>
              </a:rPr>
              <a:t>problems bother us both and we strive to improve and find solutions willingly. Therefore, we defined a task, offered ways to collect data, their analysis and drawing conclusions.”</a:t>
            </a:r>
            <a:endParaRPr lang="en-US"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328781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2043" y="1028701"/>
            <a:ext cx="4702590" cy="2308324"/>
          </a:xfrm>
          <a:prstGeom prst="rect">
            <a:avLst/>
          </a:prstGeom>
          <a:noFill/>
        </p:spPr>
        <p:txBody>
          <a:bodyPr wrap="square" rtlCol="1">
            <a:spAutoFit/>
          </a:bodyPr>
          <a:lstStyle/>
          <a:p>
            <a:r>
              <a:rPr lang="en-US" dirty="0"/>
              <a:t>"Thanks to </a:t>
            </a:r>
            <a:r>
              <a:rPr lang="en-US" dirty="0" smtClean="0">
                <a:solidFill>
                  <a:srgbClr val="0070C0"/>
                </a:solidFill>
              </a:rPr>
              <a:t>AR</a:t>
            </a:r>
            <a:r>
              <a:rPr lang="en-US" dirty="0" smtClean="0"/>
              <a:t>, </a:t>
            </a:r>
            <a:r>
              <a:rPr lang="en-US" dirty="0"/>
              <a:t>the teacher strengthens and improves their analytical abilities and increases the self-awareness of their own methods and activities in the classroom. Action research enables the teacher to examine the assumptions underlying the educational theories in which they works, and to adapt, expand, and develop practical knowledge</a:t>
            </a:r>
            <a:r>
              <a:rPr lang="en-US" sz="1600" dirty="0"/>
              <a:t>."</a:t>
            </a:r>
          </a:p>
        </p:txBody>
      </p:sp>
      <p:sp>
        <p:nvSpPr>
          <p:cNvPr id="6" name="מלבן 5"/>
          <p:cNvSpPr/>
          <p:nvPr/>
        </p:nvSpPr>
        <p:spPr>
          <a:xfrm>
            <a:off x="225465" y="4171936"/>
            <a:ext cx="4779943" cy="1754326"/>
          </a:xfrm>
          <a:prstGeom prst="rect">
            <a:avLst/>
          </a:prstGeom>
        </p:spPr>
        <p:txBody>
          <a:bodyPr wrap="square">
            <a:spAutoFit/>
          </a:bodyPr>
          <a:lstStyle/>
          <a:p>
            <a:r>
              <a:rPr lang="en-US" dirty="0"/>
              <a:t>"Because of the articles and material on the course site, I have learned very well what </a:t>
            </a:r>
            <a:r>
              <a:rPr lang="en-US" dirty="0" smtClean="0">
                <a:solidFill>
                  <a:srgbClr val="0070C0"/>
                </a:solidFill>
              </a:rPr>
              <a:t>AR</a:t>
            </a:r>
            <a:r>
              <a:rPr lang="en-US" dirty="0" smtClean="0"/>
              <a:t> is </a:t>
            </a:r>
            <a:r>
              <a:rPr lang="en-US" dirty="0"/>
              <a:t>and what its characteristics are. Therefore, I would like to use this research as a way to lead to change and improvement of biology teaching in school</a:t>
            </a:r>
            <a:r>
              <a:rPr lang="en-US" sz="1600" dirty="0"/>
              <a:t>.</a:t>
            </a:r>
          </a:p>
        </p:txBody>
      </p:sp>
      <p:sp>
        <p:nvSpPr>
          <p:cNvPr id="7" name="מלבן 6"/>
          <p:cNvSpPr/>
          <p:nvPr/>
        </p:nvSpPr>
        <p:spPr>
          <a:xfrm>
            <a:off x="326572" y="2365191"/>
            <a:ext cx="3657600" cy="345351"/>
          </a:xfrm>
          <a:prstGeom prst="rect">
            <a:avLst/>
          </a:prstGeom>
        </p:spPr>
        <p:txBody>
          <a:bodyPr wrap="square">
            <a:spAutoFit/>
          </a:bodyPr>
          <a:lstStyle/>
          <a:p>
            <a:pPr algn="r" rtl="1">
              <a:lnSpc>
                <a:spcPct val="150000"/>
              </a:lnSpc>
              <a:spcAft>
                <a:spcPts val="800"/>
              </a:spcAft>
            </a:pPr>
            <a:r>
              <a:rPr lang="he-IL" sz="1200" dirty="0">
                <a:latin typeface="David" panose="020E0502060401010101" pitchFamily="34" charset="-79"/>
                <a:ea typeface="Calibri" panose="020F0502020204030204" pitchFamily="34" charset="0"/>
                <a:cs typeface="David" panose="020E0502060401010101" pitchFamily="34" charset="-79"/>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8" name="מלבן 7"/>
          <p:cNvSpPr/>
          <p:nvPr/>
        </p:nvSpPr>
        <p:spPr>
          <a:xfrm>
            <a:off x="5919536" y="3596528"/>
            <a:ext cx="6096000" cy="923330"/>
          </a:xfrm>
          <a:prstGeom prst="rect">
            <a:avLst/>
          </a:prstGeom>
        </p:spPr>
        <p:txBody>
          <a:bodyPr>
            <a:spAutoFit/>
          </a:bodyPr>
          <a:lstStyle/>
          <a:p>
            <a:r>
              <a:rPr lang="en-US" dirty="0"/>
              <a:t>"In my opinion, it is legitimate and logical since, in a school there is always a certain issue that is being solved, and so one tries a certain experiment and studies it .</a:t>
            </a:r>
          </a:p>
        </p:txBody>
      </p:sp>
      <p:sp>
        <p:nvSpPr>
          <p:cNvPr id="9" name="מלבן 8"/>
          <p:cNvSpPr/>
          <p:nvPr/>
        </p:nvSpPr>
        <p:spPr>
          <a:xfrm>
            <a:off x="5415338" y="4931849"/>
            <a:ext cx="6096000" cy="1477328"/>
          </a:xfrm>
          <a:prstGeom prst="rect">
            <a:avLst/>
          </a:prstGeom>
        </p:spPr>
        <p:txBody>
          <a:bodyPr>
            <a:spAutoFit/>
          </a:bodyPr>
          <a:lstStyle/>
          <a:p>
            <a:r>
              <a:rPr lang="en-US" sz="1400" dirty="0"/>
              <a:t>"</a:t>
            </a:r>
            <a:r>
              <a:rPr lang="en-US" dirty="0"/>
              <a:t>In summary, </a:t>
            </a:r>
            <a:r>
              <a:rPr lang="en-US" dirty="0" smtClean="0">
                <a:solidFill>
                  <a:srgbClr val="0070C0"/>
                </a:solidFill>
              </a:rPr>
              <a:t>AR</a:t>
            </a:r>
            <a:r>
              <a:rPr lang="en-US" dirty="0" smtClean="0"/>
              <a:t> promote </a:t>
            </a:r>
            <a:r>
              <a:rPr lang="en-US" dirty="0"/>
              <a:t>educational activity, and are a way teacher development. Through them he can find solutions to problems, become a teaching expert, lead to a positive change among students as well as a self-change, self-satisfaction, and improved decision-making</a:t>
            </a:r>
            <a:r>
              <a:rPr lang="en-US" sz="1400" dirty="0"/>
              <a:t>.</a:t>
            </a:r>
          </a:p>
        </p:txBody>
      </p:sp>
      <p:sp>
        <p:nvSpPr>
          <p:cNvPr id="10" name="מלבן 9"/>
          <p:cNvSpPr/>
          <p:nvPr/>
        </p:nvSpPr>
        <p:spPr>
          <a:xfrm>
            <a:off x="0" y="170291"/>
            <a:ext cx="12653720" cy="523220"/>
          </a:xfrm>
          <a:prstGeom prst="rect">
            <a:avLst/>
          </a:prstGeom>
        </p:spPr>
        <p:txBody>
          <a:bodyPr wrap="none">
            <a:spAutoFit/>
          </a:bodyPr>
          <a:lstStyle/>
          <a:p>
            <a:r>
              <a:rPr lang="en-US" sz="2800" b="1" dirty="0">
                <a:solidFill>
                  <a:srgbClr val="0070C0"/>
                </a:solidFill>
              </a:rPr>
              <a:t>Examples of evidence for the realization of the potential in action research </a:t>
            </a:r>
            <a:r>
              <a:rPr lang="en-US" sz="2000" b="1" dirty="0">
                <a:solidFill>
                  <a:srgbClr val="0070C0"/>
                </a:solidFill>
              </a:rPr>
              <a:t>(</a:t>
            </a:r>
            <a:r>
              <a:rPr lang="en-US" sz="2000" b="1" dirty="0" smtClean="0">
                <a:solidFill>
                  <a:srgbClr val="0070C0"/>
                </a:solidFill>
              </a:rPr>
              <a:t>result 4</a:t>
            </a:r>
            <a:r>
              <a:rPr lang="en-US" sz="2000" dirty="0" smtClean="0"/>
              <a:t>)</a:t>
            </a:r>
            <a:endParaRPr lang="en-US" sz="2000" dirty="0"/>
          </a:p>
        </p:txBody>
      </p:sp>
      <p:sp>
        <p:nvSpPr>
          <p:cNvPr id="2" name="מלבן 1"/>
          <p:cNvSpPr/>
          <p:nvPr/>
        </p:nvSpPr>
        <p:spPr>
          <a:xfrm>
            <a:off x="300218" y="1288204"/>
            <a:ext cx="4630439" cy="2308324"/>
          </a:xfrm>
          <a:prstGeom prst="rect">
            <a:avLst/>
          </a:prstGeom>
        </p:spPr>
        <p:txBody>
          <a:bodyPr wrap="square">
            <a:spAutoFit/>
          </a:bodyPr>
          <a:lstStyle/>
          <a:p>
            <a:r>
              <a:rPr lang="en-US" dirty="0">
                <a:solidFill>
                  <a:srgbClr val="000000"/>
                </a:solidFill>
                <a:latin typeface="Times New Roman" panose="02020603050405020304" pitchFamily="18" charset="0"/>
                <a:ea typeface="Times New Roman" panose="02020603050405020304" pitchFamily="18" charset="0"/>
              </a:rPr>
              <a:t>"The difficulty in implementing the action research is in allocating the time and effort to plan, implement and evaluate the process, and the variable teachers' willingness to change and lead to improvement. However, it is necessary to overcome the difficulties and to balance and coordinate between things in order to promote learning in schools.</a:t>
            </a:r>
            <a:endParaRPr lang="en-US"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36403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428462" y="1341783"/>
            <a:ext cx="7202293" cy="1477328"/>
          </a:xfrm>
          <a:prstGeom prst="rect">
            <a:avLst/>
          </a:prstGeom>
          <a:noFill/>
        </p:spPr>
        <p:txBody>
          <a:bodyPr wrap="none" rtlCol="0">
            <a:spAutoFit/>
          </a:bodyPr>
          <a:lstStyle/>
          <a:p>
            <a:r>
              <a:rPr lang="en-US" i="1" dirty="0"/>
              <a:t>This project has been funded with support from the European Commission. </a:t>
            </a:r>
          </a:p>
          <a:p>
            <a:r>
              <a:rPr lang="en-US" i="1"/>
              <a:t>This publication [communication] </a:t>
            </a:r>
            <a:r>
              <a:rPr lang="en-US" i="1" smtClean="0"/>
              <a:t>reflects </a:t>
            </a:r>
            <a:r>
              <a:rPr lang="en-US" i="1" dirty="0"/>
              <a:t>the views only of the author, </a:t>
            </a:r>
          </a:p>
          <a:p>
            <a:r>
              <a:rPr lang="en-US" i="1" dirty="0"/>
              <a:t>and the Commission cannot be held responsible for any use which may be </a:t>
            </a:r>
          </a:p>
          <a:p>
            <a:r>
              <a:rPr lang="en-US" i="1" dirty="0"/>
              <a:t>made of the information contained therein.</a:t>
            </a:r>
            <a:endParaRPr lang="de-DE" dirty="0"/>
          </a:p>
          <a:p>
            <a:endParaRPr lang="de-DE" dirty="0"/>
          </a:p>
        </p:txBody>
      </p:sp>
      <p:pic>
        <p:nvPicPr>
          <p:cNvPr id="3" name="Picture 2" descr="http://www.erasmus-artist.eu/images/eu_flag_co_funded_pos_-rgb-_right.jpg?crc=3942257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9288" y="5347252"/>
            <a:ext cx="4440660" cy="1268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2325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971254" y="1437345"/>
            <a:ext cx="10515600" cy="3834062"/>
          </a:xfrm>
        </p:spPr>
        <p:txBody>
          <a:bodyPr>
            <a:normAutofit/>
          </a:bodyPr>
          <a:lstStyle/>
          <a:p>
            <a:pPr algn="ctr"/>
            <a:r>
              <a:rPr lang="en-US" sz="3600" b="1" dirty="0" smtClean="0">
                <a:solidFill>
                  <a:schemeClr val="accent2"/>
                </a:solidFill>
              </a:rPr>
              <a:t>“</a:t>
            </a:r>
            <a:r>
              <a:rPr lang="en-US" sz="3600" b="1" dirty="0">
                <a:solidFill>
                  <a:schemeClr val="accent2"/>
                </a:solidFill>
              </a:rPr>
              <a:t>What’s happening” in </a:t>
            </a:r>
            <a:r>
              <a:rPr lang="en-US" sz="3600" b="1" dirty="0" smtClean="0">
                <a:solidFill>
                  <a:schemeClr val="accent2"/>
                </a:solidFill>
              </a:rPr>
              <a:t>the:</a:t>
            </a:r>
            <a:br>
              <a:rPr lang="en-US" sz="3600" b="1" dirty="0" smtClean="0">
                <a:solidFill>
                  <a:schemeClr val="accent2"/>
                </a:solidFill>
              </a:rPr>
            </a:br>
            <a:r>
              <a:rPr lang="en-US" sz="3600" b="1" dirty="0" smtClean="0">
                <a:solidFill>
                  <a:schemeClr val="accent2"/>
                </a:solidFill>
              </a:rPr>
              <a:t> "Studies in Biology Teaching" course?</a:t>
            </a:r>
            <a:br>
              <a:rPr lang="en-US" sz="3600" b="1" dirty="0" smtClean="0">
                <a:solidFill>
                  <a:schemeClr val="accent2"/>
                </a:solidFill>
              </a:rPr>
            </a:br>
            <a:r>
              <a:rPr lang="en-US" sz="3600" b="1" dirty="0" smtClean="0">
                <a:solidFill>
                  <a:schemeClr val="accent1"/>
                </a:solidFill>
              </a:rPr>
              <a:t>An action research to </a:t>
            </a:r>
            <a:r>
              <a:rPr lang="en-US" sz="3600" b="1" dirty="0">
                <a:solidFill>
                  <a:schemeClr val="accent1"/>
                </a:solidFill>
              </a:rPr>
              <a:t>inspire action research.</a:t>
            </a:r>
            <a:r>
              <a:rPr lang="en-US" sz="3600" b="1" dirty="0"/>
              <a:t/>
            </a:r>
            <a:br>
              <a:rPr lang="en-US" sz="3600" b="1" dirty="0"/>
            </a:br>
            <a:r>
              <a:rPr lang="en-US" sz="3600" dirty="0"/>
              <a:t/>
            </a:r>
            <a:br>
              <a:rPr lang="en-US" sz="3600" dirty="0"/>
            </a:br>
            <a:endParaRPr lang="he-IL" sz="3600" dirty="0">
              <a:latin typeface="David" panose="020E0502060401010101" pitchFamily="34" charset="-79"/>
              <a:cs typeface="David" panose="020E0502060401010101" pitchFamily="34" charset="-79"/>
            </a:endParaRPr>
          </a:p>
        </p:txBody>
      </p:sp>
      <p:sp>
        <p:nvSpPr>
          <p:cNvPr id="3" name="כותרת משנה 2"/>
          <p:cNvSpPr>
            <a:spLocks noGrp="1"/>
          </p:cNvSpPr>
          <p:nvPr>
            <p:ph type="subTitle" idx="1"/>
          </p:nvPr>
        </p:nvSpPr>
        <p:spPr>
          <a:xfrm flipV="1">
            <a:off x="146958" y="6130471"/>
            <a:ext cx="9448800" cy="69037"/>
          </a:xfrm>
        </p:spPr>
        <p:txBody>
          <a:bodyPr>
            <a:normAutofit fontScale="25000" lnSpcReduction="20000"/>
          </a:bodyPr>
          <a:lstStyle/>
          <a:p>
            <a:endParaRPr lang="he-IL" dirty="0">
              <a:latin typeface="David" panose="020E0502060401010101" pitchFamily="34" charset="-79"/>
              <a:cs typeface="David" panose="020E0502060401010101" pitchFamily="34" charset="-79"/>
            </a:endParaRPr>
          </a:p>
        </p:txBody>
      </p:sp>
      <p:sp>
        <p:nvSpPr>
          <p:cNvPr id="5" name="TextBox 4"/>
          <p:cNvSpPr txBox="1"/>
          <p:nvPr/>
        </p:nvSpPr>
        <p:spPr>
          <a:xfrm>
            <a:off x="385011" y="4716855"/>
            <a:ext cx="4864054" cy="584775"/>
          </a:xfrm>
          <a:prstGeom prst="rect">
            <a:avLst/>
          </a:prstGeom>
          <a:noFill/>
        </p:spPr>
        <p:txBody>
          <a:bodyPr wrap="square" rtlCol="1">
            <a:spAutoFit/>
          </a:bodyPr>
          <a:lstStyle/>
          <a:p>
            <a:r>
              <a:rPr lang="en-US" sz="3200" dirty="0" smtClean="0">
                <a:solidFill>
                  <a:schemeClr val="accent2">
                    <a:lumMod val="75000"/>
                  </a:schemeClr>
                </a:solidFill>
                <a:latin typeface="David" panose="020E0502060401010101" pitchFamily="34" charset="-79"/>
                <a:cs typeface="David" panose="020E0502060401010101" pitchFamily="34" charset="-79"/>
              </a:rPr>
              <a:t>Dr. Iris </a:t>
            </a:r>
            <a:r>
              <a:rPr lang="en-US" sz="2800" dirty="0" smtClean="0">
                <a:solidFill>
                  <a:schemeClr val="accent2">
                    <a:lumMod val="75000"/>
                  </a:schemeClr>
                </a:solidFill>
                <a:latin typeface="David" panose="020E0502060401010101" pitchFamily="34" charset="-79"/>
                <a:cs typeface="David" panose="020E0502060401010101" pitchFamily="34" charset="-79"/>
              </a:rPr>
              <a:t>Wagner-</a:t>
            </a:r>
            <a:r>
              <a:rPr lang="en-US" sz="3200" dirty="0" smtClean="0">
                <a:solidFill>
                  <a:schemeClr val="accent2">
                    <a:lumMod val="75000"/>
                  </a:schemeClr>
                </a:solidFill>
                <a:latin typeface="David" panose="020E0502060401010101" pitchFamily="34" charset="-79"/>
                <a:cs typeface="David" panose="020E0502060401010101" pitchFamily="34" charset="-79"/>
              </a:rPr>
              <a:t> </a:t>
            </a:r>
            <a:r>
              <a:rPr lang="en-US" sz="3200" dirty="0" err="1" smtClean="0">
                <a:solidFill>
                  <a:schemeClr val="accent2">
                    <a:lumMod val="75000"/>
                  </a:schemeClr>
                </a:solidFill>
                <a:latin typeface="David" panose="020E0502060401010101" pitchFamily="34" charset="-79"/>
                <a:cs typeface="David" panose="020E0502060401010101" pitchFamily="34" charset="-79"/>
              </a:rPr>
              <a:t>Gershgoren</a:t>
            </a:r>
            <a:endParaRPr lang="he-IL" sz="3200" dirty="0">
              <a:solidFill>
                <a:schemeClr val="accent2">
                  <a:lumMod val="75000"/>
                </a:schemeClr>
              </a:solidFill>
              <a:latin typeface="David" panose="020E0502060401010101" pitchFamily="34" charset="-79"/>
              <a:cs typeface="David" panose="020E0502060401010101" pitchFamily="34" charset="-79"/>
            </a:endParaRPr>
          </a:p>
        </p:txBody>
      </p:sp>
      <p:sp>
        <p:nvSpPr>
          <p:cNvPr id="6" name="TextBox 5"/>
          <p:cNvSpPr txBox="1"/>
          <p:nvPr/>
        </p:nvSpPr>
        <p:spPr>
          <a:xfrm>
            <a:off x="146958" y="5719774"/>
            <a:ext cx="5821658" cy="523220"/>
          </a:xfrm>
          <a:prstGeom prst="rect">
            <a:avLst/>
          </a:prstGeom>
          <a:noFill/>
        </p:spPr>
        <p:txBody>
          <a:bodyPr wrap="none" rtlCol="1">
            <a:spAutoFit/>
          </a:bodyPr>
          <a:lstStyle/>
          <a:p>
            <a:r>
              <a:rPr lang="en-US" sz="2800" dirty="0" err="1" smtClean="0">
                <a:solidFill>
                  <a:schemeClr val="accent2">
                    <a:lumMod val="60000"/>
                    <a:lumOff val="40000"/>
                  </a:schemeClr>
                </a:solidFill>
              </a:rPr>
              <a:t>Oranim</a:t>
            </a:r>
            <a:r>
              <a:rPr lang="en-US" sz="2800" dirty="0" smtClean="0">
                <a:solidFill>
                  <a:schemeClr val="accent2">
                    <a:lumMod val="60000"/>
                    <a:lumOff val="40000"/>
                  </a:schemeClr>
                </a:solidFill>
              </a:rPr>
              <a:t> Academic College of Education</a:t>
            </a:r>
            <a:endParaRPr lang="he-IL" sz="2800" dirty="0">
              <a:solidFill>
                <a:schemeClr val="accent2">
                  <a:lumMod val="60000"/>
                  <a:lumOff val="40000"/>
                </a:schemeClr>
              </a:solidFill>
            </a:endParaRPr>
          </a:p>
        </p:txBody>
      </p:sp>
      <p:pic>
        <p:nvPicPr>
          <p:cNvPr id="7"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60" y="-117070"/>
            <a:ext cx="12214919" cy="2707574"/>
          </a:xfrm>
          <a:prstGeom prst="rect">
            <a:avLst/>
          </a:prstGeom>
        </p:spPr>
      </p:pic>
      <p:pic>
        <p:nvPicPr>
          <p:cNvPr id="8" name="Picture 2" descr="http://www.erasmusplus.de/typo3temp/pics/logo_erasmus_ece4e16e9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36030" y="5556954"/>
            <a:ext cx="3057525" cy="628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6079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79525" y="622903"/>
            <a:ext cx="10820400" cy="1499811"/>
          </a:xfrm>
        </p:spPr>
        <p:txBody>
          <a:bodyPr>
            <a:normAutofit/>
          </a:bodyPr>
          <a:lstStyle/>
          <a:p>
            <a:r>
              <a:rPr lang="en-US" b="1" dirty="0">
                <a:solidFill>
                  <a:srgbClr val="0070C0"/>
                </a:solidFill>
                <a:latin typeface="Times New Roman" panose="02020603050405020304" pitchFamily="18" charset="0"/>
                <a:ea typeface="Times New Roman" panose="02020603050405020304" pitchFamily="18" charset="0"/>
              </a:rPr>
              <a:t>The participants in the study </a:t>
            </a:r>
            <a:r>
              <a:rPr lang="en-US" dirty="0">
                <a:solidFill>
                  <a:srgbClr val="000000"/>
                </a:solidFill>
                <a:latin typeface="Times New Roman" panose="02020603050405020304" pitchFamily="18" charset="0"/>
                <a:ea typeface="Times New Roman" panose="02020603050405020304" pitchFamily="18" charset="0"/>
              </a:rPr>
              <a:t>– fifteen students who took the online course: "Research in Biology Teaching" and their lecturer.</a:t>
            </a:r>
            <a:r>
              <a:rPr lang="en-US" dirty="0">
                <a:latin typeface="Times New Roman" panose="02020603050405020304" pitchFamily="18" charset="0"/>
                <a:ea typeface="Times New Roman" panose="02020603050405020304" pitchFamily="18" charset="0"/>
              </a:rPr>
              <a:t/>
            </a:r>
            <a:br>
              <a:rPr lang="en-US" dirty="0">
                <a:latin typeface="Times New Roman" panose="02020603050405020304" pitchFamily="18" charset="0"/>
                <a:ea typeface="Times New Roman" panose="02020603050405020304" pitchFamily="18" charset="0"/>
              </a:rPr>
            </a:br>
            <a:endParaRPr lang="en-US" dirty="0">
              <a:latin typeface="David" panose="020E0502060401010101" pitchFamily="34" charset="-79"/>
              <a:cs typeface="David" panose="020E0502060401010101" pitchFamily="34" charset="-79"/>
            </a:endParaRPr>
          </a:p>
        </p:txBody>
      </p:sp>
      <p:sp>
        <p:nvSpPr>
          <p:cNvPr id="5" name="TextBox 4"/>
          <p:cNvSpPr txBox="1"/>
          <p:nvPr/>
        </p:nvSpPr>
        <p:spPr>
          <a:xfrm>
            <a:off x="529389" y="2791601"/>
            <a:ext cx="11165306" cy="1754326"/>
          </a:xfrm>
          <a:prstGeom prst="rect">
            <a:avLst/>
          </a:prstGeom>
          <a:noFill/>
        </p:spPr>
        <p:txBody>
          <a:bodyPr wrap="square" rtlCol="1">
            <a:spAutoFit/>
          </a:bodyPr>
          <a:lstStyle/>
          <a:p>
            <a:r>
              <a:rPr lang="en-US" sz="3600" b="1" dirty="0">
                <a:solidFill>
                  <a:srgbClr val="0070C0"/>
                </a:solidFill>
              </a:rPr>
              <a:t>The course's goal</a:t>
            </a:r>
            <a:r>
              <a:rPr lang="en-US" sz="3600" dirty="0"/>
              <a:t>: to acknowledge and understand the contribution of the research to science teaching in terms of the individual (the teacher) and the field of knowledge</a:t>
            </a:r>
            <a:r>
              <a:rPr lang="en-US" sz="2400" dirty="0"/>
              <a:t>.</a:t>
            </a:r>
          </a:p>
        </p:txBody>
      </p:sp>
    </p:spTree>
    <p:extLst>
      <p:ext uri="{BB962C8B-B14F-4D97-AF65-F5344CB8AC3E}">
        <p14:creationId xmlns:p14="http://schemas.microsoft.com/office/powerpoint/2010/main" val="11296306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56150" y="215106"/>
            <a:ext cx="4505914" cy="523220"/>
          </a:xfrm>
          <a:prstGeom prst="rect">
            <a:avLst/>
          </a:prstGeom>
          <a:noFill/>
        </p:spPr>
        <p:txBody>
          <a:bodyPr wrap="none" rtlCol="1">
            <a:spAutoFit/>
          </a:bodyPr>
          <a:lstStyle/>
          <a:p>
            <a:r>
              <a:rPr lang="en-US" sz="2800" b="1" dirty="0">
                <a:solidFill>
                  <a:srgbClr val="0070C0"/>
                </a:solidFill>
              </a:rPr>
              <a:t>This used to be the situation</a:t>
            </a:r>
            <a:r>
              <a:rPr lang="en-US" sz="2800" dirty="0"/>
              <a:t>:</a:t>
            </a:r>
          </a:p>
        </p:txBody>
      </p:sp>
      <p:sp>
        <p:nvSpPr>
          <p:cNvPr id="6" name="TextBox 5"/>
          <p:cNvSpPr txBox="1"/>
          <p:nvPr/>
        </p:nvSpPr>
        <p:spPr>
          <a:xfrm>
            <a:off x="62991" y="965530"/>
            <a:ext cx="11531913" cy="1200329"/>
          </a:xfrm>
          <a:prstGeom prst="rect">
            <a:avLst/>
          </a:prstGeom>
          <a:noFill/>
        </p:spPr>
        <p:txBody>
          <a:bodyPr wrap="square" rtlCol="1">
            <a:spAutoFit/>
          </a:bodyPr>
          <a:lstStyle/>
          <a:p>
            <a:pPr marL="457200" indent="-457200">
              <a:buAutoNum type="arabicPeriod"/>
            </a:pPr>
            <a:r>
              <a:rPr lang="en-US" sz="2400" dirty="0" smtClean="0"/>
              <a:t>The </a:t>
            </a:r>
            <a:r>
              <a:rPr lang="en-US" sz="2400" dirty="0"/>
              <a:t>students read and analyzed various studies, </a:t>
            </a:r>
            <a:endParaRPr lang="en-US" sz="2400" dirty="0" smtClean="0"/>
          </a:p>
          <a:p>
            <a:r>
              <a:rPr lang="en-US" sz="2400" dirty="0" smtClean="0"/>
              <a:t>mainly </a:t>
            </a:r>
            <a:r>
              <a:rPr lang="en-US" sz="2400" dirty="0"/>
              <a:t>quantitative and qualitative research and, on occasion, action research</a:t>
            </a:r>
            <a:r>
              <a:rPr lang="en-US" sz="2400" dirty="0" smtClean="0"/>
              <a:t>.</a:t>
            </a:r>
          </a:p>
          <a:p>
            <a:r>
              <a:rPr lang="en-US" sz="2400" dirty="0" smtClean="0"/>
              <a:t> </a:t>
            </a:r>
            <a:r>
              <a:rPr lang="en-US" sz="2400" dirty="0"/>
              <a:t>The lecturer chose the research</a:t>
            </a:r>
            <a:endParaRPr lang="he-IL" sz="2400" dirty="0">
              <a:latin typeface="David" panose="020E0502060401010101" pitchFamily="34" charset="-79"/>
              <a:cs typeface="David" panose="020E0502060401010101" pitchFamily="34" charset="-79"/>
            </a:endParaRPr>
          </a:p>
        </p:txBody>
      </p:sp>
      <p:sp>
        <p:nvSpPr>
          <p:cNvPr id="7" name="TextBox 6"/>
          <p:cNvSpPr txBox="1"/>
          <p:nvPr/>
        </p:nvSpPr>
        <p:spPr>
          <a:xfrm>
            <a:off x="0" y="2340102"/>
            <a:ext cx="11515871" cy="830997"/>
          </a:xfrm>
          <a:prstGeom prst="rect">
            <a:avLst/>
          </a:prstGeom>
          <a:noFill/>
        </p:spPr>
        <p:txBody>
          <a:bodyPr wrap="square" rtlCol="1">
            <a:spAutoFit/>
          </a:bodyPr>
          <a:lstStyle/>
          <a:p>
            <a:r>
              <a:rPr lang="en-US" sz="2400"/>
              <a:t>2. Presentation of topics – each pair of students processed and presented one research paper – the students chose the research but the lectures had to approve it.</a:t>
            </a:r>
          </a:p>
        </p:txBody>
      </p:sp>
      <p:sp>
        <p:nvSpPr>
          <p:cNvPr id="9" name="TextBox 8"/>
          <p:cNvSpPr txBox="1"/>
          <p:nvPr/>
        </p:nvSpPr>
        <p:spPr>
          <a:xfrm>
            <a:off x="0" y="3448097"/>
            <a:ext cx="11370315" cy="461665"/>
          </a:xfrm>
          <a:prstGeom prst="rect">
            <a:avLst/>
          </a:prstGeom>
          <a:noFill/>
        </p:spPr>
        <p:txBody>
          <a:bodyPr wrap="square" rtlCol="1">
            <a:spAutoFit/>
          </a:bodyPr>
          <a:lstStyle/>
          <a:p>
            <a:r>
              <a:rPr lang="en-US" sz="2400"/>
              <a:t>3. At the end of the course – a test based on critical reading of an article.</a:t>
            </a:r>
          </a:p>
        </p:txBody>
      </p:sp>
      <p:sp>
        <p:nvSpPr>
          <p:cNvPr id="10" name="TextBox 9"/>
          <p:cNvSpPr txBox="1"/>
          <p:nvPr/>
        </p:nvSpPr>
        <p:spPr>
          <a:xfrm>
            <a:off x="272716" y="4226499"/>
            <a:ext cx="11322189" cy="2369880"/>
          </a:xfrm>
          <a:prstGeom prst="rect">
            <a:avLst/>
          </a:prstGeom>
          <a:noFill/>
        </p:spPr>
        <p:txBody>
          <a:bodyPr wrap="square" rtlCol="1">
            <a:spAutoFit/>
          </a:bodyPr>
          <a:lstStyle/>
          <a:p>
            <a:r>
              <a:rPr lang="en-US" sz="2800" b="1" dirty="0" smtClean="0">
                <a:solidFill>
                  <a:srgbClr val="0070C0"/>
                </a:solidFill>
              </a:rPr>
              <a:t>It </a:t>
            </a:r>
            <a:r>
              <a:rPr lang="en-US" sz="2800" b="1" dirty="0">
                <a:solidFill>
                  <a:srgbClr val="0070C0"/>
                </a:solidFill>
              </a:rPr>
              <a:t>seems that that:</a:t>
            </a:r>
          </a:p>
          <a:p>
            <a:r>
              <a:rPr lang="en-US" sz="2400" dirty="0" smtClean="0"/>
              <a:t>*the </a:t>
            </a:r>
            <a:r>
              <a:rPr lang="en-US" sz="2400" dirty="0"/>
              <a:t>students experience the study as separate research units without having the over view that </a:t>
            </a:r>
            <a:r>
              <a:rPr lang="en-US" sz="2400" dirty="0" smtClean="0"/>
              <a:t>requires </a:t>
            </a:r>
            <a:r>
              <a:rPr lang="en-US" sz="2400" dirty="0"/>
              <a:t>a synthesis between the various research – a sense of repetitiveness</a:t>
            </a:r>
            <a:r>
              <a:rPr lang="en-US" sz="2400" dirty="0" smtClean="0"/>
              <a:t>.</a:t>
            </a:r>
          </a:p>
          <a:p>
            <a:endParaRPr lang="en-US" sz="2400" dirty="0"/>
          </a:p>
          <a:p>
            <a:r>
              <a:rPr lang="en-US" sz="2400" dirty="0" smtClean="0"/>
              <a:t>*Every </a:t>
            </a:r>
            <a:r>
              <a:rPr lang="en-US" sz="2400" dirty="0"/>
              <a:t>pair of students </a:t>
            </a:r>
            <a:r>
              <a:rPr lang="en-US" sz="2400" dirty="0" smtClean="0"/>
              <a:t>concentrates </a:t>
            </a:r>
            <a:r>
              <a:rPr lang="en-US" sz="2400" dirty="0"/>
              <a:t>on his research only – moderate student involvement.</a:t>
            </a:r>
          </a:p>
        </p:txBody>
      </p:sp>
    </p:spTree>
    <p:extLst>
      <p:ext uri="{BB962C8B-B14F-4D97-AF65-F5344CB8AC3E}">
        <p14:creationId xmlns:p14="http://schemas.microsoft.com/office/powerpoint/2010/main" val="24090655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18147" y="208547"/>
            <a:ext cx="9593180" cy="3662541"/>
          </a:xfrm>
          <a:prstGeom prst="rect">
            <a:avLst/>
          </a:prstGeom>
          <a:noFill/>
        </p:spPr>
        <p:txBody>
          <a:bodyPr wrap="square" rtlCol="1">
            <a:spAutoFit/>
          </a:bodyPr>
          <a:lstStyle/>
          <a:p>
            <a:r>
              <a:rPr lang="en-US" sz="4000" b="1" dirty="0">
                <a:solidFill>
                  <a:srgbClr val="0070C0"/>
                </a:solidFill>
              </a:rPr>
              <a:t>The </a:t>
            </a:r>
            <a:r>
              <a:rPr lang="en-US" sz="4000" b="1" dirty="0" smtClean="0">
                <a:solidFill>
                  <a:srgbClr val="0070C0"/>
                </a:solidFill>
              </a:rPr>
              <a:t>problem</a:t>
            </a:r>
            <a:r>
              <a:rPr lang="en-US" sz="4000" dirty="0" smtClean="0">
                <a:solidFill>
                  <a:srgbClr val="0070C0"/>
                </a:solidFill>
              </a:rPr>
              <a:t>:</a:t>
            </a:r>
            <a:endParaRPr lang="en-US" sz="4000" dirty="0">
              <a:solidFill>
                <a:srgbClr val="0070C0"/>
              </a:solidFill>
            </a:endParaRPr>
          </a:p>
          <a:p>
            <a:r>
              <a:rPr lang="en-US" sz="3200" b="1" dirty="0" smtClean="0">
                <a:solidFill>
                  <a:srgbClr val="0070C0"/>
                </a:solidFill>
              </a:rPr>
              <a:t>-</a:t>
            </a:r>
            <a:r>
              <a:rPr lang="en-US" sz="3200" dirty="0" smtClean="0"/>
              <a:t>How </a:t>
            </a:r>
            <a:r>
              <a:rPr lang="en-US" sz="3200" dirty="0"/>
              <a:t>can we teach the students and make them aware of the concept that combines the quantitative, qualitative and action research in order to promote science teaching</a:t>
            </a:r>
            <a:r>
              <a:rPr lang="en-US" sz="3200" dirty="0" smtClean="0"/>
              <a:t>?</a:t>
            </a:r>
            <a:endParaRPr lang="en-US" sz="3200" dirty="0"/>
          </a:p>
          <a:p>
            <a:r>
              <a:rPr lang="en-US" sz="3200" b="1" dirty="0">
                <a:solidFill>
                  <a:srgbClr val="0070C0"/>
                </a:solidFill>
              </a:rPr>
              <a:t>- </a:t>
            </a:r>
            <a:r>
              <a:rPr lang="en-US" sz="3200" dirty="0" smtClean="0"/>
              <a:t>How </a:t>
            </a:r>
            <a:r>
              <a:rPr lang="en-US" sz="3200" dirty="0"/>
              <a:t>to bring about greater cooperation and involvement of the students in learning</a:t>
            </a:r>
            <a:r>
              <a:rPr lang="en-US" dirty="0"/>
              <a:t>.</a:t>
            </a:r>
          </a:p>
        </p:txBody>
      </p:sp>
      <p:sp>
        <p:nvSpPr>
          <p:cNvPr id="4" name="TextBox 3"/>
          <p:cNvSpPr txBox="1"/>
          <p:nvPr/>
        </p:nvSpPr>
        <p:spPr>
          <a:xfrm>
            <a:off x="545432" y="4122821"/>
            <a:ext cx="11085094" cy="2123658"/>
          </a:xfrm>
          <a:prstGeom prst="rect">
            <a:avLst/>
          </a:prstGeom>
          <a:noFill/>
        </p:spPr>
        <p:txBody>
          <a:bodyPr wrap="square" rtlCol="1">
            <a:spAutoFit/>
          </a:bodyPr>
          <a:lstStyle/>
          <a:p>
            <a:r>
              <a:rPr lang="en-US" sz="3600" b="1" dirty="0">
                <a:solidFill>
                  <a:srgbClr val="0070C0"/>
                </a:solidFill>
              </a:rPr>
              <a:t>A review of research literature</a:t>
            </a:r>
            <a:r>
              <a:rPr lang="en-US" sz="3600" dirty="0"/>
              <a:t> </a:t>
            </a:r>
            <a:r>
              <a:rPr lang="en-US" sz="3200" dirty="0"/>
              <a:t>on science teaching, motivation and involvement in learning suggests that a possible solution to the problem may be to </a:t>
            </a:r>
            <a:r>
              <a:rPr lang="en-US" sz="3200" dirty="0">
                <a:solidFill>
                  <a:srgbClr val="0070C0"/>
                </a:solidFill>
              </a:rPr>
              <a:t>teach the course through action research</a:t>
            </a:r>
            <a:r>
              <a:rPr lang="en-US" sz="3200" dirty="0"/>
              <a:t>.</a:t>
            </a:r>
          </a:p>
        </p:txBody>
      </p:sp>
    </p:spTree>
    <p:extLst>
      <p:ext uri="{BB962C8B-B14F-4D97-AF65-F5344CB8AC3E}">
        <p14:creationId xmlns:p14="http://schemas.microsoft.com/office/powerpoint/2010/main" val="40514962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385011" y="356172"/>
            <a:ext cx="11101137" cy="6555641"/>
          </a:xfrm>
          <a:prstGeom prst="rect">
            <a:avLst/>
          </a:prstGeom>
        </p:spPr>
        <p:txBody>
          <a:bodyPr wrap="square">
            <a:spAutoFit/>
          </a:bodyPr>
          <a:lstStyle/>
          <a:p>
            <a:r>
              <a:rPr lang="en-US" sz="3600" b="1" dirty="0">
                <a:solidFill>
                  <a:srgbClr val="0070C0"/>
                </a:solidFill>
                <a:latin typeface="Times New Roman" panose="02020603050405020304" pitchFamily="18" charset="0"/>
                <a:ea typeface="Times New Roman" panose="02020603050405020304" pitchFamily="18" charset="0"/>
              </a:rPr>
              <a:t>The </a:t>
            </a:r>
            <a:r>
              <a:rPr lang="en-US" sz="3600" b="1" dirty="0" smtClean="0">
                <a:solidFill>
                  <a:srgbClr val="0070C0"/>
                </a:solidFill>
                <a:latin typeface="Times New Roman" panose="02020603050405020304" pitchFamily="18" charset="0"/>
                <a:ea typeface="Times New Roman" panose="02020603050405020304" pitchFamily="18" charset="0"/>
              </a:rPr>
              <a:t>procedure:</a:t>
            </a:r>
            <a:endParaRPr lang="en-US" sz="3600" b="1" dirty="0">
              <a:solidFill>
                <a:srgbClr val="0070C0"/>
              </a:solidFill>
              <a:latin typeface="Times New Roman" panose="02020603050405020304" pitchFamily="18" charset="0"/>
              <a:ea typeface="Times New Roman" panose="02020603050405020304" pitchFamily="18" charset="0"/>
            </a:endParaRPr>
          </a:p>
          <a:p>
            <a:r>
              <a:rPr lang="en-US" sz="3200" b="1" dirty="0" smtClean="0">
                <a:solidFill>
                  <a:srgbClr val="0070C0"/>
                </a:solidFill>
                <a:latin typeface="Times New Roman" panose="02020603050405020304" pitchFamily="18" charset="0"/>
                <a:ea typeface="Times New Roman" panose="02020603050405020304" pitchFamily="18" charset="0"/>
              </a:rPr>
              <a:t>1.</a:t>
            </a:r>
            <a:r>
              <a:rPr lang="en-US" sz="3200" dirty="0" smtClean="0">
                <a:solidFill>
                  <a:srgbClr val="000000"/>
                </a:solidFill>
                <a:latin typeface="Times New Roman" panose="02020603050405020304" pitchFamily="18" charset="0"/>
                <a:ea typeface="Times New Roman" panose="02020603050405020304" pitchFamily="18" charset="0"/>
              </a:rPr>
              <a:t> A </a:t>
            </a:r>
            <a:r>
              <a:rPr lang="en-US" sz="3200" dirty="0">
                <a:solidFill>
                  <a:srgbClr val="000000"/>
                </a:solidFill>
                <a:latin typeface="Times New Roman" panose="02020603050405020304" pitchFamily="18" charset="0"/>
                <a:ea typeface="Times New Roman" panose="02020603050405020304" pitchFamily="18" charset="0"/>
              </a:rPr>
              <a:t>description in the forum of two Biology teaching problems that the student / teacher would like to investigate or solve </a:t>
            </a:r>
            <a:r>
              <a:rPr lang="en-US" sz="3200" dirty="0" smtClean="0">
                <a:solidFill>
                  <a:srgbClr val="000000"/>
                </a:solidFill>
                <a:latin typeface="Times New Roman" panose="02020603050405020304" pitchFamily="18" charset="0"/>
                <a:ea typeface="Times New Roman" panose="02020603050405020304" pitchFamily="18" charset="0"/>
              </a:rPr>
              <a:t>.</a:t>
            </a:r>
          </a:p>
          <a:p>
            <a:pPr marL="514350" indent="-514350">
              <a:buAutoNum type="arabicPeriod"/>
            </a:pPr>
            <a:endParaRPr lang="en-US" sz="3200" dirty="0">
              <a:latin typeface="Times New Roman" panose="02020603050405020304" pitchFamily="18" charset="0"/>
              <a:ea typeface="Times New Roman" panose="02020603050405020304" pitchFamily="18" charset="0"/>
            </a:endParaRPr>
          </a:p>
          <a:p>
            <a:r>
              <a:rPr lang="en-US" sz="3200" b="1" dirty="0">
                <a:solidFill>
                  <a:srgbClr val="0070C0"/>
                </a:solidFill>
                <a:latin typeface="Times New Roman" panose="02020603050405020304" pitchFamily="18" charset="0"/>
                <a:ea typeface="Times New Roman" panose="02020603050405020304" pitchFamily="18" charset="0"/>
              </a:rPr>
              <a:t>2</a:t>
            </a:r>
            <a:r>
              <a:rPr lang="en-US" sz="3200" dirty="0">
                <a:solidFill>
                  <a:srgbClr val="000000"/>
                </a:solidFill>
                <a:latin typeface="Times New Roman" panose="02020603050405020304" pitchFamily="18" charset="0"/>
                <a:ea typeface="Times New Roman" panose="02020603050405020304" pitchFamily="18" charset="0"/>
              </a:rPr>
              <a:t>. Each student reads all the problems and chooses a partner with a similar one. Then they redefine it by using terminology from the research </a:t>
            </a:r>
            <a:r>
              <a:rPr lang="en-US" sz="3200" dirty="0" smtClean="0">
                <a:solidFill>
                  <a:srgbClr val="000000"/>
                </a:solidFill>
                <a:latin typeface="Times New Roman" panose="02020603050405020304" pitchFamily="18" charset="0"/>
                <a:ea typeface="Times New Roman" panose="02020603050405020304" pitchFamily="18" charset="0"/>
              </a:rPr>
              <a:t>literature</a:t>
            </a:r>
          </a:p>
          <a:p>
            <a:r>
              <a:rPr lang="en-US" sz="3200" dirty="0" smtClean="0">
                <a:solidFill>
                  <a:srgbClr val="000000"/>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r>
              <a:rPr lang="en-US" sz="3200" b="1" dirty="0">
                <a:solidFill>
                  <a:srgbClr val="0070C0"/>
                </a:solidFill>
                <a:latin typeface="Times New Roman" panose="02020603050405020304" pitchFamily="18" charset="0"/>
                <a:ea typeface="Times New Roman" panose="02020603050405020304" pitchFamily="18" charset="0"/>
              </a:rPr>
              <a:t>3.</a:t>
            </a:r>
            <a:r>
              <a:rPr lang="en-US" sz="3200" dirty="0">
                <a:solidFill>
                  <a:srgbClr val="000000"/>
                </a:solidFill>
                <a:latin typeface="Times New Roman" panose="02020603050405020304" pitchFamily="18" charset="0"/>
                <a:ea typeface="Times New Roman" panose="02020603050405020304" pitchFamily="18" charset="0"/>
              </a:rPr>
              <a:t> Each pair reads two quantitative and two qualitative research articles related to the problem they defined.</a:t>
            </a:r>
            <a:endParaRPr lang="en-US" sz="3200" dirty="0">
              <a:latin typeface="Times New Roman" panose="02020603050405020304" pitchFamily="18" charset="0"/>
              <a:ea typeface="Times New Roman" panose="02020603050405020304" pitchFamily="18" charset="0"/>
            </a:endParaRPr>
          </a:p>
          <a:p>
            <a:r>
              <a:rPr lang="en-US" sz="3200" dirty="0">
                <a:solidFill>
                  <a:srgbClr val="000000"/>
                </a:solidFill>
                <a:latin typeface="Times New Roman" panose="02020603050405020304" pitchFamily="18" charset="0"/>
                <a:ea typeface="Times New Roman" panose="02020603050405020304" pitchFamily="18" charset="0"/>
              </a:rPr>
              <a:t>They then perform an analysis of articles and write a critical report on one quantitative and one qualitative research </a:t>
            </a:r>
            <a:r>
              <a:rPr lang="en-US" sz="3200" dirty="0" err="1">
                <a:solidFill>
                  <a:srgbClr val="000000"/>
                </a:solidFill>
                <a:latin typeface="Times New Roman" panose="02020603050405020304" pitchFamily="18" charset="0"/>
                <a:ea typeface="Times New Roman" panose="02020603050405020304" pitchFamily="18" charset="0"/>
              </a:rPr>
              <a:t>artice</a:t>
            </a:r>
            <a:r>
              <a:rPr lang="en-US" sz="3200" dirty="0">
                <a:solidFill>
                  <a:srgbClr val="000000"/>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r>
              <a:rPr lang="en-US" sz="2400" dirty="0">
                <a:solidFill>
                  <a:srgbClr val="000000"/>
                </a:solidFill>
                <a:latin typeface="Times New Roman" panose="02020603050405020304" pitchFamily="18" charset="0"/>
                <a:ea typeface="Times New Roman" panose="02020603050405020304" pitchFamily="18" charset="0"/>
              </a:rPr>
              <a:t>(The students look for the articles by themselves</a:t>
            </a:r>
            <a:r>
              <a:rPr lang="en-US" sz="2400" dirty="0" smtClean="0">
                <a:solidFill>
                  <a:srgbClr val="000000"/>
                </a:solidFill>
                <a:latin typeface="Times New Roman" panose="02020603050405020304" pitchFamily="18" charset="0"/>
                <a:ea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451955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673768" y="589327"/>
            <a:ext cx="9721516" cy="5262979"/>
          </a:xfrm>
          <a:prstGeom prst="rect">
            <a:avLst/>
          </a:prstGeom>
        </p:spPr>
        <p:txBody>
          <a:bodyPr wrap="square">
            <a:spAutoFit/>
          </a:bodyPr>
          <a:lstStyle/>
          <a:p>
            <a:pPr lvl="0"/>
            <a:r>
              <a:rPr lang="en-US" sz="3200" b="1" dirty="0">
                <a:solidFill>
                  <a:srgbClr val="0070C0"/>
                </a:solidFill>
                <a:latin typeface="Times New Roman" panose="02020603050405020304" pitchFamily="18" charset="0"/>
                <a:ea typeface="Times New Roman" panose="02020603050405020304" pitchFamily="18" charset="0"/>
              </a:rPr>
              <a:t>4.</a:t>
            </a:r>
            <a:r>
              <a:rPr lang="en-US" sz="3200" dirty="0">
                <a:solidFill>
                  <a:srgbClr val="000000"/>
                </a:solidFill>
                <a:latin typeface="Times New Roman" panose="02020603050405020304" pitchFamily="18" charset="0"/>
                <a:ea typeface="Times New Roman" panose="02020603050405020304" pitchFamily="18" charset="0"/>
              </a:rPr>
              <a:t> Reading information sources about action research. </a:t>
            </a:r>
            <a:r>
              <a:rPr lang="en-US" sz="2400" dirty="0">
                <a:solidFill>
                  <a:srgbClr val="000000"/>
                </a:solidFill>
                <a:latin typeface="Times New Roman" panose="02020603050405020304" pitchFamily="18" charset="0"/>
                <a:ea typeface="Times New Roman" panose="02020603050405020304" pitchFamily="18" charset="0"/>
              </a:rPr>
              <a:t>(The sources were chosen by the lecturer</a:t>
            </a:r>
            <a:r>
              <a:rPr lang="en-US" sz="2400" dirty="0" smtClean="0">
                <a:solidFill>
                  <a:srgbClr val="000000"/>
                </a:solidFill>
                <a:latin typeface="Times New Roman" panose="02020603050405020304" pitchFamily="18" charset="0"/>
                <a:ea typeface="Times New Roman" panose="02020603050405020304" pitchFamily="18" charset="0"/>
              </a:rPr>
              <a:t>.)</a:t>
            </a:r>
          </a:p>
          <a:p>
            <a:pPr lvl="0"/>
            <a:endParaRPr lang="en-US" sz="2400" dirty="0">
              <a:solidFill>
                <a:srgbClr val="000000"/>
              </a:solidFill>
              <a:latin typeface="Times New Roman" panose="02020603050405020304" pitchFamily="18" charset="0"/>
              <a:ea typeface="Times New Roman" panose="02020603050405020304" pitchFamily="18" charset="0"/>
            </a:endParaRPr>
          </a:p>
          <a:p>
            <a:pPr lvl="0"/>
            <a:r>
              <a:rPr lang="en-US" sz="3200" b="1" dirty="0">
                <a:solidFill>
                  <a:srgbClr val="0070C0"/>
                </a:solidFill>
                <a:latin typeface="Times New Roman" panose="02020603050405020304" pitchFamily="18" charset="0"/>
                <a:ea typeface="Times New Roman" panose="02020603050405020304" pitchFamily="18" charset="0"/>
              </a:rPr>
              <a:t>5.</a:t>
            </a:r>
            <a:r>
              <a:rPr lang="en-US" sz="3200" dirty="0">
                <a:solidFill>
                  <a:srgbClr val="000000"/>
                </a:solidFill>
                <a:latin typeface="Times New Roman" panose="02020603050405020304" pitchFamily="18" charset="0"/>
                <a:ea typeface="Times New Roman" panose="02020603050405020304" pitchFamily="18" charset="0"/>
              </a:rPr>
              <a:t> Writing, in pairs, a mini article describing the problem and the present situation, and proposing an intervention, based on the research articles that were read and analyzed, to solve the problem</a:t>
            </a:r>
            <a:r>
              <a:rPr lang="en-US" sz="3200" dirty="0" smtClean="0">
                <a:solidFill>
                  <a:srgbClr val="000000"/>
                </a:solidFill>
                <a:latin typeface="Times New Roman" panose="02020603050405020304" pitchFamily="18" charset="0"/>
                <a:ea typeface="Times New Roman" panose="02020603050405020304" pitchFamily="18" charset="0"/>
              </a:rPr>
              <a:t>.</a:t>
            </a:r>
          </a:p>
          <a:p>
            <a:pPr lvl="0"/>
            <a:endParaRPr lang="en-US" sz="3200" dirty="0">
              <a:solidFill>
                <a:srgbClr val="000000"/>
              </a:solidFill>
              <a:latin typeface="Times New Roman" panose="02020603050405020304" pitchFamily="18" charset="0"/>
              <a:ea typeface="Times New Roman" panose="02020603050405020304" pitchFamily="18" charset="0"/>
            </a:endParaRPr>
          </a:p>
          <a:p>
            <a:pPr lvl="0"/>
            <a:r>
              <a:rPr lang="en-US" sz="3200" b="1" dirty="0">
                <a:solidFill>
                  <a:srgbClr val="0070C0"/>
                </a:solidFill>
                <a:latin typeface="Times New Roman" panose="02020603050405020304" pitchFamily="18" charset="0"/>
                <a:ea typeface="Times New Roman" panose="02020603050405020304" pitchFamily="18" charset="0"/>
              </a:rPr>
              <a:t>6.</a:t>
            </a:r>
            <a:r>
              <a:rPr lang="en-US" sz="3200" dirty="0">
                <a:solidFill>
                  <a:srgbClr val="000000"/>
                </a:solidFill>
                <a:latin typeface="Times New Roman" panose="02020603050405020304" pitchFamily="18" charset="0"/>
                <a:ea typeface="Times New Roman" panose="02020603050405020304" pitchFamily="18" charset="0"/>
              </a:rPr>
              <a:t> Writing a personal part that deals with identifying the links between an action research article and the course as well as a personal reference to action research.</a:t>
            </a:r>
          </a:p>
        </p:txBody>
      </p:sp>
    </p:spTree>
    <p:extLst>
      <p:ext uri="{BB962C8B-B14F-4D97-AF65-F5344CB8AC3E}">
        <p14:creationId xmlns:p14="http://schemas.microsoft.com/office/powerpoint/2010/main" val="821790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449181" y="0"/>
            <a:ext cx="11438020" cy="6247864"/>
          </a:xfrm>
          <a:prstGeom prst="rect">
            <a:avLst/>
          </a:prstGeom>
        </p:spPr>
        <p:txBody>
          <a:bodyPr wrap="square">
            <a:spAutoFit/>
          </a:bodyPr>
          <a:lstStyle/>
          <a:p>
            <a:r>
              <a:rPr lang="en-US" sz="3200" b="1" dirty="0" smtClean="0">
                <a:solidFill>
                  <a:srgbClr val="0070C0"/>
                </a:solidFill>
                <a:latin typeface="Times New Roman" panose="02020603050405020304" pitchFamily="18" charset="0"/>
                <a:ea typeface="Times New Roman" panose="02020603050405020304" pitchFamily="18" charset="0"/>
              </a:rPr>
              <a:t>Results</a:t>
            </a:r>
          </a:p>
          <a:p>
            <a:r>
              <a:rPr lang="en-US" sz="2400" b="1" dirty="0" smtClean="0">
                <a:solidFill>
                  <a:srgbClr val="0070C0"/>
                </a:solidFill>
                <a:latin typeface="Times New Roman" panose="02020603050405020304" pitchFamily="18" charset="0"/>
                <a:ea typeface="Times New Roman" panose="02020603050405020304" pitchFamily="18" charset="0"/>
              </a:rPr>
              <a:t>1.</a:t>
            </a:r>
            <a:r>
              <a:rPr lang="en-US" sz="2400" dirty="0" smtClean="0">
                <a:solidFill>
                  <a:srgbClr val="000000"/>
                </a:solidFill>
                <a:latin typeface="Times New Roman" panose="02020603050405020304" pitchFamily="18" charset="0"/>
                <a:ea typeface="Times New Roman" panose="02020603050405020304" pitchFamily="18" charset="0"/>
              </a:rPr>
              <a:t> </a:t>
            </a:r>
            <a:r>
              <a:rPr lang="en-US" sz="2400" dirty="0" smtClean="0">
                <a:solidFill>
                  <a:srgbClr val="00B050"/>
                </a:solidFill>
                <a:latin typeface="Times New Roman" panose="02020603050405020304" pitchFamily="18" charset="0"/>
                <a:ea typeface="Times New Roman" panose="02020603050405020304" pitchFamily="18" charset="0"/>
              </a:rPr>
              <a:t>Involved students</a:t>
            </a:r>
            <a:r>
              <a:rPr lang="en-US" sz="2400" dirty="0" smtClean="0">
                <a:solidFill>
                  <a:srgbClr val="000000"/>
                </a:solidFill>
                <a:latin typeface="Times New Roman" panose="02020603050405020304" pitchFamily="18" charset="0"/>
                <a:ea typeface="Times New Roman" panose="02020603050405020304" pitchFamily="18" charset="0"/>
              </a:rPr>
              <a:t>.</a:t>
            </a:r>
            <a:endParaRPr lang="en-US" sz="2400" dirty="0" smtClean="0">
              <a:latin typeface="Times New Roman" panose="02020603050405020304" pitchFamily="18" charset="0"/>
              <a:ea typeface="Times New Roman" panose="02020603050405020304" pitchFamily="18" charset="0"/>
            </a:endParaRPr>
          </a:p>
          <a:p>
            <a:r>
              <a:rPr lang="en-US" sz="2400" dirty="0" smtClean="0">
                <a:solidFill>
                  <a:srgbClr val="000000"/>
                </a:solidFill>
                <a:latin typeface="Times New Roman" panose="02020603050405020304" pitchFamily="18" charset="0"/>
                <a:ea typeface="Times New Roman" panose="02020603050405020304" pitchFamily="18" charset="0"/>
              </a:rPr>
              <a:t>They </a:t>
            </a:r>
            <a:r>
              <a:rPr lang="en-US" sz="2400" dirty="0">
                <a:solidFill>
                  <a:srgbClr val="000000"/>
                </a:solidFill>
                <a:latin typeface="Times New Roman" panose="02020603050405020304" pitchFamily="18" charset="0"/>
                <a:ea typeface="Times New Roman" panose="02020603050405020304" pitchFamily="18" charset="0"/>
              </a:rPr>
              <a:t>exchange articles and sources of information, take an interest in others' problems and get exposed to more research articles while searching for a solution to their own problem.</a:t>
            </a:r>
            <a:endParaRPr lang="en-US" sz="2400" dirty="0">
              <a:latin typeface="Times New Roman" panose="02020603050405020304" pitchFamily="18" charset="0"/>
              <a:ea typeface="Times New Roman" panose="02020603050405020304" pitchFamily="18" charset="0"/>
            </a:endParaRPr>
          </a:p>
          <a:p>
            <a:r>
              <a:rPr lang="en-US" sz="2400" dirty="0">
                <a:solidFill>
                  <a:srgbClr val="000000"/>
                </a:solidFill>
                <a:latin typeface="Times New Roman" panose="02020603050405020304" pitchFamily="18" charset="0"/>
                <a:ea typeface="Times New Roman" panose="02020603050405020304" pitchFamily="18" charset="0"/>
              </a:rPr>
              <a:t>The demand to write a mini article gives the students a feeling of "empowerment</a:t>
            </a:r>
            <a:r>
              <a:rPr lang="en-US" sz="2400" dirty="0" smtClean="0">
                <a:solidFill>
                  <a:srgbClr val="000000"/>
                </a:solidFill>
                <a:latin typeface="Times New Roman" panose="02020603050405020304" pitchFamily="18" charset="0"/>
                <a:ea typeface="Times New Roman" panose="02020603050405020304" pitchFamily="18" charset="0"/>
              </a:rPr>
              <a:t>".</a:t>
            </a:r>
          </a:p>
          <a:p>
            <a:endParaRPr lang="en-US" sz="2400" dirty="0">
              <a:latin typeface="Times New Roman" panose="02020603050405020304" pitchFamily="18" charset="0"/>
              <a:ea typeface="Times New Roman" panose="02020603050405020304" pitchFamily="18" charset="0"/>
            </a:endParaRPr>
          </a:p>
          <a:p>
            <a:r>
              <a:rPr lang="en-US" sz="2400" b="1" dirty="0">
                <a:solidFill>
                  <a:srgbClr val="0070C0"/>
                </a:solidFill>
                <a:latin typeface="Times New Roman" panose="02020603050405020304" pitchFamily="18" charset="0"/>
                <a:ea typeface="Times New Roman" panose="02020603050405020304" pitchFamily="18" charset="0"/>
              </a:rPr>
              <a:t>2.</a:t>
            </a:r>
            <a:r>
              <a:rPr lang="en-US" sz="2400" dirty="0">
                <a:solidFill>
                  <a:srgbClr val="000000"/>
                </a:solidFill>
                <a:latin typeface="Times New Roman" panose="02020603050405020304" pitchFamily="18" charset="0"/>
                <a:ea typeface="Times New Roman" panose="02020603050405020304" pitchFamily="18" charset="0"/>
              </a:rPr>
              <a:t> Reading and evaluating the "mini articles" (</a:t>
            </a:r>
            <a:r>
              <a:rPr lang="en-US" sz="2400" dirty="0" smtClean="0">
                <a:solidFill>
                  <a:srgbClr val="000000"/>
                </a:solidFill>
                <a:latin typeface="Times New Roman" panose="02020603050405020304" pitchFamily="18" charset="0"/>
                <a:ea typeface="Times New Roman" panose="02020603050405020304" pitchFamily="18" charset="0"/>
              </a:rPr>
              <a:t>step </a:t>
            </a:r>
            <a:r>
              <a:rPr lang="en-US" sz="2400" dirty="0">
                <a:solidFill>
                  <a:srgbClr val="000000"/>
                </a:solidFill>
                <a:latin typeface="Times New Roman" panose="02020603050405020304" pitchFamily="18" charset="0"/>
                <a:ea typeface="Times New Roman" panose="02020603050405020304" pitchFamily="18" charset="0"/>
              </a:rPr>
              <a:t>5 in the process) show that students </a:t>
            </a:r>
            <a:r>
              <a:rPr lang="en-US" sz="2400" dirty="0">
                <a:solidFill>
                  <a:srgbClr val="00B050"/>
                </a:solidFill>
                <a:latin typeface="Times New Roman" panose="02020603050405020304" pitchFamily="18" charset="0"/>
                <a:ea typeface="Times New Roman" panose="02020603050405020304" pitchFamily="18" charset="0"/>
              </a:rPr>
              <a:t>succeeded in creating a synthesis between the various research articles </a:t>
            </a:r>
            <a:r>
              <a:rPr lang="en-US" sz="2400" dirty="0">
                <a:solidFill>
                  <a:srgbClr val="000000"/>
                </a:solidFill>
                <a:latin typeface="Times New Roman" panose="02020603050405020304" pitchFamily="18" charset="0"/>
                <a:ea typeface="Times New Roman" panose="02020603050405020304" pitchFamily="18" charset="0"/>
              </a:rPr>
              <a:t>in order to solve their professional problem in Biology teaching</a:t>
            </a:r>
            <a:r>
              <a:rPr lang="en-US" sz="2400" dirty="0" smtClean="0">
                <a:solidFill>
                  <a:srgbClr val="000000"/>
                </a:solidFill>
                <a:latin typeface="Times New Roman" panose="02020603050405020304" pitchFamily="18" charset="0"/>
                <a:ea typeface="Times New Roman" panose="02020603050405020304" pitchFamily="18" charset="0"/>
              </a:rPr>
              <a:t>.</a:t>
            </a:r>
          </a:p>
          <a:p>
            <a:endParaRPr lang="en-US" sz="2400" dirty="0">
              <a:latin typeface="Times New Roman" panose="02020603050405020304" pitchFamily="18" charset="0"/>
              <a:ea typeface="Times New Roman" panose="02020603050405020304" pitchFamily="18" charset="0"/>
            </a:endParaRPr>
          </a:p>
          <a:p>
            <a:r>
              <a:rPr lang="en-US" sz="2400" b="1" dirty="0">
                <a:solidFill>
                  <a:srgbClr val="0070C0"/>
                </a:solidFill>
                <a:latin typeface="Times New Roman" panose="02020603050405020304" pitchFamily="18" charset="0"/>
                <a:ea typeface="Times New Roman" panose="02020603050405020304" pitchFamily="18" charset="0"/>
              </a:rPr>
              <a:t>3.</a:t>
            </a:r>
            <a:r>
              <a:rPr lang="en-US" sz="2400" dirty="0">
                <a:solidFill>
                  <a:srgbClr val="000000"/>
                </a:solidFill>
                <a:latin typeface="Times New Roman" panose="02020603050405020304" pitchFamily="18" charset="0"/>
                <a:ea typeface="Times New Roman" panose="02020603050405020304" pitchFamily="18" charset="0"/>
              </a:rPr>
              <a:t> After reading and evaluating their personal references, (step 6 in the process) it seems that the </a:t>
            </a:r>
            <a:r>
              <a:rPr lang="en-US" sz="2400" dirty="0">
                <a:solidFill>
                  <a:srgbClr val="00B050"/>
                </a:solidFill>
                <a:latin typeface="Times New Roman" panose="02020603050405020304" pitchFamily="18" charset="0"/>
                <a:ea typeface="Times New Roman" panose="02020603050405020304" pitchFamily="18" charset="0"/>
              </a:rPr>
              <a:t>students identified and explained the connections between their study process and action research</a:t>
            </a:r>
            <a:r>
              <a:rPr lang="en-US" sz="2400" dirty="0" smtClean="0">
                <a:solidFill>
                  <a:srgbClr val="000000"/>
                </a:solidFill>
                <a:latin typeface="Times New Roman" panose="02020603050405020304" pitchFamily="18" charset="0"/>
                <a:ea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endParaRPr>
          </a:p>
          <a:p>
            <a:r>
              <a:rPr lang="en-US" sz="2400" b="1" dirty="0">
                <a:solidFill>
                  <a:srgbClr val="0070C0"/>
                </a:solidFill>
                <a:latin typeface="Times New Roman" panose="02020603050405020304" pitchFamily="18" charset="0"/>
                <a:ea typeface="Times New Roman" panose="02020603050405020304" pitchFamily="18" charset="0"/>
              </a:rPr>
              <a:t>4.</a:t>
            </a:r>
            <a:r>
              <a:rPr lang="en-US" sz="2400" dirty="0">
                <a:solidFill>
                  <a:srgbClr val="000000"/>
                </a:solidFill>
                <a:latin typeface="Times New Roman" panose="02020603050405020304" pitchFamily="18" charset="0"/>
                <a:ea typeface="Times New Roman" panose="02020603050405020304" pitchFamily="18" charset="0"/>
              </a:rPr>
              <a:t> After reading and evaluating their personal references, (step 6 in the process) it seems that the </a:t>
            </a:r>
            <a:r>
              <a:rPr lang="en-US" sz="2400" dirty="0">
                <a:solidFill>
                  <a:srgbClr val="00B050"/>
                </a:solidFill>
                <a:latin typeface="Times New Roman" panose="02020603050405020304" pitchFamily="18" charset="0"/>
                <a:ea typeface="Times New Roman" panose="02020603050405020304" pitchFamily="18" charset="0"/>
              </a:rPr>
              <a:t>students identified the potential hidden in action research in the personal aspect </a:t>
            </a:r>
            <a:r>
              <a:rPr lang="en-US" sz="2400" dirty="0" smtClean="0">
                <a:solidFill>
                  <a:srgbClr val="00B050"/>
                </a:solidFill>
                <a:latin typeface="Times New Roman" panose="02020603050405020304" pitchFamily="18" charset="0"/>
                <a:ea typeface="Times New Roman" panose="02020603050405020304" pitchFamily="18" charset="0"/>
              </a:rPr>
              <a:t>and the </a:t>
            </a:r>
            <a:r>
              <a:rPr lang="en-US" sz="2400" dirty="0">
                <a:solidFill>
                  <a:srgbClr val="00B050"/>
                </a:solidFill>
                <a:latin typeface="Times New Roman" panose="02020603050405020304" pitchFamily="18" charset="0"/>
                <a:ea typeface="Times New Roman" panose="02020603050405020304" pitchFamily="18" charset="0"/>
              </a:rPr>
              <a:t>aspect of the field of knowledge</a:t>
            </a:r>
            <a:r>
              <a:rPr lang="en-US" sz="3200" dirty="0">
                <a:solidFill>
                  <a:srgbClr val="000000"/>
                </a:solidFill>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6241580"/>
      </p:ext>
    </p:extLst>
  </p:cSld>
  <p:clrMapOvr>
    <a:masterClrMapping/>
  </p:clrMapOvr>
  <p:timing>
    <p:tnLst>
      <p:par>
        <p:cTn id="1" dur="indefinite" restart="never" nodeType="tmRoot"/>
      </p:par>
    </p:tnLst>
  </p:timing>
</p:sld>
</file>

<file path=ppt/theme/theme1.xml><?xml version="1.0" encoding="utf-8"?>
<a:theme xmlns:a="http://schemas.openxmlformats.org/drawingml/2006/main" name="מבט לאחור">
  <a:themeElements>
    <a:clrScheme name="מבט לאחור">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מבט לאחור">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מבט לאחור">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0</TotalTime>
  <Words>1389</Words>
  <Application>Microsoft Office PowerPoint</Application>
  <PresentationFormat>Breitbild</PresentationFormat>
  <Paragraphs>65</Paragraphs>
  <Slides>12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12</vt:i4>
      </vt:variant>
    </vt:vector>
  </HeadingPairs>
  <TitlesOfParts>
    <vt:vector size="18" baseType="lpstr">
      <vt:lpstr>Arial</vt:lpstr>
      <vt:lpstr>Calibri</vt:lpstr>
      <vt:lpstr>Calibri Light</vt:lpstr>
      <vt:lpstr>David</vt:lpstr>
      <vt:lpstr>Times New Roman</vt:lpstr>
      <vt:lpstr>מבט לאחור</vt:lpstr>
      <vt:lpstr>PowerPoint-Präsentation</vt:lpstr>
      <vt:lpstr>PowerPoint-Präsentation</vt:lpstr>
      <vt:lpstr>“What’s happening” in the:  "Studies in Biology Teaching" course? An action research to inspire action research.  </vt:lpstr>
      <vt:lpstr>The participants in the study – fifteen students who took the online course: "Research in Biology Teaching" and their lecturer.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"מה קורה" בקורס: מחקרים בהוראת הביולוגיה?!  מחקר פעולה להשראת מחקרי פעולה</dc:title>
  <dc:creator>צחי ואיריס גרשגורן</dc:creator>
  <cp:lastModifiedBy>ingo</cp:lastModifiedBy>
  <cp:revision>61</cp:revision>
  <dcterms:created xsi:type="dcterms:W3CDTF">2018-07-01T18:08:11Z</dcterms:created>
  <dcterms:modified xsi:type="dcterms:W3CDTF">2019-10-03T09:32:05Z</dcterms:modified>
</cp:coreProperties>
</file>