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334" r:id="rId2"/>
    <p:sldId id="353" r:id="rId3"/>
    <p:sldId id="335" r:id="rId4"/>
    <p:sldId id="296" r:id="rId5"/>
    <p:sldId id="341" r:id="rId6"/>
    <p:sldId id="348" r:id="rId7"/>
    <p:sldId id="349" r:id="rId8"/>
    <p:sldId id="343" r:id="rId9"/>
    <p:sldId id="350" r:id="rId10"/>
    <p:sldId id="351" r:id="rId11"/>
    <p:sldId id="347" r:id="rId12"/>
    <p:sldId id="345" r:id="rId13"/>
    <p:sldId id="346" r:id="rId14"/>
    <p:sldId id="340" r:id="rId15"/>
    <p:sldId id="342" r:id="rId16"/>
    <p:sldId id="35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0000"/>
    <a:srgbClr val="6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26" autoAdjust="0"/>
    <p:restoredTop sz="95179" autoAdjust="0"/>
  </p:normalViewPr>
  <p:slideViewPr>
    <p:cSldViewPr snapToGrid="0">
      <p:cViewPr varScale="1">
        <p:scale>
          <a:sx n="64" d="100"/>
          <a:sy n="64" d="100"/>
        </p:scale>
        <p:origin x="1300" y="48"/>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1F83658D-7A90-4589-8E45-ED1C332DEE66}"/>
    <pc:docChg chg="modSld">
      <pc:chgData name="" userId="" providerId="" clId="Web-{1F83658D-7A90-4589-8E45-ED1C332DEE66}" dt="2018-05-13T22:14:37.526" v="49" actId="20577"/>
      <pc:docMkLst>
        <pc:docMk/>
      </pc:docMkLst>
      <pc:sldChg chg="modSp">
        <pc:chgData name="" userId="" providerId="" clId="Web-{1F83658D-7A90-4589-8E45-ED1C332DEE66}" dt="2018-05-13T22:13:14.726" v="13" actId="20577"/>
        <pc:sldMkLst>
          <pc:docMk/>
          <pc:sldMk cId="919235723" sldId="309"/>
        </pc:sldMkLst>
        <pc:spChg chg="mod">
          <ac:chgData name="" userId="" providerId="" clId="Web-{1F83658D-7A90-4589-8E45-ED1C332DEE66}" dt="2018-05-13T22:13:14.726" v="13" actId="20577"/>
          <ac:spMkLst>
            <pc:docMk/>
            <pc:sldMk cId="919235723" sldId="309"/>
            <ac:spMk id="14340" creationId="{00000000-0000-0000-0000-000000000000}"/>
          </ac:spMkLst>
        </pc:spChg>
      </pc:sldChg>
      <pc:sldChg chg="modSp">
        <pc:chgData name="" userId="" providerId="" clId="Web-{1F83658D-7A90-4589-8E45-ED1C332DEE66}" dt="2018-05-13T22:14:37.526" v="49" actId="20577"/>
        <pc:sldMkLst>
          <pc:docMk/>
          <pc:sldMk cId="2312725250" sldId="310"/>
        </pc:sldMkLst>
        <pc:spChg chg="mod">
          <ac:chgData name="" userId="" providerId="" clId="Web-{1F83658D-7A90-4589-8E45-ED1C332DEE66}" dt="2018-05-13T22:14:37.526" v="49" actId="20577"/>
          <ac:spMkLst>
            <pc:docMk/>
            <pc:sldMk cId="2312725250" sldId="310"/>
            <ac:spMk id="14340" creationId="{00000000-0000-0000-0000-000000000000}"/>
          </ac:spMkLst>
        </pc:spChg>
      </pc:sldChg>
      <pc:sldChg chg="modSp">
        <pc:chgData name="" userId="" providerId="" clId="Web-{1F83658D-7A90-4589-8E45-ED1C332DEE66}" dt="2018-05-13T22:13:29.820" v="22" actId="14100"/>
        <pc:sldMkLst>
          <pc:docMk/>
          <pc:sldMk cId="2961639589" sldId="320"/>
        </pc:sldMkLst>
        <pc:spChg chg="mod">
          <ac:chgData name="" userId="" providerId="" clId="Web-{1F83658D-7A90-4589-8E45-ED1C332DEE66}" dt="2018-05-13T22:13:29.820" v="22" actId="14100"/>
          <ac:spMkLst>
            <pc:docMk/>
            <pc:sldMk cId="2961639589" sldId="320"/>
            <ac:spMk id="3" creationId="{00000000-0000-0000-0000-000000000000}"/>
          </ac:spMkLst>
        </pc:spChg>
      </pc:sldChg>
    </pc:docChg>
  </pc:docChgLst>
</pc:chgInfo>
</file>

<file path=ppt/diagrams/_rels/data2.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8FF37E-1C28-4BC0-AF4B-173DC5D3F9EE}"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ru-RU"/>
        </a:p>
      </dgm:t>
    </dgm:pt>
    <dgm:pt modelId="{12669611-5F6C-47EE-A8FB-F50DC3592580}">
      <dgm:prSet phldrT="[Text]"/>
      <dgm:spPr/>
      <dgm:t>
        <a:bodyPr/>
        <a:lstStyle/>
        <a:p>
          <a:pPr algn="ctr"/>
          <a:r>
            <a:rPr lang="ka-GE" b="1">
              <a:solidFill>
                <a:sysClr val="windowText" lastClr="000000"/>
              </a:solidFill>
            </a:rPr>
            <a:t>დაგეგმვა</a:t>
          </a:r>
          <a:endParaRPr lang="ru-RU" b="1">
            <a:solidFill>
              <a:sysClr val="windowText" lastClr="000000"/>
            </a:solidFill>
          </a:endParaRPr>
        </a:p>
      </dgm:t>
    </dgm:pt>
    <dgm:pt modelId="{6168C54E-180B-4E8E-9C30-8E2C2D281783}" type="parTrans" cxnId="{C8163A24-11C3-4908-90BB-1AC5B8D196BE}">
      <dgm:prSet/>
      <dgm:spPr/>
      <dgm:t>
        <a:bodyPr/>
        <a:lstStyle/>
        <a:p>
          <a:pPr algn="ctr"/>
          <a:endParaRPr lang="ru-RU"/>
        </a:p>
      </dgm:t>
    </dgm:pt>
    <dgm:pt modelId="{1BD2FB27-7C6E-4AE7-ACD6-E9722D27B7C8}" type="sibTrans" cxnId="{C8163A24-11C3-4908-90BB-1AC5B8D196BE}">
      <dgm:prSet/>
      <dgm:spPr/>
      <dgm:t>
        <a:bodyPr/>
        <a:lstStyle/>
        <a:p>
          <a:pPr algn="ctr"/>
          <a:endParaRPr lang="ru-RU"/>
        </a:p>
      </dgm:t>
    </dgm:pt>
    <dgm:pt modelId="{F7C35767-9CF7-4C7D-9786-B9A66C10F821}">
      <dgm:prSet phldrT="[Text]"/>
      <dgm:spPr/>
      <dgm:t>
        <a:bodyPr/>
        <a:lstStyle/>
        <a:p>
          <a:pPr algn="ctr"/>
          <a:r>
            <a:rPr lang="ka-GE" b="1">
              <a:solidFill>
                <a:sysClr val="windowText" lastClr="000000"/>
              </a:solidFill>
            </a:rPr>
            <a:t>მოქმედება</a:t>
          </a:r>
          <a:endParaRPr lang="ru-RU" b="1">
            <a:solidFill>
              <a:sysClr val="windowText" lastClr="000000"/>
            </a:solidFill>
          </a:endParaRPr>
        </a:p>
      </dgm:t>
    </dgm:pt>
    <dgm:pt modelId="{FD4D45B8-02C0-48D3-9904-87C7F41E8548}" type="parTrans" cxnId="{89636024-45B1-43C4-9275-9C1A9DC6150E}">
      <dgm:prSet/>
      <dgm:spPr/>
      <dgm:t>
        <a:bodyPr/>
        <a:lstStyle/>
        <a:p>
          <a:pPr algn="ctr"/>
          <a:endParaRPr lang="ru-RU"/>
        </a:p>
      </dgm:t>
    </dgm:pt>
    <dgm:pt modelId="{EC4645EF-EB23-4F44-B098-04A9EAD6CAE0}" type="sibTrans" cxnId="{89636024-45B1-43C4-9275-9C1A9DC6150E}">
      <dgm:prSet/>
      <dgm:spPr/>
      <dgm:t>
        <a:bodyPr/>
        <a:lstStyle/>
        <a:p>
          <a:pPr algn="ctr"/>
          <a:endParaRPr lang="ru-RU"/>
        </a:p>
      </dgm:t>
    </dgm:pt>
    <dgm:pt modelId="{75A096C9-067A-462E-8B30-89845F4EE54B}">
      <dgm:prSet phldrT="[Text]"/>
      <dgm:spPr/>
      <dgm:t>
        <a:bodyPr/>
        <a:lstStyle/>
        <a:p>
          <a:pPr algn="ctr"/>
          <a:r>
            <a:rPr lang="ka-GE" b="1">
              <a:solidFill>
                <a:sysClr val="windowText" lastClr="000000"/>
              </a:solidFill>
            </a:rPr>
            <a:t>დაკვირვება</a:t>
          </a:r>
          <a:endParaRPr lang="ru-RU" b="1">
            <a:solidFill>
              <a:sysClr val="windowText" lastClr="000000"/>
            </a:solidFill>
          </a:endParaRPr>
        </a:p>
      </dgm:t>
    </dgm:pt>
    <dgm:pt modelId="{01981A0D-22C6-44A3-B0CA-D51DD6086E0A}" type="parTrans" cxnId="{61F88AA8-2981-498C-B9CF-BEA16709736D}">
      <dgm:prSet/>
      <dgm:spPr/>
      <dgm:t>
        <a:bodyPr/>
        <a:lstStyle/>
        <a:p>
          <a:pPr algn="ctr"/>
          <a:endParaRPr lang="ru-RU"/>
        </a:p>
      </dgm:t>
    </dgm:pt>
    <dgm:pt modelId="{E0D92070-D518-4906-8E84-707628B2FD7F}" type="sibTrans" cxnId="{61F88AA8-2981-498C-B9CF-BEA16709736D}">
      <dgm:prSet/>
      <dgm:spPr/>
      <dgm:t>
        <a:bodyPr/>
        <a:lstStyle/>
        <a:p>
          <a:pPr algn="ctr"/>
          <a:endParaRPr lang="ru-RU"/>
        </a:p>
      </dgm:t>
    </dgm:pt>
    <dgm:pt modelId="{0AFC3987-18C1-4FDF-8570-A991FBFB5F06}">
      <dgm:prSet phldrT="[Text]"/>
      <dgm:spPr/>
      <dgm:t>
        <a:bodyPr/>
        <a:lstStyle/>
        <a:p>
          <a:pPr algn="ctr"/>
          <a:r>
            <a:rPr lang="ka-GE" b="1">
              <a:solidFill>
                <a:sysClr val="windowText" lastClr="000000"/>
              </a:solidFill>
            </a:rPr>
            <a:t>გააზრება</a:t>
          </a:r>
          <a:endParaRPr lang="ru-RU" b="1">
            <a:solidFill>
              <a:sysClr val="windowText" lastClr="000000"/>
            </a:solidFill>
          </a:endParaRPr>
        </a:p>
      </dgm:t>
    </dgm:pt>
    <dgm:pt modelId="{50D21C19-7BD2-4D78-A067-0B509FCE8987}" type="parTrans" cxnId="{5EF1BAF7-B768-4302-91FE-536BEA26FE61}">
      <dgm:prSet/>
      <dgm:spPr/>
      <dgm:t>
        <a:bodyPr/>
        <a:lstStyle/>
        <a:p>
          <a:pPr algn="ctr"/>
          <a:endParaRPr lang="ru-RU"/>
        </a:p>
      </dgm:t>
    </dgm:pt>
    <dgm:pt modelId="{27803FBB-823B-4F5F-84ED-FE3E24C40718}" type="sibTrans" cxnId="{5EF1BAF7-B768-4302-91FE-536BEA26FE61}">
      <dgm:prSet/>
      <dgm:spPr/>
      <dgm:t>
        <a:bodyPr/>
        <a:lstStyle/>
        <a:p>
          <a:pPr algn="ctr"/>
          <a:endParaRPr lang="ru-RU"/>
        </a:p>
      </dgm:t>
    </dgm:pt>
    <dgm:pt modelId="{853AD755-158D-4EFA-8556-8D1B9944D882}" type="pres">
      <dgm:prSet presAssocID="{A08FF37E-1C28-4BC0-AF4B-173DC5D3F9EE}" presName="cycle" presStyleCnt="0">
        <dgm:presLayoutVars>
          <dgm:dir/>
          <dgm:resizeHandles val="exact"/>
        </dgm:presLayoutVars>
      </dgm:prSet>
      <dgm:spPr/>
      <dgm:t>
        <a:bodyPr/>
        <a:lstStyle/>
        <a:p>
          <a:endParaRPr lang="en-US"/>
        </a:p>
      </dgm:t>
    </dgm:pt>
    <dgm:pt modelId="{39E27C4D-A919-4F3E-B680-AD6B7ED83325}" type="pres">
      <dgm:prSet presAssocID="{12669611-5F6C-47EE-A8FB-F50DC3592580}" presName="node" presStyleLbl="node1" presStyleIdx="0" presStyleCnt="4">
        <dgm:presLayoutVars>
          <dgm:bulletEnabled val="1"/>
        </dgm:presLayoutVars>
      </dgm:prSet>
      <dgm:spPr/>
      <dgm:t>
        <a:bodyPr/>
        <a:lstStyle/>
        <a:p>
          <a:endParaRPr lang="en-US"/>
        </a:p>
      </dgm:t>
    </dgm:pt>
    <dgm:pt modelId="{FE5B5F14-8148-48C3-82B7-555DE10D2B5B}" type="pres">
      <dgm:prSet presAssocID="{12669611-5F6C-47EE-A8FB-F50DC3592580}" presName="spNode" presStyleCnt="0"/>
      <dgm:spPr/>
    </dgm:pt>
    <dgm:pt modelId="{0B90373C-B978-4C4E-A6EA-21EF6FE0C8A7}" type="pres">
      <dgm:prSet presAssocID="{1BD2FB27-7C6E-4AE7-ACD6-E9722D27B7C8}" presName="sibTrans" presStyleLbl="sibTrans1D1" presStyleIdx="0" presStyleCnt="4"/>
      <dgm:spPr/>
      <dgm:t>
        <a:bodyPr/>
        <a:lstStyle/>
        <a:p>
          <a:endParaRPr lang="en-US"/>
        </a:p>
      </dgm:t>
    </dgm:pt>
    <dgm:pt modelId="{3EE90803-0CCD-4595-8A29-2F567EF7E566}" type="pres">
      <dgm:prSet presAssocID="{F7C35767-9CF7-4C7D-9786-B9A66C10F821}" presName="node" presStyleLbl="node1" presStyleIdx="1" presStyleCnt="4">
        <dgm:presLayoutVars>
          <dgm:bulletEnabled val="1"/>
        </dgm:presLayoutVars>
      </dgm:prSet>
      <dgm:spPr/>
      <dgm:t>
        <a:bodyPr/>
        <a:lstStyle/>
        <a:p>
          <a:endParaRPr lang="en-US"/>
        </a:p>
      </dgm:t>
    </dgm:pt>
    <dgm:pt modelId="{B05E211E-D36A-4E76-815B-D48FAB8DE03E}" type="pres">
      <dgm:prSet presAssocID="{F7C35767-9CF7-4C7D-9786-B9A66C10F821}" presName="spNode" presStyleCnt="0"/>
      <dgm:spPr/>
    </dgm:pt>
    <dgm:pt modelId="{4DEFEA37-1704-4ABD-AF22-F21235726AAF}" type="pres">
      <dgm:prSet presAssocID="{EC4645EF-EB23-4F44-B098-04A9EAD6CAE0}" presName="sibTrans" presStyleLbl="sibTrans1D1" presStyleIdx="1" presStyleCnt="4"/>
      <dgm:spPr/>
      <dgm:t>
        <a:bodyPr/>
        <a:lstStyle/>
        <a:p>
          <a:endParaRPr lang="en-US"/>
        </a:p>
      </dgm:t>
    </dgm:pt>
    <dgm:pt modelId="{CC7FC7BE-0D44-49CC-86A2-DD9E7A064936}" type="pres">
      <dgm:prSet presAssocID="{75A096C9-067A-462E-8B30-89845F4EE54B}" presName="node" presStyleLbl="node1" presStyleIdx="2" presStyleCnt="4">
        <dgm:presLayoutVars>
          <dgm:bulletEnabled val="1"/>
        </dgm:presLayoutVars>
      </dgm:prSet>
      <dgm:spPr/>
      <dgm:t>
        <a:bodyPr/>
        <a:lstStyle/>
        <a:p>
          <a:endParaRPr lang="en-US"/>
        </a:p>
      </dgm:t>
    </dgm:pt>
    <dgm:pt modelId="{73FD6631-DC57-43A7-85FF-07C3BB23186C}" type="pres">
      <dgm:prSet presAssocID="{75A096C9-067A-462E-8B30-89845F4EE54B}" presName="spNode" presStyleCnt="0"/>
      <dgm:spPr/>
    </dgm:pt>
    <dgm:pt modelId="{7CDEBF87-789B-4BDA-AC2C-C58D622DBD68}" type="pres">
      <dgm:prSet presAssocID="{E0D92070-D518-4906-8E84-707628B2FD7F}" presName="sibTrans" presStyleLbl="sibTrans1D1" presStyleIdx="2" presStyleCnt="4"/>
      <dgm:spPr/>
      <dgm:t>
        <a:bodyPr/>
        <a:lstStyle/>
        <a:p>
          <a:endParaRPr lang="en-US"/>
        </a:p>
      </dgm:t>
    </dgm:pt>
    <dgm:pt modelId="{0D0C25D3-DB61-416E-A76A-48483C852131}" type="pres">
      <dgm:prSet presAssocID="{0AFC3987-18C1-4FDF-8570-A991FBFB5F06}" presName="node" presStyleLbl="node1" presStyleIdx="3" presStyleCnt="4" custRadScaleRad="99744" custRadScaleInc="-19254">
        <dgm:presLayoutVars>
          <dgm:bulletEnabled val="1"/>
        </dgm:presLayoutVars>
      </dgm:prSet>
      <dgm:spPr/>
      <dgm:t>
        <a:bodyPr/>
        <a:lstStyle/>
        <a:p>
          <a:endParaRPr lang="en-US"/>
        </a:p>
      </dgm:t>
    </dgm:pt>
    <dgm:pt modelId="{55E51B09-2D56-457A-B07E-BA0505C39129}" type="pres">
      <dgm:prSet presAssocID="{0AFC3987-18C1-4FDF-8570-A991FBFB5F06}" presName="spNode" presStyleCnt="0"/>
      <dgm:spPr/>
    </dgm:pt>
    <dgm:pt modelId="{26A2D79D-32C0-4533-8C3E-49CF0AE82935}" type="pres">
      <dgm:prSet presAssocID="{27803FBB-823B-4F5F-84ED-FE3E24C40718}" presName="sibTrans" presStyleLbl="sibTrans1D1" presStyleIdx="3" presStyleCnt="4"/>
      <dgm:spPr/>
      <dgm:t>
        <a:bodyPr/>
        <a:lstStyle/>
        <a:p>
          <a:endParaRPr lang="en-US"/>
        </a:p>
      </dgm:t>
    </dgm:pt>
  </dgm:ptLst>
  <dgm:cxnLst>
    <dgm:cxn modelId="{5EF1BAF7-B768-4302-91FE-536BEA26FE61}" srcId="{A08FF37E-1C28-4BC0-AF4B-173DC5D3F9EE}" destId="{0AFC3987-18C1-4FDF-8570-A991FBFB5F06}" srcOrd="3" destOrd="0" parTransId="{50D21C19-7BD2-4D78-A067-0B509FCE8987}" sibTransId="{27803FBB-823B-4F5F-84ED-FE3E24C40718}"/>
    <dgm:cxn modelId="{714E0809-8951-4EF4-BEBB-E3D7E4F7BCF3}" type="presOf" srcId="{E0D92070-D518-4906-8E84-707628B2FD7F}" destId="{7CDEBF87-789B-4BDA-AC2C-C58D622DBD68}" srcOrd="0" destOrd="0" presId="urn:microsoft.com/office/officeart/2005/8/layout/cycle5"/>
    <dgm:cxn modelId="{89636024-45B1-43C4-9275-9C1A9DC6150E}" srcId="{A08FF37E-1C28-4BC0-AF4B-173DC5D3F9EE}" destId="{F7C35767-9CF7-4C7D-9786-B9A66C10F821}" srcOrd="1" destOrd="0" parTransId="{FD4D45B8-02C0-48D3-9904-87C7F41E8548}" sibTransId="{EC4645EF-EB23-4F44-B098-04A9EAD6CAE0}"/>
    <dgm:cxn modelId="{32F940E0-967F-4531-AEDD-7A3DC64B38E2}" type="presOf" srcId="{EC4645EF-EB23-4F44-B098-04A9EAD6CAE0}" destId="{4DEFEA37-1704-4ABD-AF22-F21235726AAF}" srcOrd="0" destOrd="0" presId="urn:microsoft.com/office/officeart/2005/8/layout/cycle5"/>
    <dgm:cxn modelId="{AE6B839D-7C89-409F-B164-649F70576ED6}" type="presOf" srcId="{75A096C9-067A-462E-8B30-89845F4EE54B}" destId="{CC7FC7BE-0D44-49CC-86A2-DD9E7A064936}" srcOrd="0" destOrd="0" presId="urn:microsoft.com/office/officeart/2005/8/layout/cycle5"/>
    <dgm:cxn modelId="{C6B10098-45D0-4BE3-8884-41B971687201}" type="presOf" srcId="{12669611-5F6C-47EE-A8FB-F50DC3592580}" destId="{39E27C4D-A919-4F3E-B680-AD6B7ED83325}" srcOrd="0" destOrd="0" presId="urn:microsoft.com/office/officeart/2005/8/layout/cycle5"/>
    <dgm:cxn modelId="{DBCD8C92-DC88-4482-8D59-49443B908FD7}" type="presOf" srcId="{A08FF37E-1C28-4BC0-AF4B-173DC5D3F9EE}" destId="{853AD755-158D-4EFA-8556-8D1B9944D882}" srcOrd="0" destOrd="0" presId="urn:microsoft.com/office/officeart/2005/8/layout/cycle5"/>
    <dgm:cxn modelId="{7CA3F193-3515-4DF8-B123-9EDD6A1AA1A9}" type="presOf" srcId="{1BD2FB27-7C6E-4AE7-ACD6-E9722D27B7C8}" destId="{0B90373C-B978-4C4E-A6EA-21EF6FE0C8A7}" srcOrd="0" destOrd="0" presId="urn:microsoft.com/office/officeart/2005/8/layout/cycle5"/>
    <dgm:cxn modelId="{29FE5AF5-36AB-424A-95D2-D9398EEFBE30}" type="presOf" srcId="{27803FBB-823B-4F5F-84ED-FE3E24C40718}" destId="{26A2D79D-32C0-4533-8C3E-49CF0AE82935}" srcOrd="0" destOrd="0" presId="urn:microsoft.com/office/officeart/2005/8/layout/cycle5"/>
    <dgm:cxn modelId="{61F88AA8-2981-498C-B9CF-BEA16709736D}" srcId="{A08FF37E-1C28-4BC0-AF4B-173DC5D3F9EE}" destId="{75A096C9-067A-462E-8B30-89845F4EE54B}" srcOrd="2" destOrd="0" parTransId="{01981A0D-22C6-44A3-B0CA-D51DD6086E0A}" sibTransId="{E0D92070-D518-4906-8E84-707628B2FD7F}"/>
    <dgm:cxn modelId="{78775B82-9170-4435-86C8-6DC4B411A8FC}" type="presOf" srcId="{0AFC3987-18C1-4FDF-8570-A991FBFB5F06}" destId="{0D0C25D3-DB61-416E-A76A-48483C852131}" srcOrd="0" destOrd="0" presId="urn:microsoft.com/office/officeart/2005/8/layout/cycle5"/>
    <dgm:cxn modelId="{43213F81-E1F2-4395-8DDB-E68FEFEC9B9B}" type="presOf" srcId="{F7C35767-9CF7-4C7D-9786-B9A66C10F821}" destId="{3EE90803-0CCD-4595-8A29-2F567EF7E566}" srcOrd="0" destOrd="0" presId="urn:microsoft.com/office/officeart/2005/8/layout/cycle5"/>
    <dgm:cxn modelId="{C8163A24-11C3-4908-90BB-1AC5B8D196BE}" srcId="{A08FF37E-1C28-4BC0-AF4B-173DC5D3F9EE}" destId="{12669611-5F6C-47EE-A8FB-F50DC3592580}" srcOrd="0" destOrd="0" parTransId="{6168C54E-180B-4E8E-9C30-8E2C2D281783}" sibTransId="{1BD2FB27-7C6E-4AE7-ACD6-E9722D27B7C8}"/>
    <dgm:cxn modelId="{FE94988C-D94D-4188-B848-98DD95460E6C}" type="presParOf" srcId="{853AD755-158D-4EFA-8556-8D1B9944D882}" destId="{39E27C4D-A919-4F3E-B680-AD6B7ED83325}" srcOrd="0" destOrd="0" presId="urn:microsoft.com/office/officeart/2005/8/layout/cycle5"/>
    <dgm:cxn modelId="{51CE822F-7CE0-4AAB-9C6A-4191F9BE4AF6}" type="presParOf" srcId="{853AD755-158D-4EFA-8556-8D1B9944D882}" destId="{FE5B5F14-8148-48C3-82B7-555DE10D2B5B}" srcOrd="1" destOrd="0" presId="urn:microsoft.com/office/officeart/2005/8/layout/cycle5"/>
    <dgm:cxn modelId="{AEB1FF4F-F7B7-4ADB-B044-1B7AB1B6EA1A}" type="presParOf" srcId="{853AD755-158D-4EFA-8556-8D1B9944D882}" destId="{0B90373C-B978-4C4E-A6EA-21EF6FE0C8A7}" srcOrd="2" destOrd="0" presId="urn:microsoft.com/office/officeart/2005/8/layout/cycle5"/>
    <dgm:cxn modelId="{3E9B8FE2-32E4-44F2-88D9-5B4DE1716EDA}" type="presParOf" srcId="{853AD755-158D-4EFA-8556-8D1B9944D882}" destId="{3EE90803-0CCD-4595-8A29-2F567EF7E566}" srcOrd="3" destOrd="0" presId="urn:microsoft.com/office/officeart/2005/8/layout/cycle5"/>
    <dgm:cxn modelId="{EADE1372-9170-4493-BDCE-ABED2C1DA562}" type="presParOf" srcId="{853AD755-158D-4EFA-8556-8D1B9944D882}" destId="{B05E211E-D36A-4E76-815B-D48FAB8DE03E}" srcOrd="4" destOrd="0" presId="urn:microsoft.com/office/officeart/2005/8/layout/cycle5"/>
    <dgm:cxn modelId="{04C8875F-0197-48DB-BA0F-66F8F0906926}" type="presParOf" srcId="{853AD755-158D-4EFA-8556-8D1B9944D882}" destId="{4DEFEA37-1704-4ABD-AF22-F21235726AAF}" srcOrd="5" destOrd="0" presId="urn:microsoft.com/office/officeart/2005/8/layout/cycle5"/>
    <dgm:cxn modelId="{35C55196-7CD5-4845-8147-1C951CE1C220}" type="presParOf" srcId="{853AD755-158D-4EFA-8556-8D1B9944D882}" destId="{CC7FC7BE-0D44-49CC-86A2-DD9E7A064936}" srcOrd="6" destOrd="0" presId="urn:microsoft.com/office/officeart/2005/8/layout/cycle5"/>
    <dgm:cxn modelId="{0C2179E8-B3A7-4971-B986-7AA6D38BE1E2}" type="presParOf" srcId="{853AD755-158D-4EFA-8556-8D1B9944D882}" destId="{73FD6631-DC57-43A7-85FF-07C3BB23186C}" srcOrd="7" destOrd="0" presId="urn:microsoft.com/office/officeart/2005/8/layout/cycle5"/>
    <dgm:cxn modelId="{021802D9-6C70-46FA-B9C8-9BD1EDCAC666}" type="presParOf" srcId="{853AD755-158D-4EFA-8556-8D1B9944D882}" destId="{7CDEBF87-789B-4BDA-AC2C-C58D622DBD68}" srcOrd="8" destOrd="0" presId="urn:microsoft.com/office/officeart/2005/8/layout/cycle5"/>
    <dgm:cxn modelId="{8C4B9486-0C95-4A70-9810-CB4EF1339843}" type="presParOf" srcId="{853AD755-158D-4EFA-8556-8D1B9944D882}" destId="{0D0C25D3-DB61-416E-A76A-48483C852131}" srcOrd="9" destOrd="0" presId="urn:microsoft.com/office/officeart/2005/8/layout/cycle5"/>
    <dgm:cxn modelId="{71BE5471-295C-4560-8AF5-1A4D4F0B662F}" type="presParOf" srcId="{853AD755-158D-4EFA-8556-8D1B9944D882}" destId="{55E51B09-2D56-457A-B07E-BA0505C39129}" srcOrd="10" destOrd="0" presId="urn:microsoft.com/office/officeart/2005/8/layout/cycle5"/>
    <dgm:cxn modelId="{D8D755C1-E082-4C99-BE1E-1E82E9EEEE33}" type="presParOf" srcId="{853AD755-158D-4EFA-8556-8D1B9944D882}" destId="{26A2D79D-32C0-4533-8C3E-49CF0AE82935}"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2632FC-1CBC-43B7-B421-E18FAAFC6FC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ru-RU"/>
        </a:p>
      </dgm:t>
    </dgm:pt>
    <dgm:pt modelId="{91642182-D009-4880-86FD-C9597F929425}">
      <dgm:prSet phldrT="[Text]" custT="1">
        <dgm:style>
          <a:lnRef idx="2">
            <a:schemeClr val="dk1"/>
          </a:lnRef>
          <a:fillRef idx="1">
            <a:schemeClr val="lt1"/>
          </a:fillRef>
          <a:effectRef idx="0">
            <a:schemeClr val="dk1"/>
          </a:effectRef>
          <a:fontRef idx="minor">
            <a:schemeClr val="dk1"/>
          </a:fontRef>
        </dgm:style>
      </dgm:prSet>
      <dgm:spPr/>
      <dgm:t>
        <a:bodyPr/>
        <a:lstStyle/>
        <a:p>
          <a:r>
            <a:rPr lang="ka-GE" sz="1000" b="1">
              <a:solidFill>
                <a:sysClr val="windowText" lastClr="000000"/>
              </a:solidFill>
            </a:rPr>
            <a:t>სასწავლო სტრატეგიებისა და მასალების განვითარება</a:t>
          </a:r>
          <a:endParaRPr lang="ru-RU" sz="1000" b="1">
            <a:solidFill>
              <a:sysClr val="windowText" lastClr="000000"/>
            </a:solidFill>
          </a:endParaRPr>
        </a:p>
      </dgm:t>
    </dgm:pt>
    <dgm:pt modelId="{0522B553-7F7F-4EB2-B9C0-7657A461459E}" type="parTrans" cxnId="{43433392-A6E1-403A-936D-AAEE3363F5E5}">
      <dgm:prSet/>
      <dgm:spPr/>
      <dgm:t>
        <a:bodyPr/>
        <a:lstStyle/>
        <a:p>
          <a:endParaRPr lang="ru-RU"/>
        </a:p>
      </dgm:t>
    </dgm:pt>
    <dgm:pt modelId="{7927AE3D-6801-4C3E-A7A4-6D65CC21DA32}" type="sibTrans" cxnId="{43433392-A6E1-403A-936D-AAEE3363F5E5}">
      <dgm:prSet/>
      <dgm:spPr/>
      <dgm:t>
        <a:bodyPr/>
        <a:lstStyle/>
        <a:p>
          <a:endParaRPr lang="ru-RU"/>
        </a:p>
      </dgm:t>
    </dgm:pt>
    <dgm:pt modelId="{E00BCE3E-0BAA-4F08-922F-C3D9EC5F8AF5}">
      <dgm:prSet phldrT="[Text]" custT="1">
        <dgm:style>
          <a:lnRef idx="2">
            <a:schemeClr val="dk1"/>
          </a:lnRef>
          <a:fillRef idx="1">
            <a:schemeClr val="lt1"/>
          </a:fillRef>
          <a:effectRef idx="0">
            <a:schemeClr val="dk1"/>
          </a:effectRef>
          <a:fontRef idx="minor">
            <a:schemeClr val="dk1"/>
          </a:fontRef>
        </dgm:style>
      </dgm:prSet>
      <dgm:spPr/>
      <dgm:t>
        <a:bodyPr/>
        <a:lstStyle/>
        <a:p>
          <a:r>
            <a:rPr lang="ka-GE" sz="1000" b="1">
              <a:solidFill>
                <a:sysClr val="windowText" lastClr="000000"/>
              </a:solidFill>
            </a:rPr>
            <a:t>პრაქტიკული შემოწმება</a:t>
          </a:r>
          <a:endParaRPr lang="ru-RU" sz="1000" b="1">
            <a:solidFill>
              <a:sysClr val="windowText" lastClr="000000"/>
            </a:solidFill>
          </a:endParaRPr>
        </a:p>
      </dgm:t>
    </dgm:pt>
    <dgm:pt modelId="{5CC68FD9-CE06-4FEA-B4DF-E875ED170CA3}" type="parTrans" cxnId="{A014BE76-BFB0-40D4-9F27-9BF484961A72}">
      <dgm:prSet/>
      <dgm:spPr/>
      <dgm:t>
        <a:bodyPr/>
        <a:lstStyle/>
        <a:p>
          <a:endParaRPr lang="ru-RU"/>
        </a:p>
      </dgm:t>
    </dgm:pt>
    <dgm:pt modelId="{9E879ABB-9E53-45EB-83B8-04B360210E2F}" type="sibTrans" cxnId="{A014BE76-BFB0-40D4-9F27-9BF484961A72}">
      <dgm:prSet/>
      <dgm:spPr>
        <a:blipFill rotWithShape="0">
          <a:blip xmlns:r="http://schemas.openxmlformats.org/officeDocument/2006/relationships" r:embed="rId1"/>
          <a:stretch>
            <a:fillRect/>
          </a:stretch>
        </a:blipFill>
      </dgm:spPr>
      <dgm:t>
        <a:bodyPr/>
        <a:lstStyle/>
        <a:p>
          <a:endParaRPr lang="ru-RU"/>
        </a:p>
      </dgm:t>
    </dgm:pt>
    <dgm:pt modelId="{AD90BE41-D328-415E-B614-AD21A1F21AD9}">
      <dgm:prSet phldrT="[Text]" custT="1">
        <dgm:style>
          <a:lnRef idx="2">
            <a:schemeClr val="dk1"/>
          </a:lnRef>
          <a:fillRef idx="1">
            <a:schemeClr val="lt1"/>
          </a:fillRef>
          <a:effectRef idx="0">
            <a:schemeClr val="dk1"/>
          </a:effectRef>
          <a:fontRef idx="minor">
            <a:schemeClr val="dk1"/>
          </a:fontRef>
        </dgm:style>
      </dgm:prSet>
      <dgm:spPr/>
      <dgm:t>
        <a:bodyPr/>
        <a:lstStyle/>
        <a:p>
          <a:r>
            <a:rPr lang="ka-GE" sz="1000" b="1">
              <a:solidFill>
                <a:sysClr val="windowText" lastClr="000000"/>
              </a:solidFill>
            </a:rPr>
            <a:t>შეფასება</a:t>
          </a:r>
          <a:endParaRPr lang="ru-RU" sz="1000" b="1">
            <a:solidFill>
              <a:sysClr val="windowText" lastClr="000000"/>
            </a:solidFill>
          </a:endParaRPr>
        </a:p>
      </dgm:t>
    </dgm:pt>
    <dgm:pt modelId="{09D93758-007C-4ADD-BF69-B5DC4B3AADF5}" type="parTrans" cxnId="{1EA67C21-5424-48C4-BBE1-E96E841387CD}">
      <dgm:prSet/>
      <dgm:spPr/>
      <dgm:t>
        <a:bodyPr/>
        <a:lstStyle/>
        <a:p>
          <a:endParaRPr lang="ru-RU"/>
        </a:p>
      </dgm:t>
    </dgm:pt>
    <dgm:pt modelId="{FB71D88A-393B-4B15-8033-D2203C0004D0}" type="sibTrans" cxnId="{1EA67C21-5424-48C4-BBE1-E96E841387CD}">
      <dgm:prSet/>
      <dgm:spPr/>
      <dgm:t>
        <a:bodyPr/>
        <a:lstStyle/>
        <a:p>
          <a:endParaRPr lang="ru-RU"/>
        </a:p>
      </dgm:t>
    </dgm:pt>
    <dgm:pt modelId="{2BA70F03-1977-4A00-A6BC-5DFD2B016EC1}">
      <dgm:prSet phldrT="[Text]" custT="1">
        <dgm:style>
          <a:lnRef idx="2">
            <a:schemeClr val="dk1"/>
          </a:lnRef>
          <a:fillRef idx="1">
            <a:schemeClr val="lt1"/>
          </a:fillRef>
          <a:effectRef idx="0">
            <a:schemeClr val="dk1"/>
          </a:effectRef>
          <a:fontRef idx="minor">
            <a:schemeClr val="dk1"/>
          </a:fontRef>
        </dgm:style>
      </dgm:prSet>
      <dgm:spPr/>
      <dgm:t>
        <a:bodyPr/>
        <a:lstStyle/>
        <a:p>
          <a:r>
            <a:rPr lang="ka-GE" sz="1000" b="1">
              <a:solidFill>
                <a:sysClr val="windowText" lastClr="000000"/>
              </a:solidFill>
            </a:rPr>
            <a:t>გააზრება და გადახედვა</a:t>
          </a:r>
          <a:endParaRPr lang="ru-RU" sz="1000" b="1">
            <a:solidFill>
              <a:sysClr val="windowText" lastClr="000000"/>
            </a:solidFill>
          </a:endParaRPr>
        </a:p>
      </dgm:t>
    </dgm:pt>
    <dgm:pt modelId="{17F6AB3D-2E85-48AA-A0C5-07E470A5D8B4}" type="parTrans" cxnId="{DC0C4078-47CB-4A1B-8198-253F9A860160}">
      <dgm:prSet/>
      <dgm:spPr/>
      <dgm:t>
        <a:bodyPr/>
        <a:lstStyle/>
        <a:p>
          <a:endParaRPr lang="ru-RU"/>
        </a:p>
      </dgm:t>
    </dgm:pt>
    <dgm:pt modelId="{BFE36E83-E201-4A23-A75B-94C844F58EBC}" type="sibTrans" cxnId="{DC0C4078-47CB-4A1B-8198-253F9A860160}">
      <dgm:prSet/>
      <dgm:spPr/>
      <dgm:t>
        <a:bodyPr/>
        <a:lstStyle/>
        <a:p>
          <a:endParaRPr lang="ru-RU"/>
        </a:p>
      </dgm:t>
    </dgm:pt>
    <dgm:pt modelId="{AB06CCE3-D15A-46C0-A7D2-B371818F46E5}" type="pres">
      <dgm:prSet presAssocID="{682632FC-1CBC-43B7-B421-E18FAAFC6FC7}" presName="cycle" presStyleCnt="0">
        <dgm:presLayoutVars>
          <dgm:dir/>
          <dgm:resizeHandles val="exact"/>
        </dgm:presLayoutVars>
      </dgm:prSet>
      <dgm:spPr/>
      <dgm:t>
        <a:bodyPr/>
        <a:lstStyle/>
        <a:p>
          <a:endParaRPr lang="ru-RU"/>
        </a:p>
      </dgm:t>
    </dgm:pt>
    <dgm:pt modelId="{1421A349-9DCF-4639-8E7E-41BF8FD74CBA}" type="pres">
      <dgm:prSet presAssocID="{91642182-D009-4880-86FD-C9597F929425}" presName="node" presStyleLbl="node1" presStyleIdx="0" presStyleCnt="4" custScaleX="154241" custScaleY="61561">
        <dgm:presLayoutVars>
          <dgm:bulletEnabled val="1"/>
        </dgm:presLayoutVars>
      </dgm:prSet>
      <dgm:spPr/>
      <dgm:t>
        <a:bodyPr/>
        <a:lstStyle/>
        <a:p>
          <a:endParaRPr lang="ru-RU"/>
        </a:p>
      </dgm:t>
    </dgm:pt>
    <dgm:pt modelId="{6BB98581-95A7-4457-8125-CF9F2DDE47F2}" type="pres">
      <dgm:prSet presAssocID="{91642182-D009-4880-86FD-C9597F929425}" presName="spNode" presStyleCnt="0"/>
      <dgm:spPr/>
    </dgm:pt>
    <dgm:pt modelId="{7A8B6E5D-935A-4F08-88C4-D8CFAA467A23}" type="pres">
      <dgm:prSet presAssocID="{7927AE3D-6801-4C3E-A7A4-6D65CC21DA32}" presName="sibTrans" presStyleLbl="sibTrans1D1" presStyleIdx="0" presStyleCnt="4"/>
      <dgm:spPr/>
      <dgm:t>
        <a:bodyPr/>
        <a:lstStyle/>
        <a:p>
          <a:endParaRPr lang="ru-RU"/>
        </a:p>
      </dgm:t>
    </dgm:pt>
    <dgm:pt modelId="{FD12EC04-CF63-48E3-AAB5-796DB2657561}" type="pres">
      <dgm:prSet presAssocID="{E00BCE3E-0BAA-4F08-922F-C3D9EC5F8AF5}" presName="node" presStyleLbl="node1" presStyleIdx="1" presStyleCnt="4" custRadScaleRad="191205">
        <dgm:presLayoutVars>
          <dgm:bulletEnabled val="1"/>
        </dgm:presLayoutVars>
      </dgm:prSet>
      <dgm:spPr/>
      <dgm:t>
        <a:bodyPr/>
        <a:lstStyle/>
        <a:p>
          <a:endParaRPr lang="ru-RU"/>
        </a:p>
      </dgm:t>
    </dgm:pt>
    <dgm:pt modelId="{ADA0B72E-CEED-49D2-827B-76B797CC72AF}" type="pres">
      <dgm:prSet presAssocID="{E00BCE3E-0BAA-4F08-922F-C3D9EC5F8AF5}" presName="spNode" presStyleCnt="0"/>
      <dgm:spPr/>
    </dgm:pt>
    <dgm:pt modelId="{4A4DE08E-1C18-4925-AF90-5BC1927EDD5D}" type="pres">
      <dgm:prSet presAssocID="{9E879ABB-9E53-45EB-83B8-04B360210E2F}" presName="sibTrans" presStyleLbl="sibTrans1D1" presStyleIdx="1" presStyleCnt="4"/>
      <dgm:spPr/>
      <dgm:t>
        <a:bodyPr/>
        <a:lstStyle/>
        <a:p>
          <a:endParaRPr lang="ru-RU"/>
        </a:p>
      </dgm:t>
    </dgm:pt>
    <dgm:pt modelId="{B9448C79-B4E7-40DD-AD2D-8307790CE89C}" type="pres">
      <dgm:prSet presAssocID="{AD90BE41-D328-415E-B614-AD21A1F21AD9}" presName="node" presStyleLbl="node1" presStyleIdx="2" presStyleCnt="4" custScaleX="85668" custScaleY="60032" custRadScaleRad="91549" custRadScaleInc="-11275">
        <dgm:presLayoutVars>
          <dgm:bulletEnabled val="1"/>
        </dgm:presLayoutVars>
      </dgm:prSet>
      <dgm:spPr/>
      <dgm:t>
        <a:bodyPr/>
        <a:lstStyle/>
        <a:p>
          <a:endParaRPr lang="ru-RU"/>
        </a:p>
      </dgm:t>
    </dgm:pt>
    <dgm:pt modelId="{EC02B9B8-C1A5-452C-83E0-1F3F47255CEB}" type="pres">
      <dgm:prSet presAssocID="{AD90BE41-D328-415E-B614-AD21A1F21AD9}" presName="spNode" presStyleCnt="0"/>
      <dgm:spPr/>
    </dgm:pt>
    <dgm:pt modelId="{BE0FC012-CB3D-4E1C-9E0C-38EA19D91F09}" type="pres">
      <dgm:prSet presAssocID="{FB71D88A-393B-4B15-8033-D2203C0004D0}" presName="sibTrans" presStyleLbl="sibTrans1D1" presStyleIdx="2" presStyleCnt="4"/>
      <dgm:spPr/>
      <dgm:t>
        <a:bodyPr/>
        <a:lstStyle/>
        <a:p>
          <a:endParaRPr lang="ru-RU"/>
        </a:p>
      </dgm:t>
    </dgm:pt>
    <dgm:pt modelId="{C5F2720A-0BC7-4AE9-BF94-36DF945EC747}" type="pres">
      <dgm:prSet presAssocID="{2BA70F03-1977-4A00-A6BC-5DFD2B016EC1}" presName="node" presStyleLbl="node1" presStyleIdx="3" presStyleCnt="4" custScaleX="102030" custRadScaleRad="203785">
        <dgm:presLayoutVars>
          <dgm:bulletEnabled val="1"/>
        </dgm:presLayoutVars>
      </dgm:prSet>
      <dgm:spPr/>
      <dgm:t>
        <a:bodyPr/>
        <a:lstStyle/>
        <a:p>
          <a:endParaRPr lang="ru-RU"/>
        </a:p>
      </dgm:t>
    </dgm:pt>
    <dgm:pt modelId="{934C2F9A-367B-4342-BA12-C91BE944D3B8}" type="pres">
      <dgm:prSet presAssocID="{2BA70F03-1977-4A00-A6BC-5DFD2B016EC1}" presName="spNode" presStyleCnt="0"/>
      <dgm:spPr/>
    </dgm:pt>
    <dgm:pt modelId="{5EBA4BC4-7C9E-49A0-9B00-2773611E0598}" type="pres">
      <dgm:prSet presAssocID="{BFE36E83-E201-4A23-A75B-94C844F58EBC}" presName="sibTrans" presStyleLbl="sibTrans1D1" presStyleIdx="3" presStyleCnt="4"/>
      <dgm:spPr/>
      <dgm:t>
        <a:bodyPr/>
        <a:lstStyle/>
        <a:p>
          <a:endParaRPr lang="ru-RU"/>
        </a:p>
      </dgm:t>
    </dgm:pt>
  </dgm:ptLst>
  <dgm:cxnLst>
    <dgm:cxn modelId="{DC0C4078-47CB-4A1B-8198-253F9A860160}" srcId="{682632FC-1CBC-43B7-B421-E18FAAFC6FC7}" destId="{2BA70F03-1977-4A00-A6BC-5DFD2B016EC1}" srcOrd="3" destOrd="0" parTransId="{17F6AB3D-2E85-48AA-A0C5-07E470A5D8B4}" sibTransId="{BFE36E83-E201-4A23-A75B-94C844F58EBC}"/>
    <dgm:cxn modelId="{A014BE76-BFB0-40D4-9F27-9BF484961A72}" srcId="{682632FC-1CBC-43B7-B421-E18FAAFC6FC7}" destId="{E00BCE3E-0BAA-4F08-922F-C3D9EC5F8AF5}" srcOrd="1" destOrd="0" parTransId="{5CC68FD9-CE06-4FEA-B4DF-E875ED170CA3}" sibTransId="{9E879ABB-9E53-45EB-83B8-04B360210E2F}"/>
    <dgm:cxn modelId="{D934961B-9E72-400D-85FB-94662E7BBC88}" type="presOf" srcId="{E00BCE3E-0BAA-4F08-922F-C3D9EC5F8AF5}" destId="{FD12EC04-CF63-48E3-AAB5-796DB2657561}" srcOrd="0" destOrd="0" presId="urn:microsoft.com/office/officeart/2005/8/layout/cycle5"/>
    <dgm:cxn modelId="{A33B53D3-3EF6-4187-83B1-ED44043A0A70}" type="presOf" srcId="{2BA70F03-1977-4A00-A6BC-5DFD2B016EC1}" destId="{C5F2720A-0BC7-4AE9-BF94-36DF945EC747}" srcOrd="0" destOrd="0" presId="urn:microsoft.com/office/officeart/2005/8/layout/cycle5"/>
    <dgm:cxn modelId="{CF7EB2B9-5914-45F6-AC78-A6A74606CC65}" type="presOf" srcId="{FB71D88A-393B-4B15-8033-D2203C0004D0}" destId="{BE0FC012-CB3D-4E1C-9E0C-38EA19D91F09}" srcOrd="0" destOrd="0" presId="urn:microsoft.com/office/officeart/2005/8/layout/cycle5"/>
    <dgm:cxn modelId="{481ACA45-5A3F-441B-9C01-4C486E32FCB3}" type="presOf" srcId="{9E879ABB-9E53-45EB-83B8-04B360210E2F}" destId="{4A4DE08E-1C18-4925-AF90-5BC1927EDD5D}" srcOrd="0" destOrd="0" presId="urn:microsoft.com/office/officeart/2005/8/layout/cycle5"/>
    <dgm:cxn modelId="{6F7B52BE-BDFE-4F5E-850A-A2A042D18C85}" type="presOf" srcId="{91642182-D009-4880-86FD-C9597F929425}" destId="{1421A349-9DCF-4639-8E7E-41BF8FD74CBA}" srcOrd="0" destOrd="0" presId="urn:microsoft.com/office/officeart/2005/8/layout/cycle5"/>
    <dgm:cxn modelId="{6789D246-16EA-4CD4-9ED7-ECC093E44BEF}" type="presOf" srcId="{AD90BE41-D328-415E-B614-AD21A1F21AD9}" destId="{B9448C79-B4E7-40DD-AD2D-8307790CE89C}" srcOrd="0" destOrd="0" presId="urn:microsoft.com/office/officeart/2005/8/layout/cycle5"/>
    <dgm:cxn modelId="{9B9F7F6C-CE80-4DE8-B32B-5A8A25B55EB7}" type="presOf" srcId="{7927AE3D-6801-4C3E-A7A4-6D65CC21DA32}" destId="{7A8B6E5D-935A-4F08-88C4-D8CFAA467A23}" srcOrd="0" destOrd="0" presId="urn:microsoft.com/office/officeart/2005/8/layout/cycle5"/>
    <dgm:cxn modelId="{C4B69253-9667-4D90-8413-15E183CEF5D1}" type="presOf" srcId="{BFE36E83-E201-4A23-A75B-94C844F58EBC}" destId="{5EBA4BC4-7C9E-49A0-9B00-2773611E0598}" srcOrd="0" destOrd="0" presId="urn:microsoft.com/office/officeart/2005/8/layout/cycle5"/>
    <dgm:cxn modelId="{43433392-A6E1-403A-936D-AAEE3363F5E5}" srcId="{682632FC-1CBC-43B7-B421-E18FAAFC6FC7}" destId="{91642182-D009-4880-86FD-C9597F929425}" srcOrd="0" destOrd="0" parTransId="{0522B553-7F7F-4EB2-B9C0-7657A461459E}" sibTransId="{7927AE3D-6801-4C3E-A7A4-6D65CC21DA32}"/>
    <dgm:cxn modelId="{DA77B347-C9FA-46E5-911B-ACA2234AC0CD}" type="presOf" srcId="{682632FC-1CBC-43B7-B421-E18FAAFC6FC7}" destId="{AB06CCE3-D15A-46C0-A7D2-B371818F46E5}" srcOrd="0" destOrd="0" presId="urn:microsoft.com/office/officeart/2005/8/layout/cycle5"/>
    <dgm:cxn modelId="{1EA67C21-5424-48C4-BBE1-E96E841387CD}" srcId="{682632FC-1CBC-43B7-B421-E18FAAFC6FC7}" destId="{AD90BE41-D328-415E-B614-AD21A1F21AD9}" srcOrd="2" destOrd="0" parTransId="{09D93758-007C-4ADD-BF69-B5DC4B3AADF5}" sibTransId="{FB71D88A-393B-4B15-8033-D2203C0004D0}"/>
    <dgm:cxn modelId="{9A1577B3-E569-473B-9869-53874FF866E0}" type="presParOf" srcId="{AB06CCE3-D15A-46C0-A7D2-B371818F46E5}" destId="{1421A349-9DCF-4639-8E7E-41BF8FD74CBA}" srcOrd="0" destOrd="0" presId="urn:microsoft.com/office/officeart/2005/8/layout/cycle5"/>
    <dgm:cxn modelId="{FA3CDD92-D8FC-4776-B990-59DDB7C9A838}" type="presParOf" srcId="{AB06CCE3-D15A-46C0-A7D2-B371818F46E5}" destId="{6BB98581-95A7-4457-8125-CF9F2DDE47F2}" srcOrd="1" destOrd="0" presId="urn:microsoft.com/office/officeart/2005/8/layout/cycle5"/>
    <dgm:cxn modelId="{C6802782-60E3-4D51-90B5-50BFE2C1D5A8}" type="presParOf" srcId="{AB06CCE3-D15A-46C0-A7D2-B371818F46E5}" destId="{7A8B6E5D-935A-4F08-88C4-D8CFAA467A23}" srcOrd="2" destOrd="0" presId="urn:microsoft.com/office/officeart/2005/8/layout/cycle5"/>
    <dgm:cxn modelId="{32527B85-15D0-4749-B2C6-2C3543222BF1}" type="presParOf" srcId="{AB06CCE3-D15A-46C0-A7D2-B371818F46E5}" destId="{FD12EC04-CF63-48E3-AAB5-796DB2657561}" srcOrd="3" destOrd="0" presId="urn:microsoft.com/office/officeart/2005/8/layout/cycle5"/>
    <dgm:cxn modelId="{1B6E935D-A524-423C-9022-D74DC146B69F}" type="presParOf" srcId="{AB06CCE3-D15A-46C0-A7D2-B371818F46E5}" destId="{ADA0B72E-CEED-49D2-827B-76B797CC72AF}" srcOrd="4" destOrd="0" presId="urn:microsoft.com/office/officeart/2005/8/layout/cycle5"/>
    <dgm:cxn modelId="{DB511DE6-4453-433A-9F7F-3AD02B7244DC}" type="presParOf" srcId="{AB06CCE3-D15A-46C0-A7D2-B371818F46E5}" destId="{4A4DE08E-1C18-4925-AF90-5BC1927EDD5D}" srcOrd="5" destOrd="0" presId="urn:microsoft.com/office/officeart/2005/8/layout/cycle5"/>
    <dgm:cxn modelId="{C66B4281-532F-4743-9C54-6590B1DC2662}" type="presParOf" srcId="{AB06CCE3-D15A-46C0-A7D2-B371818F46E5}" destId="{B9448C79-B4E7-40DD-AD2D-8307790CE89C}" srcOrd="6" destOrd="0" presId="urn:microsoft.com/office/officeart/2005/8/layout/cycle5"/>
    <dgm:cxn modelId="{765979AE-F3C1-427A-9974-E3C3D64B67F1}" type="presParOf" srcId="{AB06CCE3-D15A-46C0-A7D2-B371818F46E5}" destId="{EC02B9B8-C1A5-452C-83E0-1F3F47255CEB}" srcOrd="7" destOrd="0" presId="urn:microsoft.com/office/officeart/2005/8/layout/cycle5"/>
    <dgm:cxn modelId="{3A76B6DE-67DF-495B-BC0B-C72412E954D4}" type="presParOf" srcId="{AB06CCE3-D15A-46C0-A7D2-B371818F46E5}" destId="{BE0FC012-CB3D-4E1C-9E0C-38EA19D91F09}" srcOrd="8" destOrd="0" presId="urn:microsoft.com/office/officeart/2005/8/layout/cycle5"/>
    <dgm:cxn modelId="{906DBAAF-7B44-439A-8D52-CEDC3D92D10D}" type="presParOf" srcId="{AB06CCE3-D15A-46C0-A7D2-B371818F46E5}" destId="{C5F2720A-0BC7-4AE9-BF94-36DF945EC747}" srcOrd="9" destOrd="0" presId="urn:microsoft.com/office/officeart/2005/8/layout/cycle5"/>
    <dgm:cxn modelId="{D413FC17-50D8-41DB-AF88-D3A723086CE0}" type="presParOf" srcId="{AB06CCE3-D15A-46C0-A7D2-B371818F46E5}" destId="{934C2F9A-367B-4342-BA12-C91BE944D3B8}" srcOrd="10" destOrd="0" presId="urn:microsoft.com/office/officeart/2005/8/layout/cycle5"/>
    <dgm:cxn modelId="{2FA9F22E-5D5A-4C45-840A-460661FB469F}" type="presParOf" srcId="{AB06CCE3-D15A-46C0-A7D2-B371818F46E5}" destId="{5EBA4BC4-7C9E-49A0-9B00-2773611E0598}"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E27C4D-A919-4F3E-B680-AD6B7ED83325}">
      <dsp:nvSpPr>
        <dsp:cNvPr id="0" name=""/>
        <dsp:cNvSpPr/>
      </dsp:nvSpPr>
      <dsp:spPr>
        <a:xfrm>
          <a:off x="2589860" y="418"/>
          <a:ext cx="1517292" cy="9862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ka-GE" sz="1900" b="1" kern="1200">
              <a:solidFill>
                <a:sysClr val="windowText" lastClr="000000"/>
              </a:solidFill>
            </a:rPr>
            <a:t>დაგეგმვა</a:t>
          </a:r>
          <a:endParaRPr lang="ru-RU" sz="1900" b="1" kern="1200">
            <a:solidFill>
              <a:sysClr val="windowText" lastClr="000000"/>
            </a:solidFill>
          </a:endParaRPr>
        </a:p>
      </dsp:txBody>
      <dsp:txXfrm>
        <a:off x="2638004" y="48562"/>
        <a:ext cx="1421004" cy="889951"/>
      </dsp:txXfrm>
    </dsp:sp>
    <dsp:sp modelId="{0B90373C-B978-4C4E-A6EA-21EF6FE0C8A7}">
      <dsp:nvSpPr>
        <dsp:cNvPr id="0" name=""/>
        <dsp:cNvSpPr/>
      </dsp:nvSpPr>
      <dsp:spPr>
        <a:xfrm>
          <a:off x="1720195" y="493538"/>
          <a:ext cx="3256622" cy="3256622"/>
        </a:xfrm>
        <a:custGeom>
          <a:avLst/>
          <a:gdLst/>
          <a:ahLst/>
          <a:cxnLst/>
          <a:rect l="0" t="0" r="0" b="0"/>
          <a:pathLst>
            <a:path>
              <a:moveTo>
                <a:pt x="2596092" y="318808"/>
              </a:moveTo>
              <a:arcTo wR="1628311" hR="1628311" stAng="18387965" swAng="1632517"/>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3EE90803-0CCD-4595-8A29-2F567EF7E566}">
      <dsp:nvSpPr>
        <dsp:cNvPr id="0" name=""/>
        <dsp:cNvSpPr/>
      </dsp:nvSpPr>
      <dsp:spPr>
        <a:xfrm>
          <a:off x="4218172" y="1628730"/>
          <a:ext cx="1517292" cy="9862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ka-GE" sz="1900" b="1" kern="1200">
              <a:solidFill>
                <a:sysClr val="windowText" lastClr="000000"/>
              </a:solidFill>
            </a:rPr>
            <a:t>მოქმედება</a:t>
          </a:r>
          <a:endParaRPr lang="ru-RU" sz="1900" b="1" kern="1200">
            <a:solidFill>
              <a:sysClr val="windowText" lastClr="000000"/>
            </a:solidFill>
          </a:endParaRPr>
        </a:p>
      </dsp:txBody>
      <dsp:txXfrm>
        <a:off x="4266316" y="1676874"/>
        <a:ext cx="1421004" cy="889951"/>
      </dsp:txXfrm>
    </dsp:sp>
    <dsp:sp modelId="{4DEFEA37-1704-4ABD-AF22-F21235726AAF}">
      <dsp:nvSpPr>
        <dsp:cNvPr id="0" name=""/>
        <dsp:cNvSpPr/>
      </dsp:nvSpPr>
      <dsp:spPr>
        <a:xfrm>
          <a:off x="1720195" y="493538"/>
          <a:ext cx="3256622" cy="3256622"/>
        </a:xfrm>
        <a:custGeom>
          <a:avLst/>
          <a:gdLst/>
          <a:ahLst/>
          <a:cxnLst/>
          <a:rect l="0" t="0" r="0" b="0"/>
          <a:pathLst>
            <a:path>
              <a:moveTo>
                <a:pt x="3087751" y="2350413"/>
              </a:moveTo>
              <a:arcTo wR="1628311" hR="1628311" stAng="1579518" swAng="1632517"/>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CC7FC7BE-0D44-49CC-86A2-DD9E7A064936}">
      <dsp:nvSpPr>
        <dsp:cNvPr id="0" name=""/>
        <dsp:cNvSpPr/>
      </dsp:nvSpPr>
      <dsp:spPr>
        <a:xfrm>
          <a:off x="2589860" y="3257041"/>
          <a:ext cx="1517292" cy="9862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ka-GE" sz="1900" b="1" kern="1200">
              <a:solidFill>
                <a:sysClr val="windowText" lastClr="000000"/>
              </a:solidFill>
            </a:rPr>
            <a:t>დაკვირვება</a:t>
          </a:r>
          <a:endParaRPr lang="ru-RU" sz="1900" b="1" kern="1200">
            <a:solidFill>
              <a:sysClr val="windowText" lastClr="000000"/>
            </a:solidFill>
          </a:endParaRPr>
        </a:p>
      </dsp:txBody>
      <dsp:txXfrm>
        <a:off x="2638004" y="3305185"/>
        <a:ext cx="1421004" cy="889951"/>
      </dsp:txXfrm>
    </dsp:sp>
    <dsp:sp modelId="{7CDEBF87-789B-4BDA-AC2C-C58D622DBD68}">
      <dsp:nvSpPr>
        <dsp:cNvPr id="0" name=""/>
        <dsp:cNvSpPr/>
      </dsp:nvSpPr>
      <dsp:spPr>
        <a:xfrm>
          <a:off x="1726132" y="496680"/>
          <a:ext cx="3256622" cy="3256622"/>
        </a:xfrm>
        <a:custGeom>
          <a:avLst/>
          <a:gdLst/>
          <a:ahLst/>
          <a:cxnLst/>
          <a:rect l="0" t="0" r="0" b="0"/>
          <a:pathLst>
            <a:path>
              <a:moveTo>
                <a:pt x="682045" y="2953444"/>
              </a:moveTo>
              <a:arcTo wR="1628311" hR="1628311" stAng="7531818" swAng="1397134"/>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0D0C25D3-DB61-416E-A76A-48483C852131}">
      <dsp:nvSpPr>
        <dsp:cNvPr id="0" name=""/>
        <dsp:cNvSpPr/>
      </dsp:nvSpPr>
      <dsp:spPr>
        <a:xfrm>
          <a:off x="973964" y="1792188"/>
          <a:ext cx="1517292" cy="9862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ka-GE" sz="1900" b="1" kern="1200">
              <a:solidFill>
                <a:sysClr val="windowText" lastClr="000000"/>
              </a:solidFill>
            </a:rPr>
            <a:t>გააზრება</a:t>
          </a:r>
          <a:endParaRPr lang="ru-RU" sz="1900" b="1" kern="1200">
            <a:solidFill>
              <a:sysClr val="windowText" lastClr="000000"/>
            </a:solidFill>
          </a:endParaRPr>
        </a:p>
      </dsp:txBody>
      <dsp:txXfrm>
        <a:off x="1022108" y="1840332"/>
        <a:ext cx="1421004" cy="889951"/>
      </dsp:txXfrm>
    </dsp:sp>
    <dsp:sp modelId="{26A2D79D-32C0-4533-8C3E-49CF0AE82935}">
      <dsp:nvSpPr>
        <dsp:cNvPr id="0" name=""/>
        <dsp:cNvSpPr/>
      </dsp:nvSpPr>
      <dsp:spPr>
        <a:xfrm>
          <a:off x="1724972" y="491013"/>
          <a:ext cx="3256622" cy="3256622"/>
        </a:xfrm>
        <a:custGeom>
          <a:avLst/>
          <a:gdLst/>
          <a:ahLst/>
          <a:cxnLst/>
          <a:rect l="0" t="0" r="0" b="0"/>
          <a:pathLst>
            <a:path>
              <a:moveTo>
                <a:pt x="111819" y="1035309"/>
              </a:moveTo>
              <a:arcTo wR="1628311" hR="1628311" stAng="12081434" swAng="1854970"/>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21A349-9DCF-4639-8E7E-41BF8FD74CBA}">
      <dsp:nvSpPr>
        <dsp:cNvPr id="0" name=""/>
        <dsp:cNvSpPr/>
      </dsp:nvSpPr>
      <dsp:spPr>
        <a:xfrm>
          <a:off x="2232741" y="182518"/>
          <a:ext cx="2198484" cy="570351"/>
        </a:xfrm>
        <a:prstGeom prst="round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ka-GE" sz="1000" b="1" kern="1200">
              <a:solidFill>
                <a:sysClr val="windowText" lastClr="000000"/>
              </a:solidFill>
            </a:rPr>
            <a:t>სასწავლო სტრატეგიებისა და მასალების განვითარება</a:t>
          </a:r>
          <a:endParaRPr lang="ru-RU" sz="1000" b="1" kern="1200">
            <a:solidFill>
              <a:sysClr val="windowText" lastClr="000000"/>
            </a:solidFill>
          </a:endParaRPr>
        </a:p>
      </dsp:txBody>
      <dsp:txXfrm>
        <a:off x="2260583" y="210360"/>
        <a:ext cx="2142800" cy="514667"/>
      </dsp:txXfrm>
    </dsp:sp>
    <dsp:sp modelId="{7A8B6E5D-935A-4F08-88C4-D8CFAA467A23}">
      <dsp:nvSpPr>
        <dsp:cNvPr id="0" name=""/>
        <dsp:cNvSpPr/>
      </dsp:nvSpPr>
      <dsp:spPr>
        <a:xfrm>
          <a:off x="2331142" y="752168"/>
          <a:ext cx="3064144" cy="3064144"/>
        </a:xfrm>
        <a:custGeom>
          <a:avLst/>
          <a:gdLst/>
          <a:ahLst/>
          <a:cxnLst/>
          <a:rect l="0" t="0" r="0" b="0"/>
          <a:pathLst>
            <a:path>
              <a:moveTo>
                <a:pt x="1810668" y="25543"/>
              </a:moveTo>
              <a:arcTo wR="1532072" hR="1532072" stAng="16828626" swAng="2398249"/>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FD12EC04-CF63-48E3-AAB5-796DB2657561}">
      <dsp:nvSpPr>
        <dsp:cNvPr id="0" name=""/>
        <dsp:cNvSpPr/>
      </dsp:nvSpPr>
      <dsp:spPr>
        <a:xfrm>
          <a:off x="5224144" y="1536525"/>
          <a:ext cx="1425356" cy="926481"/>
        </a:xfrm>
        <a:prstGeom prst="round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ka-GE" sz="1000" b="1" kern="1200">
              <a:solidFill>
                <a:sysClr val="windowText" lastClr="000000"/>
              </a:solidFill>
            </a:rPr>
            <a:t>პრაქტიკული შემოწმება</a:t>
          </a:r>
          <a:endParaRPr lang="ru-RU" sz="1000" b="1" kern="1200">
            <a:solidFill>
              <a:sysClr val="windowText" lastClr="000000"/>
            </a:solidFill>
          </a:endParaRPr>
        </a:p>
      </dsp:txBody>
      <dsp:txXfrm>
        <a:off x="5269371" y="1581752"/>
        <a:ext cx="1334902" cy="836027"/>
      </dsp:txXfrm>
    </dsp:sp>
    <dsp:sp modelId="{4A4DE08E-1C18-4925-AF90-5BC1927EDD5D}">
      <dsp:nvSpPr>
        <dsp:cNvPr id="0" name=""/>
        <dsp:cNvSpPr/>
      </dsp:nvSpPr>
      <dsp:spPr>
        <a:xfrm>
          <a:off x="2995940" y="239726"/>
          <a:ext cx="3064144" cy="3064144"/>
        </a:xfrm>
        <a:custGeom>
          <a:avLst/>
          <a:gdLst/>
          <a:ahLst/>
          <a:cxnLst/>
          <a:rect l="0" t="0" r="0" b="0"/>
          <a:pathLst>
            <a:path>
              <a:moveTo>
                <a:pt x="2672325" y="2555335"/>
              </a:moveTo>
              <a:arcTo wR="1532072" hR="1532072" stAng="2514288" swAng="3129869"/>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B9448C79-B4E7-40DD-AD2D-8307790CE89C}">
      <dsp:nvSpPr>
        <dsp:cNvPr id="0" name=""/>
        <dsp:cNvSpPr/>
      </dsp:nvSpPr>
      <dsp:spPr>
        <a:xfrm>
          <a:off x="2804202" y="3121826"/>
          <a:ext cx="1221074" cy="556185"/>
        </a:xfrm>
        <a:prstGeom prst="round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ka-GE" sz="1000" b="1" kern="1200">
              <a:solidFill>
                <a:sysClr val="windowText" lastClr="000000"/>
              </a:solidFill>
            </a:rPr>
            <a:t>შეფასება</a:t>
          </a:r>
          <a:endParaRPr lang="ru-RU" sz="1000" b="1" kern="1200">
            <a:solidFill>
              <a:sysClr val="windowText" lastClr="000000"/>
            </a:solidFill>
          </a:endParaRPr>
        </a:p>
      </dsp:txBody>
      <dsp:txXfrm>
        <a:off x="2831353" y="3148977"/>
        <a:ext cx="1166772" cy="501883"/>
      </dsp:txXfrm>
    </dsp:sp>
    <dsp:sp modelId="{BE0FC012-CB3D-4E1C-9E0C-38EA19D91F09}">
      <dsp:nvSpPr>
        <dsp:cNvPr id="0" name=""/>
        <dsp:cNvSpPr/>
      </dsp:nvSpPr>
      <dsp:spPr>
        <a:xfrm>
          <a:off x="659494" y="362951"/>
          <a:ext cx="3064144" cy="3064144"/>
        </a:xfrm>
        <a:custGeom>
          <a:avLst/>
          <a:gdLst/>
          <a:ahLst/>
          <a:cxnLst/>
          <a:rect l="0" t="0" r="0" b="0"/>
          <a:pathLst>
            <a:path>
              <a:moveTo>
                <a:pt x="1721722" y="3052360"/>
              </a:moveTo>
              <a:arcTo wR="1532072" hR="1532072" stAng="4973358" swAng="3533432"/>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C5F2720A-0BC7-4AE9-BF94-36DF945EC747}">
      <dsp:nvSpPr>
        <dsp:cNvPr id="0" name=""/>
        <dsp:cNvSpPr/>
      </dsp:nvSpPr>
      <dsp:spPr>
        <a:xfrm>
          <a:off x="0" y="1536525"/>
          <a:ext cx="1454291" cy="926481"/>
        </a:xfrm>
        <a:prstGeom prst="round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ka-GE" sz="1000" b="1" kern="1200">
              <a:solidFill>
                <a:sysClr val="windowText" lastClr="000000"/>
              </a:solidFill>
            </a:rPr>
            <a:t>გააზრება და გადახედვა</a:t>
          </a:r>
          <a:endParaRPr lang="ru-RU" sz="1000" b="1" kern="1200">
            <a:solidFill>
              <a:sysClr val="windowText" lastClr="000000"/>
            </a:solidFill>
          </a:endParaRPr>
        </a:p>
      </dsp:txBody>
      <dsp:txXfrm>
        <a:off x="45227" y="1581752"/>
        <a:ext cx="1363837" cy="836027"/>
      </dsp:txXfrm>
    </dsp:sp>
    <dsp:sp modelId="{5EBA4BC4-7C9E-49A0-9B00-2773611E0598}">
      <dsp:nvSpPr>
        <dsp:cNvPr id="0" name=""/>
        <dsp:cNvSpPr/>
      </dsp:nvSpPr>
      <dsp:spPr>
        <a:xfrm>
          <a:off x="1278574" y="752435"/>
          <a:ext cx="3064144" cy="3064144"/>
        </a:xfrm>
        <a:custGeom>
          <a:avLst/>
          <a:gdLst/>
          <a:ahLst/>
          <a:cxnLst/>
          <a:rect l="0" t="0" r="0" b="0"/>
          <a:pathLst>
            <a:path>
              <a:moveTo>
                <a:pt x="354949" y="551446"/>
              </a:moveTo>
              <a:arcTo wR="1532072" hR="1532072" stAng="13187800" swAng="2368898"/>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8F86EC-9535-4CFE-BB41-0C3FAE99D989}" type="datetimeFigureOut">
              <a:rPr lang="de-AT" smtClean="0"/>
              <a:t>03.10.2019</a:t>
            </a:fld>
            <a:endParaRPr lang="de-AT"/>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E947F1-1D20-40FB-8201-7B0FDA85C1AD}" type="slidenum">
              <a:rPr lang="de-AT" smtClean="0"/>
              <a:t>‹Nr.›</a:t>
            </a:fld>
            <a:endParaRPr lang="de-AT"/>
          </a:p>
        </p:txBody>
      </p:sp>
    </p:spTree>
    <p:extLst>
      <p:ext uri="{BB962C8B-B14F-4D97-AF65-F5344CB8AC3E}">
        <p14:creationId xmlns:p14="http://schemas.microsoft.com/office/powerpoint/2010/main" val="1993216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4032232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524192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629507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4126591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619653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4A10467-8712-4516-B844-07F6C52ED953}" type="datetimeFigureOut">
              <a:rPr lang="de-AT" smtClean="0"/>
              <a:t>03.10.2019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1246010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4A10467-8712-4516-B844-07F6C52ED953}" type="datetimeFigureOut">
              <a:rPr lang="de-AT" smtClean="0"/>
              <a:t>03.10.2019</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513099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B4A10467-8712-4516-B844-07F6C52ED953}" type="datetimeFigureOut">
              <a:rPr lang="de-AT" smtClean="0"/>
              <a:t>03.10.2019</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1555646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10467-8712-4516-B844-07F6C52ED953}" type="datetimeFigureOut">
              <a:rPr lang="de-AT" smtClean="0"/>
              <a:t>03.10.2019</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363772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B4A10467-8712-4516-B844-07F6C52ED953}" type="datetimeFigureOut">
              <a:rPr lang="de-AT" smtClean="0"/>
              <a:t>03.10.2019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767589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B4A10467-8712-4516-B844-07F6C52ED953}" type="datetimeFigureOut">
              <a:rPr lang="de-AT" smtClean="0"/>
              <a:t>03.10.2019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326036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A10467-8712-4516-B844-07F6C52ED953}" type="datetimeFigureOut">
              <a:rPr lang="de-AT" smtClean="0"/>
              <a:t>03.10.2019</a:t>
            </a:fld>
            <a:endParaRPr lang="de-A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333B8-47CF-4448-89BF-41534350C295}" type="slidenum">
              <a:rPr lang="de-AT" smtClean="0"/>
              <a:t>‹Nr.›</a:t>
            </a:fld>
            <a:endParaRPr lang="de-AT"/>
          </a:p>
        </p:txBody>
      </p:sp>
    </p:spTree>
    <p:extLst>
      <p:ext uri="{BB962C8B-B14F-4D97-AF65-F5344CB8AC3E}">
        <p14:creationId xmlns:p14="http://schemas.microsoft.com/office/powerpoint/2010/main" val="356907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34178"/>
            <a:ext cx="9144000" cy="3189644"/>
          </a:xfrm>
          <a:prstGeom prst="rect">
            <a:avLst/>
          </a:prstGeom>
        </p:spPr>
      </p:pic>
      <p:sp>
        <p:nvSpPr>
          <p:cNvPr id="2" name="Textfeld 1"/>
          <p:cNvSpPr txBox="1"/>
          <p:nvPr/>
        </p:nvSpPr>
        <p:spPr>
          <a:xfrm>
            <a:off x="2339752" y="566125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4" name="Picture 2" descr="http://www.erasmus-artist.eu/images/eu_flag_co_funded_pos_-rgb-_right.jpg?crc=3942257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3340" y="0"/>
            <a:ext cx="4440660" cy="126876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086254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umsplatzhalter 3"/>
          <p:cNvSpPr>
            <a:spLocks noGrp="1"/>
          </p:cNvSpPr>
          <p:nvPr>
            <p:ph type="dt" sz="half"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
        <p:nvSpPr>
          <p:cNvPr id="2" name="Rechteck 1"/>
          <p:cNvSpPr/>
          <p:nvPr/>
        </p:nvSpPr>
        <p:spPr>
          <a:xfrm>
            <a:off x="193813" y="56138"/>
            <a:ext cx="8756374" cy="5909311"/>
          </a:xfrm>
          <a:prstGeom prst="rect">
            <a:avLst/>
          </a:prstGeom>
        </p:spPr>
        <p:txBody>
          <a:bodyPr wrap="square">
            <a:spAutoFit/>
          </a:bodyPr>
          <a:lstStyle/>
          <a:p>
            <a:pPr algn="just"/>
            <a:r>
              <a:rPr lang="en-GB" i="1" dirty="0"/>
              <a:t>“</a:t>
            </a:r>
            <a:r>
              <a:rPr lang="ka-GE" i="1" dirty="0"/>
              <a:t>განსხვავებები მონაწილეებს, წარმმართველი „იდეის“  წყაროსა და მასშტაბს შორის ურთიერთობაში ძალაუფლების საკითხს ეფუძნება. </a:t>
            </a:r>
            <a:endParaRPr lang="en-US" dirty="0"/>
          </a:p>
          <a:p>
            <a:pPr algn="just"/>
            <a:r>
              <a:rPr lang="ka-GE" i="1" dirty="0"/>
              <a:t> </a:t>
            </a:r>
            <a:endParaRPr lang="en-US" dirty="0"/>
          </a:p>
          <a:p>
            <a:pPr algn="just"/>
            <a:r>
              <a:rPr lang="ka-GE" i="1" dirty="0"/>
              <a:t>ტექნიკური პრაქტიკული კვლევის შემთხვევაში მოქმედების ძალაუფლების წყაროს „იდეა“ წარმოადგენს. გამომდინარე იქედან, რომ „იდეა“ ხშირად ფასილიტატორისგან მოდის, სწორედ ისაა ის პირი, რომელიც პროექტში ძალაუფლებას აკონტროლებს. </a:t>
            </a:r>
            <a:endParaRPr lang="en-US" dirty="0"/>
          </a:p>
          <a:p>
            <a:pPr algn="just"/>
            <a:r>
              <a:rPr lang="ka-GE" i="1" dirty="0"/>
              <a:t> </a:t>
            </a:r>
            <a:endParaRPr lang="en-US" dirty="0"/>
          </a:p>
          <a:p>
            <a:pPr algn="just"/>
            <a:r>
              <a:rPr lang="ka-GE" i="1" dirty="0"/>
              <a:t>თანამონაწილობითი პრაქტიკული კვლევის შემთხვევაში ძალაუფლებას თანაბარუფლებიანი მონაწილეების ჯგუფები იყოფენ, თუმცა აქცენტი ყოველთვის ქმედების ინდივიდუალურ ძალაზეა. </a:t>
            </a:r>
            <a:endParaRPr lang="en-US" dirty="0"/>
          </a:p>
          <a:p>
            <a:pPr algn="just"/>
            <a:r>
              <a:rPr lang="ka-GE" i="1" dirty="0"/>
              <a:t> </a:t>
            </a:r>
            <a:endParaRPr lang="en-US" dirty="0"/>
          </a:p>
          <a:p>
            <a:pPr algn="just"/>
            <a:r>
              <a:rPr lang="ka-GE" i="1" dirty="0"/>
              <a:t>ემანსიპატორული პრაქტიკული კვლევის შემთხვევაში ძალაუფლება მთლიანად ჯგუფის და არა ფასილიტატორის ან ჯგუფის რომელიმე წევრი ინდივიდის ხელშია. </a:t>
            </a:r>
            <a:endParaRPr lang="en-US" dirty="0"/>
          </a:p>
          <a:p>
            <a:pPr algn="just"/>
            <a:r>
              <a:rPr lang="ka-GE" i="1" dirty="0"/>
              <a:t> </a:t>
            </a:r>
            <a:endParaRPr lang="en-US" dirty="0"/>
          </a:p>
          <a:p>
            <a:pPr algn="just"/>
            <a:r>
              <a:rPr lang="ka-GE" i="1" dirty="0"/>
              <a:t>ძალიან ხშირად, ჯგუფის შიგნით ძალაუფლების გადანაწილების სფეროში მომხდარმა ცვლილებამ შეიძლება, მუშაობის მიმდინარეობის ცვლილება გამოიწვიოს.” </a:t>
            </a:r>
            <a:endParaRPr lang="en-US" dirty="0"/>
          </a:p>
          <a:p>
            <a:r>
              <a:rPr lang="ka-GE" dirty="0"/>
              <a:t> </a:t>
            </a:r>
            <a:endParaRPr lang="en-US" dirty="0"/>
          </a:p>
          <a:p>
            <a:r>
              <a:rPr lang="ka-GE" dirty="0" smtClean="0"/>
              <a:t>Grundy</a:t>
            </a:r>
            <a:r>
              <a:rPr lang="ka-GE" dirty="0"/>
              <a:t>, S. (1982). Three Modes of Action Research. </a:t>
            </a:r>
            <a:endParaRPr lang="en-US" dirty="0"/>
          </a:p>
          <a:p>
            <a:r>
              <a:rPr lang="en-GB" i="1" dirty="0"/>
              <a:t>Curriculum Perspectives</a:t>
            </a:r>
            <a:r>
              <a:rPr lang="en-GB" dirty="0"/>
              <a:t>, 2(3), 23–34</a:t>
            </a:r>
            <a:r>
              <a:rPr lang="en-GB" dirty="0" smtClean="0"/>
              <a:t>.</a:t>
            </a:r>
            <a:endParaRPr lang="de-DE" dirty="0"/>
          </a:p>
        </p:txBody>
      </p:sp>
    </p:spTree>
    <p:extLst>
      <p:ext uri="{BB962C8B-B14F-4D97-AF65-F5344CB8AC3E}">
        <p14:creationId xmlns:p14="http://schemas.microsoft.com/office/powerpoint/2010/main" val="2344114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0" y="207172"/>
            <a:ext cx="9144000" cy="567813"/>
          </a:xfrm>
        </p:spPr>
        <p:txBody>
          <a:bodyPr>
            <a:noAutofit/>
          </a:bodyPr>
          <a:lstStyle/>
          <a:p>
            <a:pPr algn="ctr"/>
            <a:r>
              <a:rPr lang="ka-GE" sz="2400" b="1" dirty="0" smtClean="0">
                <a:solidFill>
                  <a:srgbClr val="C00000"/>
                </a:solidFill>
                <a:effectLst>
                  <a:outerShdw blurRad="38100" dist="38100" dir="2700000" algn="tl">
                    <a:srgbClr val="000000">
                      <a:alpha val="43137"/>
                    </a:srgbClr>
                  </a:outerShdw>
                </a:effectLst>
              </a:rPr>
              <a:t>თანამონაწილეობითი </a:t>
            </a:r>
            <a:r>
              <a:rPr lang="ka-GE" sz="2400" b="1" dirty="0">
                <a:solidFill>
                  <a:srgbClr val="C00000"/>
                </a:solidFill>
                <a:effectLst>
                  <a:outerShdw blurRad="38100" dist="38100" dir="2700000" algn="tl">
                    <a:srgbClr val="000000">
                      <a:alpha val="43137"/>
                    </a:srgbClr>
                  </a:outerShdw>
                </a:effectLst>
              </a:rPr>
              <a:t>პრაქტიკული კვლევის მოდელი საბუნებისმეტყველო განათლებაში</a:t>
            </a:r>
            <a:endParaRPr lang="en-US" sz="2400" dirty="0">
              <a:solidFill>
                <a:srgbClr val="C00000"/>
              </a:solidFill>
              <a:effectLst>
                <a:outerShdw blurRad="38100" dist="38100" dir="2700000" algn="tl">
                  <a:srgbClr val="000000">
                    <a:alpha val="43137"/>
                  </a:srgbClr>
                </a:outerShdw>
              </a:effectLst>
            </a:endParaRPr>
          </a:p>
        </p:txBody>
      </p:sp>
      <p:sp>
        <p:nvSpPr>
          <p:cNvPr id="14338" name="Datumsplatzhalter 3"/>
          <p:cNvSpPr>
            <a:spLocks noGrp="1"/>
          </p:cNvSpPr>
          <p:nvPr>
            <p:ph type="dt" sz="half"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9" name="Diagram 8"/>
          <p:cNvGraphicFramePr/>
          <p:nvPr>
            <p:extLst>
              <p:ext uri="{D42A27DB-BD31-4B8C-83A1-F6EECF244321}">
                <p14:modId xmlns:p14="http://schemas.microsoft.com/office/powerpoint/2010/main" val="3673669371"/>
              </p:ext>
            </p:extLst>
          </p:nvPr>
        </p:nvGraphicFramePr>
        <p:xfrm>
          <a:off x="1541462" y="1558344"/>
          <a:ext cx="6649501" cy="39924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Oval 10"/>
          <p:cNvSpPr/>
          <p:nvPr/>
        </p:nvSpPr>
        <p:spPr>
          <a:xfrm>
            <a:off x="3052293" y="2337906"/>
            <a:ext cx="3696237" cy="2282262"/>
          </a:xfrm>
          <a:prstGeom prst="ellips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ka-GE" sz="900" b="1" dirty="0" smtClean="0">
                <a:effectLst/>
                <a:latin typeface="Sylfaen" panose="010A0502050306030303" pitchFamily="18" charset="0"/>
                <a:ea typeface="SimSun" panose="02010600030101010101" pitchFamily="2" charset="-122"/>
                <a:cs typeface="Times New Roman" panose="02020603050405020304" pitchFamily="18" charset="0"/>
              </a:rPr>
              <a:t>მიზნები: სასწავლო პრაქტიკის განვითარების კონცეფციები და ცოდნა</a:t>
            </a:r>
            <a:endParaRPr lang="en-US" sz="1100" dirty="0" smtClean="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800"/>
              </a:spcAft>
            </a:pPr>
            <a:r>
              <a:rPr lang="ka-GE" sz="900" b="1" dirty="0" smtClean="0">
                <a:effectLst/>
                <a:latin typeface="Sylfaen" panose="010A0502050306030303" pitchFamily="18" charset="0"/>
                <a:ea typeface="SimSun" panose="02010600030101010101" pitchFamily="2" charset="-122"/>
                <a:cs typeface="Times New Roman" panose="02020603050405020304" pitchFamily="18" charset="0"/>
              </a:rPr>
              <a:t>კვლევის </a:t>
            </a:r>
            <a:r>
              <a:rPr lang="ka-GE" sz="900" b="1" dirty="0">
                <a:effectLst/>
                <a:latin typeface="Sylfaen" panose="010A0502050306030303" pitchFamily="18" charset="0"/>
                <a:ea typeface="SimSun" panose="02010600030101010101" pitchFamily="2" charset="-122"/>
                <a:cs typeface="Times New Roman" panose="02020603050405020304" pitchFamily="18" charset="0"/>
              </a:rPr>
              <a:t>პროცესით კონკრეტული პრაქტიკის განვითარება</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80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2" name="Text Box 6177"/>
          <p:cNvSpPr txBox="1"/>
          <p:nvPr/>
        </p:nvSpPr>
        <p:spPr>
          <a:xfrm>
            <a:off x="6791012" y="4597758"/>
            <a:ext cx="2029460" cy="40830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ka-GE" sz="800">
                <a:effectLst/>
                <a:latin typeface="Sylfaen" panose="010A0502050306030303" pitchFamily="18" charset="0"/>
                <a:ea typeface="SimSun" panose="02010600030101010101" pitchFamily="2" charset="-122"/>
                <a:cs typeface="Times New Roman" panose="02020603050405020304" pitchFamily="18" charset="0"/>
              </a:rPr>
              <a:t>სასწავლო პრაქტიკის სფერო</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2" name="Rectangle 1"/>
          <p:cNvSpPr/>
          <p:nvPr/>
        </p:nvSpPr>
        <p:spPr>
          <a:xfrm>
            <a:off x="811629" y="5732030"/>
            <a:ext cx="1890261" cy="224036"/>
          </a:xfrm>
          <a:prstGeom prst="rect">
            <a:avLst/>
          </a:prstGeom>
        </p:spPr>
        <p:txBody>
          <a:bodyPr wrap="none">
            <a:spAutoFit/>
          </a:bodyPr>
          <a:lstStyle/>
          <a:p>
            <a:pPr algn="ctr">
              <a:lnSpc>
                <a:spcPct val="107000"/>
              </a:lnSpc>
              <a:spcAft>
                <a:spcPts val="800"/>
              </a:spcAft>
            </a:pPr>
            <a:r>
              <a:rPr lang="ka-GE" sz="800" dirty="0">
                <a:ea typeface="SimSun" panose="02010600030101010101" pitchFamily="2" charset="-122"/>
                <a:cs typeface="Times New Roman" panose="02020603050405020304" pitchFamily="18" charset="0"/>
              </a:rPr>
              <a:t>ცოდნა სწავლების პროცესის შესახებ</a:t>
            </a:r>
            <a:endParaRPr lang="en-US" sz="8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3" name="Rectangle 2"/>
          <p:cNvSpPr/>
          <p:nvPr/>
        </p:nvSpPr>
        <p:spPr>
          <a:xfrm>
            <a:off x="2729866" y="5732030"/>
            <a:ext cx="1382110" cy="224036"/>
          </a:xfrm>
          <a:prstGeom prst="rect">
            <a:avLst/>
          </a:prstGeom>
        </p:spPr>
        <p:txBody>
          <a:bodyPr wrap="none">
            <a:spAutoFit/>
          </a:bodyPr>
          <a:lstStyle/>
          <a:p>
            <a:pPr algn="ctr">
              <a:lnSpc>
                <a:spcPct val="107000"/>
              </a:lnSpc>
              <a:spcAft>
                <a:spcPts val="800"/>
              </a:spcAft>
            </a:pPr>
            <a:r>
              <a:rPr lang="ka-GE" sz="800" dirty="0">
                <a:ea typeface="SimSun" panose="02010600030101010101" pitchFamily="2" charset="-122"/>
                <a:cs typeface="Times New Roman" panose="02020603050405020304" pitchFamily="18" charset="0"/>
              </a:rPr>
              <a:t>სწავლების გამოცდილება</a:t>
            </a:r>
            <a:endParaRPr lang="en-US" sz="8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5" name="Rectangle 4"/>
          <p:cNvSpPr/>
          <p:nvPr/>
        </p:nvSpPr>
        <p:spPr>
          <a:xfrm>
            <a:off x="4139952" y="5719151"/>
            <a:ext cx="1731999" cy="355738"/>
          </a:xfrm>
          <a:prstGeom prst="rect">
            <a:avLst/>
          </a:prstGeom>
        </p:spPr>
        <p:txBody>
          <a:bodyPr wrap="square">
            <a:spAutoFit/>
          </a:bodyPr>
          <a:lstStyle/>
          <a:p>
            <a:pPr algn="ctr">
              <a:lnSpc>
                <a:spcPct val="107000"/>
              </a:lnSpc>
              <a:spcAft>
                <a:spcPts val="800"/>
              </a:spcAft>
            </a:pPr>
            <a:r>
              <a:rPr lang="ka-GE" sz="800" dirty="0">
                <a:ea typeface="SimSun" panose="02010600030101010101" pitchFamily="2" charset="-122"/>
                <a:cs typeface="Times New Roman" panose="02020603050405020304" pitchFamily="18" charset="0"/>
              </a:rPr>
              <a:t>დიდაქტიკური და მეთოდოლოგიური ანალიზი</a:t>
            </a:r>
            <a:endParaRPr lang="en-US" sz="8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6" name="Rectangle 5"/>
          <p:cNvSpPr/>
          <p:nvPr/>
        </p:nvSpPr>
        <p:spPr>
          <a:xfrm>
            <a:off x="5782274" y="5702131"/>
            <a:ext cx="1622738" cy="619144"/>
          </a:xfrm>
          <a:prstGeom prst="rect">
            <a:avLst/>
          </a:prstGeom>
        </p:spPr>
        <p:txBody>
          <a:bodyPr wrap="square">
            <a:spAutoFit/>
          </a:bodyPr>
          <a:lstStyle/>
          <a:p>
            <a:pPr algn="ctr">
              <a:lnSpc>
                <a:spcPct val="107000"/>
              </a:lnSpc>
              <a:spcAft>
                <a:spcPts val="800"/>
              </a:spcAft>
            </a:pPr>
            <a:r>
              <a:rPr lang="ka-GE" sz="800" dirty="0">
                <a:ea typeface="SimSun" panose="02010600030101010101" pitchFamily="2" charset="-122"/>
                <a:cs typeface="Times New Roman" panose="02020603050405020304" pitchFamily="18" charset="0"/>
              </a:rPr>
              <a:t>სწავლებისთვის გამარტივებული საბუნებისმეტყველო განათლება</a:t>
            </a:r>
            <a:endParaRPr lang="en-US" sz="8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3" name="Rectangle 12"/>
          <p:cNvSpPr/>
          <p:nvPr/>
        </p:nvSpPr>
        <p:spPr>
          <a:xfrm>
            <a:off x="7154848" y="5699569"/>
            <a:ext cx="1301788" cy="487441"/>
          </a:xfrm>
          <a:prstGeom prst="rect">
            <a:avLst/>
          </a:prstGeom>
        </p:spPr>
        <p:txBody>
          <a:bodyPr wrap="square">
            <a:spAutoFit/>
          </a:bodyPr>
          <a:lstStyle/>
          <a:p>
            <a:pPr algn="ctr">
              <a:lnSpc>
                <a:spcPct val="107000"/>
              </a:lnSpc>
              <a:spcAft>
                <a:spcPts val="800"/>
              </a:spcAft>
            </a:pPr>
            <a:r>
              <a:rPr lang="ka-GE" sz="800" dirty="0">
                <a:ea typeface="SimSun" panose="02010600030101010101" pitchFamily="2" charset="-122"/>
                <a:cs typeface="Times New Roman" panose="02020603050405020304" pitchFamily="18" charset="0"/>
              </a:rPr>
              <a:t>მასწავლებლის ინტუიცია და კრეატიულობა</a:t>
            </a:r>
            <a:endParaRPr lang="en-US" sz="800" dirty="0">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17" name="Straight Arrow Connector 16"/>
          <p:cNvCxnSpPr/>
          <p:nvPr/>
        </p:nvCxnSpPr>
        <p:spPr>
          <a:xfrm flipV="1">
            <a:off x="3317294" y="5372620"/>
            <a:ext cx="0" cy="3594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1731046" y="5372620"/>
            <a:ext cx="0" cy="359410"/>
          </a:xfrm>
          <a:prstGeom prst="straightConnector1">
            <a:avLst/>
          </a:prstGeom>
          <a:ln>
            <a:solidFill>
              <a:schemeClr val="accent1"/>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V="1">
            <a:off x="4978668" y="5372620"/>
            <a:ext cx="0" cy="3594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flipV="1">
            <a:off x="6635750" y="5340159"/>
            <a:ext cx="0" cy="3594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V="1">
            <a:off x="7741187" y="5359741"/>
            <a:ext cx="0" cy="3594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707560" y="908913"/>
            <a:ext cx="2047741" cy="355738"/>
          </a:xfrm>
          <a:prstGeom prst="rect">
            <a:avLst/>
          </a:prstGeom>
        </p:spPr>
        <p:txBody>
          <a:bodyPr wrap="square">
            <a:spAutoFit/>
          </a:bodyPr>
          <a:lstStyle/>
          <a:p>
            <a:pPr algn="ctr">
              <a:lnSpc>
                <a:spcPct val="107000"/>
              </a:lnSpc>
              <a:spcAft>
                <a:spcPts val="800"/>
              </a:spcAft>
            </a:pPr>
            <a:r>
              <a:rPr lang="ka-GE" sz="800" dirty="0">
                <a:ea typeface="SimSun" panose="02010600030101010101" pitchFamily="2" charset="-122"/>
                <a:cs typeface="Times New Roman" panose="02020603050405020304" pitchFamily="18" charset="0"/>
              </a:rPr>
              <a:t>ახალი სასწავლო კონცეფციები და მასალები</a:t>
            </a:r>
            <a:endParaRPr lang="en-US" sz="8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5" name="Rectangle 14"/>
          <p:cNvSpPr/>
          <p:nvPr/>
        </p:nvSpPr>
        <p:spPr>
          <a:xfrm>
            <a:off x="2803208" y="908913"/>
            <a:ext cx="1612443" cy="355738"/>
          </a:xfrm>
          <a:prstGeom prst="rect">
            <a:avLst/>
          </a:prstGeom>
        </p:spPr>
        <p:txBody>
          <a:bodyPr wrap="square">
            <a:spAutoFit/>
          </a:bodyPr>
          <a:lstStyle/>
          <a:p>
            <a:pPr algn="ctr">
              <a:lnSpc>
                <a:spcPct val="107000"/>
              </a:lnSpc>
              <a:spcAft>
                <a:spcPts val="800"/>
              </a:spcAft>
            </a:pPr>
            <a:r>
              <a:rPr lang="ka-GE" sz="800" dirty="0">
                <a:ea typeface="SimSun" panose="02010600030101010101" pitchFamily="2" charset="-122"/>
                <a:cs typeface="Times New Roman" panose="02020603050405020304" pitchFamily="18" charset="0"/>
              </a:rPr>
              <a:t>ცოდნა სწავლებისა და სწავლის შესახებ</a:t>
            </a:r>
            <a:endParaRPr lang="en-US" sz="8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6" name="Rectangle 15"/>
          <p:cNvSpPr/>
          <p:nvPr/>
        </p:nvSpPr>
        <p:spPr>
          <a:xfrm>
            <a:off x="4345663" y="932923"/>
            <a:ext cx="1436611" cy="224036"/>
          </a:xfrm>
          <a:prstGeom prst="rect">
            <a:avLst/>
          </a:prstGeom>
        </p:spPr>
        <p:txBody>
          <a:bodyPr wrap="none">
            <a:spAutoFit/>
          </a:bodyPr>
          <a:lstStyle/>
          <a:p>
            <a:pPr algn="ctr">
              <a:lnSpc>
                <a:spcPct val="107000"/>
              </a:lnSpc>
              <a:spcAft>
                <a:spcPts val="800"/>
              </a:spcAft>
            </a:pPr>
            <a:r>
              <a:rPr lang="ka-GE" sz="800" dirty="0">
                <a:ea typeface="SimSun" panose="02010600030101010101" pitchFamily="2" charset="-122"/>
                <a:cs typeface="Times New Roman" panose="02020603050405020304" pitchFamily="18" charset="0"/>
              </a:rPr>
              <a:t>განვითარებული პრაქტიკა</a:t>
            </a:r>
            <a:endParaRPr lang="en-US" sz="8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23" name="Rectangle 22"/>
          <p:cNvSpPr/>
          <p:nvPr/>
        </p:nvSpPr>
        <p:spPr>
          <a:xfrm>
            <a:off x="5782274" y="960911"/>
            <a:ext cx="1529475" cy="355738"/>
          </a:xfrm>
          <a:prstGeom prst="rect">
            <a:avLst/>
          </a:prstGeom>
        </p:spPr>
        <p:txBody>
          <a:bodyPr wrap="square">
            <a:spAutoFit/>
          </a:bodyPr>
          <a:lstStyle/>
          <a:p>
            <a:pPr algn="ctr">
              <a:lnSpc>
                <a:spcPct val="107000"/>
              </a:lnSpc>
              <a:spcAft>
                <a:spcPts val="800"/>
              </a:spcAft>
            </a:pPr>
            <a:r>
              <a:rPr lang="ka-GE" sz="800" dirty="0">
                <a:ea typeface="SimSun" panose="02010600030101010101" pitchFamily="2" charset="-122"/>
                <a:cs typeface="Times New Roman" panose="02020603050405020304" pitchFamily="18" charset="0"/>
              </a:rPr>
              <a:t>დატრენინგებული მასწავლებლები</a:t>
            </a:r>
            <a:endParaRPr lang="en-US" sz="8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24" name="Rectangle 23"/>
          <p:cNvSpPr/>
          <p:nvPr/>
        </p:nvSpPr>
        <p:spPr>
          <a:xfrm>
            <a:off x="6817754" y="979090"/>
            <a:ext cx="2071942" cy="355738"/>
          </a:xfrm>
          <a:prstGeom prst="rect">
            <a:avLst/>
          </a:prstGeom>
        </p:spPr>
        <p:txBody>
          <a:bodyPr wrap="square">
            <a:spAutoFit/>
          </a:bodyPr>
          <a:lstStyle/>
          <a:p>
            <a:pPr algn="ctr">
              <a:lnSpc>
                <a:spcPct val="107000"/>
              </a:lnSpc>
              <a:spcAft>
                <a:spcPts val="800"/>
              </a:spcAft>
            </a:pPr>
            <a:r>
              <a:rPr lang="ka-GE" sz="800" dirty="0">
                <a:ea typeface="SimSun" panose="02010600030101010101" pitchFamily="2" charset="-122"/>
                <a:cs typeface="Times New Roman" panose="02020603050405020304" pitchFamily="18" charset="0"/>
              </a:rPr>
              <a:t>მასწავლებელთა პრაქტიკის დოკუმენტირება</a:t>
            </a:r>
            <a:endParaRPr lang="en-US" sz="800" dirty="0">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28" name="Straight Arrow Connector 27"/>
          <p:cNvCxnSpPr/>
          <p:nvPr/>
        </p:nvCxnSpPr>
        <p:spPr>
          <a:xfrm flipV="1">
            <a:off x="1731046" y="1334828"/>
            <a:ext cx="0" cy="360045"/>
          </a:xfrm>
          <a:prstGeom prst="straightConnector1">
            <a:avLst/>
          </a:prstGeom>
          <a:ln>
            <a:solidFill>
              <a:schemeClr val="accent1">
                <a:lumMod val="75000"/>
              </a:schemeClr>
            </a:solidFill>
            <a:tailEnd type="arrow"/>
          </a:ln>
        </p:spPr>
        <p:style>
          <a:lnRef idx="3">
            <a:schemeClr val="accent5"/>
          </a:lnRef>
          <a:fillRef idx="0">
            <a:schemeClr val="accent5"/>
          </a:fillRef>
          <a:effectRef idx="2">
            <a:schemeClr val="accent5"/>
          </a:effectRef>
          <a:fontRef idx="minor">
            <a:schemeClr val="tx1"/>
          </a:fontRef>
        </p:style>
      </p:cxnSp>
      <p:cxnSp>
        <p:nvCxnSpPr>
          <p:cNvPr id="29" name="Straight Arrow Connector 28"/>
          <p:cNvCxnSpPr/>
          <p:nvPr/>
        </p:nvCxnSpPr>
        <p:spPr>
          <a:xfrm flipV="1">
            <a:off x="4978668" y="1264651"/>
            <a:ext cx="0" cy="3600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V="1">
            <a:off x="7919943" y="1334828"/>
            <a:ext cx="0" cy="3600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V="1">
            <a:off x="6526879" y="1316649"/>
            <a:ext cx="0" cy="3600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V="1">
            <a:off x="3462691" y="1334828"/>
            <a:ext cx="0" cy="3600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68092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96214" y="685802"/>
            <a:ext cx="8397025" cy="344270"/>
          </a:xfrm>
        </p:spPr>
        <p:txBody>
          <a:bodyPr>
            <a:noAutofit/>
          </a:bodyPr>
          <a:lstStyle/>
          <a:p>
            <a:pPr algn="ctr"/>
            <a:r>
              <a:rPr lang="ka-GE" sz="4000" b="1" i="1" dirty="0"/>
              <a:t> </a:t>
            </a:r>
            <a:r>
              <a:rPr lang="en-US" sz="4000" dirty="0"/>
              <a:t/>
            </a:r>
            <a:br>
              <a:rPr lang="en-US" sz="4000" dirty="0"/>
            </a:br>
            <a:r>
              <a:rPr lang="ka-GE" sz="2800" b="1" dirty="0"/>
              <a:t>პრაქტიკულ კვლევაზე დაფუძნებული ინოვაციების გაუმჯობესების პოტენციური მოდელი</a:t>
            </a:r>
            <a:endParaRPr lang="en-US" sz="2800" dirty="0"/>
          </a:p>
        </p:txBody>
      </p:sp>
      <p:sp>
        <p:nvSpPr>
          <p:cNvPr id="14338" name="Datumsplatzhalter 3"/>
          <p:cNvSpPr>
            <a:spLocks noGrp="1"/>
          </p:cNvSpPr>
          <p:nvPr>
            <p:ph type="dt" sz="half"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10" name="Grafik 9"/>
          <p:cNvPicPr/>
          <p:nvPr/>
        </p:nvPicPr>
        <p:blipFill>
          <a:blip r:embed="rId3" cstate="print">
            <a:extLst>
              <a:ext uri="{28A0092B-C50C-407E-A947-70E740481C1C}">
                <a14:useLocalDpi xmlns:a14="http://schemas.microsoft.com/office/drawing/2010/main" val="0"/>
              </a:ext>
            </a:extLst>
          </a:blip>
          <a:stretch>
            <a:fillRect/>
          </a:stretch>
        </p:blipFill>
        <p:spPr>
          <a:xfrm>
            <a:off x="628650" y="2107605"/>
            <a:ext cx="7657363" cy="2719603"/>
          </a:xfrm>
          <a:prstGeom prst="rect">
            <a:avLst/>
          </a:prstGeom>
        </p:spPr>
      </p:pic>
      <p:sp>
        <p:nvSpPr>
          <p:cNvPr id="5" name="TextBox 4"/>
          <p:cNvSpPr txBox="1"/>
          <p:nvPr/>
        </p:nvSpPr>
        <p:spPr>
          <a:xfrm rot="10800000" flipV="1">
            <a:off x="965914" y="2791238"/>
            <a:ext cx="1493949" cy="1384995"/>
          </a:xfrm>
          <a:prstGeom prst="rect">
            <a:avLst/>
          </a:prstGeom>
          <a:solidFill>
            <a:schemeClr val="bg1"/>
          </a:solidFill>
        </p:spPr>
        <p:txBody>
          <a:bodyPr wrap="square" rtlCol="0">
            <a:spAutoFit/>
          </a:bodyPr>
          <a:lstStyle/>
          <a:p>
            <a:pPr algn="ctr"/>
            <a:r>
              <a:rPr lang="ka-GE" sz="1400" dirty="0"/>
              <a:t>დასაბუთება, პირველი დროებითი კონცეფციები, ცალკეული ცდები</a:t>
            </a:r>
            <a:endParaRPr lang="en-US" sz="1400" dirty="0"/>
          </a:p>
        </p:txBody>
      </p:sp>
      <p:sp>
        <p:nvSpPr>
          <p:cNvPr id="13" name="TextBox 12"/>
          <p:cNvSpPr txBox="1"/>
          <p:nvPr/>
        </p:nvSpPr>
        <p:spPr>
          <a:xfrm rot="10800000" flipV="1">
            <a:off x="3692164" y="2774908"/>
            <a:ext cx="1493949" cy="1384995"/>
          </a:xfrm>
          <a:prstGeom prst="rect">
            <a:avLst/>
          </a:prstGeom>
          <a:solidFill>
            <a:schemeClr val="bg1"/>
          </a:solidFill>
        </p:spPr>
        <p:txBody>
          <a:bodyPr wrap="square" rtlCol="0">
            <a:spAutoFit/>
          </a:bodyPr>
          <a:lstStyle/>
          <a:p>
            <a:pPr algn="ctr"/>
            <a:r>
              <a:rPr lang="ka-GE" sz="1400" dirty="0"/>
              <a:t>სისტემატური განვითარების ციკლები, ცდები და </a:t>
            </a:r>
            <a:r>
              <a:rPr lang="ka-GE" sz="1400" dirty="0" smtClean="0"/>
              <a:t>შეფასება</a:t>
            </a:r>
            <a:endParaRPr lang="en-US" sz="1400" dirty="0" smtClean="0"/>
          </a:p>
          <a:p>
            <a:pPr algn="ctr"/>
            <a:endParaRPr lang="en-US" sz="1400" dirty="0"/>
          </a:p>
        </p:txBody>
      </p:sp>
      <p:sp>
        <p:nvSpPr>
          <p:cNvPr id="14" name="TextBox 13"/>
          <p:cNvSpPr txBox="1"/>
          <p:nvPr/>
        </p:nvSpPr>
        <p:spPr>
          <a:xfrm rot="10800000" flipV="1">
            <a:off x="6418413" y="2898960"/>
            <a:ext cx="1493949" cy="1169551"/>
          </a:xfrm>
          <a:prstGeom prst="rect">
            <a:avLst/>
          </a:prstGeom>
          <a:solidFill>
            <a:schemeClr val="bg1"/>
          </a:solidFill>
        </p:spPr>
        <p:txBody>
          <a:bodyPr wrap="square" rtlCol="0">
            <a:spAutoFit/>
          </a:bodyPr>
          <a:lstStyle/>
          <a:p>
            <a:pPr algn="ctr"/>
            <a:r>
              <a:rPr lang="ka-GE" sz="1400" dirty="0"/>
              <a:t>გავრცელება, დანერგვა და ზოგიერთი დეტალის ცვლილება</a:t>
            </a:r>
            <a:endParaRPr lang="en-US" sz="1400" dirty="0"/>
          </a:p>
        </p:txBody>
      </p:sp>
      <p:sp>
        <p:nvSpPr>
          <p:cNvPr id="15" name="TextBox 14"/>
          <p:cNvSpPr txBox="1"/>
          <p:nvPr/>
        </p:nvSpPr>
        <p:spPr>
          <a:xfrm rot="10800000" flipV="1">
            <a:off x="535108" y="4519746"/>
            <a:ext cx="2244484" cy="523220"/>
          </a:xfrm>
          <a:prstGeom prst="rect">
            <a:avLst/>
          </a:prstGeom>
          <a:solidFill>
            <a:schemeClr val="bg1"/>
          </a:solidFill>
        </p:spPr>
        <p:txBody>
          <a:bodyPr wrap="square" rtlCol="0">
            <a:spAutoFit/>
          </a:bodyPr>
          <a:lstStyle/>
          <a:p>
            <a:pPr algn="ctr"/>
            <a:endParaRPr lang="en-US" sz="1400" dirty="0" smtClean="0"/>
          </a:p>
          <a:p>
            <a:pPr algn="ctr"/>
            <a:r>
              <a:rPr lang="ka-GE" sz="1400" dirty="0" smtClean="0"/>
              <a:t>ერთი </a:t>
            </a:r>
            <a:r>
              <a:rPr lang="ka-GE" sz="1400" dirty="0"/>
              <a:t>სასწავლო  ჯგუფი</a:t>
            </a:r>
            <a:endParaRPr lang="en-US" sz="1400" dirty="0"/>
          </a:p>
        </p:txBody>
      </p:sp>
      <p:sp>
        <p:nvSpPr>
          <p:cNvPr id="16" name="TextBox 15"/>
          <p:cNvSpPr txBox="1"/>
          <p:nvPr/>
        </p:nvSpPr>
        <p:spPr>
          <a:xfrm rot="10800000" flipV="1">
            <a:off x="3545131" y="4578191"/>
            <a:ext cx="1967026" cy="523220"/>
          </a:xfrm>
          <a:prstGeom prst="rect">
            <a:avLst/>
          </a:prstGeom>
          <a:solidFill>
            <a:schemeClr val="bg1"/>
          </a:solidFill>
        </p:spPr>
        <p:txBody>
          <a:bodyPr wrap="square" rtlCol="0">
            <a:spAutoFit/>
          </a:bodyPr>
          <a:lstStyle/>
          <a:p>
            <a:pPr algn="ctr"/>
            <a:r>
              <a:rPr lang="ka-GE" sz="1400" dirty="0"/>
              <a:t>მცირე რაოდენობის  სასწავლო ჯგუფი</a:t>
            </a:r>
            <a:endParaRPr lang="en-US" sz="1400" dirty="0"/>
          </a:p>
        </p:txBody>
      </p:sp>
      <p:sp>
        <p:nvSpPr>
          <p:cNvPr id="17" name="TextBox 16"/>
          <p:cNvSpPr txBox="1"/>
          <p:nvPr/>
        </p:nvSpPr>
        <p:spPr>
          <a:xfrm rot="10800000" flipV="1">
            <a:off x="6168980" y="4547837"/>
            <a:ext cx="2117032" cy="523220"/>
          </a:xfrm>
          <a:prstGeom prst="rect">
            <a:avLst/>
          </a:prstGeom>
          <a:solidFill>
            <a:schemeClr val="bg1"/>
          </a:solidFill>
        </p:spPr>
        <p:txBody>
          <a:bodyPr wrap="square" rtlCol="0">
            <a:spAutoFit/>
          </a:bodyPr>
          <a:lstStyle/>
          <a:p>
            <a:pPr algn="ctr"/>
            <a:r>
              <a:rPr lang="ka-GE" sz="1400" dirty="0"/>
              <a:t>რამდენიმე  სასწავლო ჯგუფი</a:t>
            </a:r>
            <a:endParaRPr lang="en-US" sz="1400" dirty="0"/>
          </a:p>
        </p:txBody>
      </p:sp>
      <p:sp>
        <p:nvSpPr>
          <p:cNvPr id="18" name="TextBox 17"/>
          <p:cNvSpPr txBox="1"/>
          <p:nvPr/>
        </p:nvSpPr>
        <p:spPr>
          <a:xfrm rot="10800000" flipV="1">
            <a:off x="965913" y="2053627"/>
            <a:ext cx="1587491" cy="307777"/>
          </a:xfrm>
          <a:prstGeom prst="rect">
            <a:avLst/>
          </a:prstGeom>
          <a:solidFill>
            <a:schemeClr val="bg1"/>
          </a:solidFill>
        </p:spPr>
        <p:txBody>
          <a:bodyPr wrap="square" rtlCol="0">
            <a:spAutoFit/>
          </a:bodyPr>
          <a:lstStyle/>
          <a:p>
            <a:pPr algn="ctr"/>
            <a:r>
              <a:rPr lang="ka-GE" sz="1400" dirty="0"/>
              <a:t>ფაზა #1</a:t>
            </a:r>
            <a:endParaRPr lang="en-US" sz="1400" dirty="0"/>
          </a:p>
        </p:txBody>
      </p:sp>
      <p:sp>
        <p:nvSpPr>
          <p:cNvPr id="19" name="TextBox 18"/>
          <p:cNvSpPr txBox="1"/>
          <p:nvPr/>
        </p:nvSpPr>
        <p:spPr>
          <a:xfrm rot="10800000" flipV="1">
            <a:off x="3523272" y="2069657"/>
            <a:ext cx="1493949" cy="307777"/>
          </a:xfrm>
          <a:prstGeom prst="rect">
            <a:avLst/>
          </a:prstGeom>
          <a:solidFill>
            <a:schemeClr val="bg1"/>
          </a:solidFill>
        </p:spPr>
        <p:txBody>
          <a:bodyPr wrap="square" rtlCol="0">
            <a:spAutoFit/>
          </a:bodyPr>
          <a:lstStyle/>
          <a:p>
            <a:pPr algn="ctr"/>
            <a:r>
              <a:rPr lang="ka-GE" sz="1400" dirty="0"/>
              <a:t>ფაზა </a:t>
            </a:r>
            <a:r>
              <a:rPr lang="ka-GE" sz="1400" dirty="0" smtClean="0"/>
              <a:t>#</a:t>
            </a:r>
            <a:r>
              <a:rPr lang="en-US" sz="1400" dirty="0" smtClean="0"/>
              <a:t>2</a:t>
            </a:r>
            <a:endParaRPr lang="en-US" sz="1400" dirty="0"/>
          </a:p>
        </p:txBody>
      </p:sp>
      <p:sp>
        <p:nvSpPr>
          <p:cNvPr id="20" name="TextBox 19"/>
          <p:cNvSpPr txBox="1"/>
          <p:nvPr/>
        </p:nvSpPr>
        <p:spPr>
          <a:xfrm rot="10800000" flipV="1">
            <a:off x="6463308" y="2027830"/>
            <a:ext cx="1493949" cy="307777"/>
          </a:xfrm>
          <a:prstGeom prst="rect">
            <a:avLst/>
          </a:prstGeom>
          <a:solidFill>
            <a:schemeClr val="bg1"/>
          </a:solidFill>
        </p:spPr>
        <p:txBody>
          <a:bodyPr wrap="square" rtlCol="0">
            <a:spAutoFit/>
          </a:bodyPr>
          <a:lstStyle/>
          <a:p>
            <a:pPr algn="ctr"/>
            <a:r>
              <a:rPr lang="ka-GE" sz="1400" dirty="0"/>
              <a:t>ფაზა </a:t>
            </a:r>
            <a:r>
              <a:rPr lang="ka-GE" sz="1400" dirty="0" smtClean="0"/>
              <a:t>#</a:t>
            </a:r>
            <a:r>
              <a:rPr lang="en-US" sz="1400" dirty="0" smtClean="0"/>
              <a:t>3</a:t>
            </a:r>
            <a:endParaRPr lang="en-US" sz="1400" dirty="0"/>
          </a:p>
        </p:txBody>
      </p:sp>
    </p:spTree>
    <p:extLst>
      <p:ext uri="{BB962C8B-B14F-4D97-AF65-F5344CB8AC3E}">
        <p14:creationId xmlns:p14="http://schemas.microsoft.com/office/powerpoint/2010/main" val="3740293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07504" y="467141"/>
            <a:ext cx="9191042" cy="434661"/>
          </a:xfrm>
        </p:spPr>
        <p:txBody>
          <a:bodyPr>
            <a:noAutofit/>
          </a:bodyPr>
          <a:lstStyle/>
          <a:p>
            <a:pPr algn="ctr"/>
            <a:r>
              <a:rPr lang="ka-GE" sz="4000" b="1" i="1" dirty="0"/>
              <a:t> </a:t>
            </a:r>
            <a:r>
              <a:rPr lang="ka-GE" sz="2400" b="1" dirty="0" smtClean="0">
                <a:solidFill>
                  <a:srgbClr val="C00000"/>
                </a:solidFill>
                <a:effectLst>
                  <a:outerShdw blurRad="38100" dist="38100" dir="2700000" algn="tl">
                    <a:srgbClr val="000000">
                      <a:alpha val="43137"/>
                    </a:srgbClr>
                  </a:outerShdw>
                </a:effectLst>
              </a:rPr>
              <a:t>საკლასო </a:t>
            </a:r>
            <a:r>
              <a:rPr lang="ka-GE" sz="2400" b="1" dirty="0">
                <a:solidFill>
                  <a:srgbClr val="C00000"/>
                </a:solidFill>
                <a:effectLst>
                  <a:outerShdw blurRad="38100" dist="38100" dir="2700000" algn="tl">
                    <a:srgbClr val="000000">
                      <a:alpha val="43137"/>
                    </a:srgbClr>
                  </a:outerShdw>
                </a:effectLst>
              </a:rPr>
              <a:t>ოთახში ჩატარებული პრაქტიკული კვლევის კურიკულუმისა და პედაგოგიკის სფეროში გასათვალისწინებელი ინოვაციების პოტენციური შეფასება </a:t>
            </a:r>
            <a:endParaRPr lang="en-US" sz="2400" dirty="0">
              <a:solidFill>
                <a:srgbClr val="C00000"/>
              </a:solidFill>
              <a:effectLst>
                <a:outerShdw blurRad="38100" dist="38100" dir="2700000" algn="tl">
                  <a:srgbClr val="000000">
                    <a:alpha val="43137"/>
                  </a:srgbClr>
                </a:outerShdw>
              </a:effectLst>
            </a:endParaRPr>
          </a:p>
        </p:txBody>
      </p:sp>
      <p:sp>
        <p:nvSpPr>
          <p:cNvPr id="14338" name="Datumsplatzhalter 3"/>
          <p:cNvSpPr>
            <a:spLocks noGrp="1"/>
          </p:cNvSpPr>
          <p:nvPr>
            <p:ph type="dt" sz="half"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
        <p:nvSpPr>
          <p:cNvPr id="9" name="Oval 8"/>
          <p:cNvSpPr/>
          <p:nvPr/>
        </p:nvSpPr>
        <p:spPr>
          <a:xfrm>
            <a:off x="628650" y="1435195"/>
            <a:ext cx="7858527" cy="4627049"/>
          </a:xfrm>
          <a:prstGeom prst="ellips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1" name="Oval 10"/>
          <p:cNvSpPr/>
          <p:nvPr/>
        </p:nvSpPr>
        <p:spPr>
          <a:xfrm>
            <a:off x="3390900" y="2833353"/>
            <a:ext cx="2362200" cy="1095710"/>
          </a:xfrm>
          <a:prstGeom prst="ellipse">
            <a:avLst/>
          </a:prstGeom>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ka-GE" sz="1100" b="1">
                <a:effectLst/>
                <a:latin typeface="Sylfaen" panose="010A0502050306030303" pitchFamily="18" charset="0"/>
                <a:ea typeface="SimSun" panose="02010600030101010101" pitchFamily="2" charset="-122"/>
                <a:cs typeface="Times New Roman" panose="02020603050405020304" pitchFamily="18" charset="0"/>
              </a:rPr>
              <a:t>შეცვლილი სასწავლო პრაქტიკა</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12" name="Straight Arrow Connector 11"/>
          <p:cNvCxnSpPr/>
          <p:nvPr/>
        </p:nvCxnSpPr>
        <p:spPr>
          <a:xfrm>
            <a:off x="2438082" y="3374858"/>
            <a:ext cx="408305" cy="63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3429537" y="2622190"/>
            <a:ext cx="382609" cy="21116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H="1">
            <a:off x="5445854" y="2639744"/>
            <a:ext cx="345883" cy="2064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flipH="1">
            <a:off x="5894769" y="3429000"/>
            <a:ext cx="441637"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V="1">
            <a:off x="3468174" y="3941580"/>
            <a:ext cx="374015" cy="21463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flipV="1">
            <a:off x="5445854" y="3941580"/>
            <a:ext cx="669733" cy="27243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4" name="Text Box 6187"/>
          <p:cNvSpPr txBox="1"/>
          <p:nvPr/>
        </p:nvSpPr>
        <p:spPr>
          <a:xfrm>
            <a:off x="2266682" y="1738184"/>
            <a:ext cx="1545464" cy="884006"/>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სტანდარტული კითხვარი მოსწავლეთათვის თვითშეფასებისა და მიმღებლობის შესახებ</a:t>
            </a:r>
            <a:endParaRPr lang="en-US" sz="10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25" name="Text Box 6188"/>
          <p:cNvSpPr txBox="1"/>
          <p:nvPr/>
        </p:nvSpPr>
        <p:spPr>
          <a:xfrm>
            <a:off x="4730153" y="1584641"/>
            <a:ext cx="1777284" cy="554872"/>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სტანდარტული კითხვარი მასწავლებელთათვის მიმღებლობის, მიზანშეწონილობის და სწავლის პროგრესის გათვალისწინების შესახებ </a:t>
            </a:r>
            <a:endParaRPr lang="en-US" sz="10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26" name="Text Box 6187"/>
          <p:cNvSpPr txBox="1"/>
          <p:nvPr/>
        </p:nvSpPr>
        <p:spPr>
          <a:xfrm>
            <a:off x="832434" y="2832962"/>
            <a:ext cx="1542565" cy="996434"/>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ka-GE" sz="1100" dirty="0"/>
              <a:t>ღია და გამოსახულებების შემცველი ტესტები მოსწავლეთათვის მათი კოგნიტიური მიღწევების შესამოწმებლად</a:t>
            </a:r>
            <a:endParaRPr lang="en-US" sz="1100" dirty="0"/>
          </a:p>
        </p:txBody>
      </p:sp>
      <p:sp>
        <p:nvSpPr>
          <p:cNvPr id="27" name="Text Box 6187"/>
          <p:cNvSpPr txBox="1"/>
          <p:nvPr/>
        </p:nvSpPr>
        <p:spPr>
          <a:xfrm>
            <a:off x="1934166" y="4312326"/>
            <a:ext cx="1542565" cy="996434"/>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ka-GE" sz="1100" dirty="0"/>
              <a:t>ინტერვიუები მოსწავლე-ებთან მიღებული ცოდნისა და კონცეფციების შერჩეული ასპექტების შესახებ</a:t>
            </a:r>
            <a:endParaRPr lang="en-US" sz="1100" dirty="0"/>
          </a:p>
        </p:txBody>
      </p:sp>
      <p:sp>
        <p:nvSpPr>
          <p:cNvPr id="29" name="Text Box 6191"/>
          <p:cNvSpPr txBox="1"/>
          <p:nvPr/>
        </p:nvSpPr>
        <p:spPr>
          <a:xfrm>
            <a:off x="5985608" y="4182395"/>
            <a:ext cx="1586230" cy="84582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ka-GE" sz="1000" dirty="0" smtClean="0">
                <a:effectLst/>
                <a:latin typeface="Sylfaen" panose="010A0502050306030303" pitchFamily="18" charset="0"/>
                <a:ea typeface="SimSun" panose="02010600030101010101" pitchFamily="2" charset="-122"/>
                <a:cs typeface="Times New Roman" panose="02020603050405020304" pitchFamily="18" charset="0"/>
              </a:rPr>
              <a:t>მასწავლებლებს შორის გამართული ჯგუფური დისკუსიები სწავლების წარმატებისა და განვითარების პროცესის შესახებ</a:t>
            </a:r>
            <a:endParaRPr lang="en-US" sz="10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30" name="Text Box 6190"/>
          <p:cNvSpPr txBox="1"/>
          <p:nvPr/>
        </p:nvSpPr>
        <p:spPr>
          <a:xfrm>
            <a:off x="6449221" y="3003058"/>
            <a:ext cx="1398905" cy="80264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ერთობლივი დაგეგმვა და უკუკავშირი სწავლების შესახებ მასწავლებელთა და მკვლევართა შორის</a:t>
            </a:r>
            <a:endParaRPr lang="en-US" sz="1000" dirty="0">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342914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23441" y="205800"/>
            <a:ext cx="8712968" cy="465190"/>
          </a:xfrm>
        </p:spPr>
        <p:txBody>
          <a:bodyPr>
            <a:noAutofit/>
          </a:bodyPr>
          <a:lstStyle/>
          <a:p>
            <a:pPr algn="ctr"/>
            <a:r>
              <a:rPr lang="ka-GE" sz="2800" b="1" dirty="0">
                <a:solidFill>
                  <a:srgbClr val="C00000"/>
                </a:solidFill>
                <a:effectLst>
                  <a:outerShdw blurRad="38100" dist="38100" dir="2700000" algn="tl">
                    <a:srgbClr val="000000">
                      <a:alpha val="43137"/>
                    </a:srgbClr>
                  </a:outerShdw>
                </a:effectLst>
              </a:rPr>
              <a:t>ტრადიციული და პრაქტიკული კვლევების შედარება</a:t>
            </a:r>
            <a:endParaRPr lang="en-US" sz="2800" dirty="0">
              <a:solidFill>
                <a:srgbClr val="C00000"/>
              </a:solidFill>
              <a:effectLst>
                <a:outerShdw blurRad="38100" dist="38100" dir="2700000" algn="tl">
                  <a:srgbClr val="000000">
                    <a:alpha val="43137"/>
                  </a:srgbClr>
                </a:outerShdw>
              </a:effectLst>
            </a:endParaRPr>
          </a:p>
        </p:txBody>
      </p:sp>
      <p:sp>
        <p:nvSpPr>
          <p:cNvPr id="14338" name="Datumsplatzhalter 3"/>
          <p:cNvSpPr>
            <a:spLocks noGrp="1"/>
          </p:cNvSpPr>
          <p:nvPr>
            <p:ph type="dt" sz="half"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2" name="Table 1"/>
          <p:cNvGraphicFramePr>
            <a:graphicFrameLocks noGrp="1"/>
          </p:cNvGraphicFramePr>
          <p:nvPr>
            <p:extLst>
              <p:ext uri="{D42A27DB-BD31-4B8C-83A1-F6EECF244321}">
                <p14:modId xmlns:p14="http://schemas.microsoft.com/office/powerpoint/2010/main" val="3399660008"/>
              </p:ext>
            </p:extLst>
          </p:nvPr>
        </p:nvGraphicFramePr>
        <p:xfrm>
          <a:off x="709325" y="850015"/>
          <a:ext cx="7871219" cy="5226185"/>
        </p:xfrm>
        <a:graphic>
          <a:graphicData uri="http://schemas.openxmlformats.org/drawingml/2006/table">
            <a:tbl>
              <a:tblPr firstRow="1" firstCol="1" bandRow="1">
                <a:tableStyleId>{5C22544A-7EE6-4342-B048-85BDC9FD1C3A}</a:tableStyleId>
              </a:tblPr>
              <a:tblGrid>
                <a:gridCol w="2186450">
                  <a:extLst>
                    <a:ext uri="{9D8B030D-6E8A-4147-A177-3AD203B41FA5}">
                      <a16:colId xmlns:a16="http://schemas.microsoft.com/office/drawing/2014/main" val="20000"/>
                    </a:ext>
                  </a:extLst>
                </a:gridCol>
                <a:gridCol w="2623740">
                  <a:extLst>
                    <a:ext uri="{9D8B030D-6E8A-4147-A177-3AD203B41FA5}">
                      <a16:colId xmlns:a16="http://schemas.microsoft.com/office/drawing/2014/main" val="20001"/>
                    </a:ext>
                  </a:extLst>
                </a:gridCol>
                <a:gridCol w="3061029">
                  <a:extLst>
                    <a:ext uri="{9D8B030D-6E8A-4147-A177-3AD203B41FA5}">
                      <a16:colId xmlns:a16="http://schemas.microsoft.com/office/drawing/2014/main" val="20002"/>
                    </a:ext>
                  </a:extLst>
                </a:gridCol>
              </a:tblGrid>
              <a:tr h="338834">
                <a:tc>
                  <a:txBody>
                    <a:bodyPr/>
                    <a:lstStyle/>
                    <a:p>
                      <a:pPr marL="0" marR="0" algn="ctr">
                        <a:lnSpc>
                          <a:spcPct val="107000"/>
                        </a:lnSpc>
                        <a:spcBef>
                          <a:spcPts val="0"/>
                        </a:spcBef>
                        <a:spcAft>
                          <a:spcPts val="0"/>
                        </a:spcAft>
                      </a:pPr>
                      <a:r>
                        <a:rPr lang="ka-GE" sz="1100" dirty="0">
                          <a:effectLst/>
                        </a:rPr>
                        <a:t>საგანი</a:t>
                      </a:r>
                      <a:r>
                        <a:rPr lang="de-DE" sz="1100" dirty="0">
                          <a:effectLst/>
                        </a:rPr>
                        <a:t>/</a:t>
                      </a:r>
                      <a:r>
                        <a:rPr lang="ka-GE" sz="1100" dirty="0">
                          <a:effectLst/>
                        </a:rPr>
                        <a:t>თემა</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rgbClr val="C00000"/>
                    </a:solidFill>
                  </a:tcPr>
                </a:tc>
                <a:tc>
                  <a:txBody>
                    <a:bodyPr/>
                    <a:lstStyle/>
                    <a:p>
                      <a:pPr marL="0" marR="0" algn="ctr">
                        <a:lnSpc>
                          <a:spcPct val="107000"/>
                        </a:lnSpc>
                        <a:spcBef>
                          <a:spcPts val="0"/>
                        </a:spcBef>
                        <a:spcAft>
                          <a:spcPts val="0"/>
                        </a:spcAft>
                      </a:pPr>
                      <a:r>
                        <a:rPr lang="ka-GE" sz="1100" dirty="0">
                          <a:effectLst/>
                        </a:rPr>
                        <a:t>ტრადიციული </a:t>
                      </a:r>
                      <a:r>
                        <a:rPr lang="ka-GE" sz="1100" dirty="0" smtClean="0">
                          <a:effectLst/>
                        </a:rPr>
                        <a:t>კვლევა</a:t>
                      </a:r>
                      <a:endParaRPr lang="en-US" sz="1100" dirty="0" smtClean="0">
                        <a:effectLst/>
                      </a:endParaRPr>
                    </a:p>
                    <a:p>
                      <a:pPr marL="0" marR="0" algn="ctr">
                        <a:lnSpc>
                          <a:spcPct val="107000"/>
                        </a:lnSpc>
                        <a:spcBef>
                          <a:spcPts val="0"/>
                        </a:spcBef>
                        <a:spcAft>
                          <a:spcPts val="0"/>
                        </a:spcAft>
                      </a:pP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rgbClr val="C00000"/>
                    </a:solidFill>
                  </a:tcPr>
                </a:tc>
                <a:tc>
                  <a:txBody>
                    <a:bodyPr/>
                    <a:lstStyle/>
                    <a:p>
                      <a:pPr marL="0" marR="0" algn="ctr">
                        <a:lnSpc>
                          <a:spcPct val="107000"/>
                        </a:lnSpc>
                        <a:spcBef>
                          <a:spcPts val="0"/>
                        </a:spcBef>
                        <a:spcAft>
                          <a:spcPts val="0"/>
                        </a:spcAft>
                      </a:pPr>
                      <a:r>
                        <a:rPr lang="ka-GE" sz="1100" dirty="0">
                          <a:effectLst/>
                        </a:rPr>
                        <a:t>პრაქტიკული კვლევა</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rgbClr val="C00000"/>
                    </a:solidFill>
                  </a:tcPr>
                </a:tc>
                <a:extLst>
                  <a:ext uri="{0D108BD9-81ED-4DB2-BD59-A6C34878D82A}">
                    <a16:rowId xmlns:a16="http://schemas.microsoft.com/office/drawing/2014/main" val="10000"/>
                  </a:ext>
                </a:extLst>
              </a:tr>
              <a:tr h="338834">
                <a:tc>
                  <a:txBody>
                    <a:bodyPr/>
                    <a:lstStyle/>
                    <a:p>
                      <a:pPr marL="0" marR="0">
                        <a:lnSpc>
                          <a:spcPct val="107000"/>
                        </a:lnSpc>
                        <a:spcBef>
                          <a:spcPts val="0"/>
                        </a:spcBef>
                        <a:spcAft>
                          <a:spcPts val="0"/>
                        </a:spcAft>
                      </a:pPr>
                      <a:r>
                        <a:rPr lang="ka-GE" sz="1100" dirty="0">
                          <a:effectLst/>
                        </a:rPr>
                        <a:t>მკვლევარისათვის საჭირო ტრენინგი</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rgbClr val="C00000"/>
                    </a:solidFill>
                  </a:tcPr>
                </a:tc>
                <a:tc>
                  <a:txBody>
                    <a:bodyPr/>
                    <a:lstStyle/>
                    <a:p>
                      <a:pPr marL="0" marR="0">
                        <a:lnSpc>
                          <a:spcPct val="107000"/>
                        </a:lnSpc>
                        <a:spcBef>
                          <a:spcPts val="0"/>
                        </a:spcBef>
                        <a:spcAft>
                          <a:spcPts val="0"/>
                        </a:spcAft>
                      </a:pPr>
                      <a:r>
                        <a:rPr lang="ka-GE" sz="1100" dirty="0">
                          <a:effectLst/>
                        </a:rPr>
                        <a:t>ვრცელი მომზადება</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tc>
                  <a:txBody>
                    <a:bodyPr/>
                    <a:lstStyle/>
                    <a:p>
                      <a:pPr marL="0" marR="0">
                        <a:lnSpc>
                          <a:spcPct val="107000"/>
                        </a:lnSpc>
                        <a:spcBef>
                          <a:spcPts val="0"/>
                        </a:spcBef>
                        <a:spcAft>
                          <a:spcPts val="0"/>
                        </a:spcAft>
                      </a:pPr>
                      <a:r>
                        <a:rPr lang="ka-GE" sz="1100" dirty="0">
                          <a:effectLst/>
                        </a:rPr>
                        <a:t>დამოუკიდებლად ან კონსულტაციების საფუძველზე</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extLst>
                  <a:ext uri="{0D108BD9-81ED-4DB2-BD59-A6C34878D82A}">
                    <a16:rowId xmlns:a16="http://schemas.microsoft.com/office/drawing/2014/main" val="10001"/>
                  </a:ext>
                </a:extLst>
              </a:tr>
              <a:tr h="447393">
                <a:tc>
                  <a:txBody>
                    <a:bodyPr/>
                    <a:lstStyle/>
                    <a:p>
                      <a:pPr marL="0" marR="0">
                        <a:lnSpc>
                          <a:spcPct val="107000"/>
                        </a:lnSpc>
                        <a:spcBef>
                          <a:spcPts val="0"/>
                        </a:spcBef>
                        <a:spcAft>
                          <a:spcPts val="0"/>
                        </a:spcAft>
                      </a:pPr>
                      <a:r>
                        <a:rPr lang="ka-GE" sz="1100" dirty="0">
                          <a:effectLst/>
                        </a:rPr>
                        <a:t>კვლევის მიზნები</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rgbClr val="C00000"/>
                    </a:solidFill>
                  </a:tcPr>
                </a:tc>
                <a:tc>
                  <a:txBody>
                    <a:bodyPr/>
                    <a:lstStyle/>
                    <a:p>
                      <a:pPr marL="0" marR="0">
                        <a:lnSpc>
                          <a:spcPct val="107000"/>
                        </a:lnSpc>
                        <a:spcBef>
                          <a:spcPts val="0"/>
                        </a:spcBef>
                        <a:spcAft>
                          <a:spcPts val="0"/>
                        </a:spcAft>
                      </a:pPr>
                      <a:r>
                        <a:rPr lang="ka-GE" sz="1100">
                          <a:effectLst/>
                        </a:rPr>
                        <a:t>ცოდნა, რომელიც ექვემდებარება განზოგადებას</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tc>
                  <a:txBody>
                    <a:bodyPr/>
                    <a:lstStyle/>
                    <a:p>
                      <a:pPr marL="0" marR="0">
                        <a:lnSpc>
                          <a:spcPct val="107000"/>
                        </a:lnSpc>
                        <a:spcBef>
                          <a:spcPts val="0"/>
                        </a:spcBef>
                        <a:spcAft>
                          <a:spcPts val="0"/>
                        </a:spcAft>
                      </a:pPr>
                      <a:r>
                        <a:rPr lang="ka-GE" sz="1100">
                          <a:effectLst/>
                        </a:rPr>
                        <a:t>ცოდნა, რომლის გამოყენებაც ადგილობრივ სიტუაციაშია შესაძლებელი</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extLst>
                  <a:ext uri="{0D108BD9-81ED-4DB2-BD59-A6C34878D82A}">
                    <a16:rowId xmlns:a16="http://schemas.microsoft.com/office/drawing/2014/main" val="10002"/>
                  </a:ext>
                </a:extLst>
              </a:tr>
              <a:tr h="538457">
                <a:tc>
                  <a:txBody>
                    <a:bodyPr/>
                    <a:lstStyle/>
                    <a:p>
                      <a:pPr marL="0" marR="0">
                        <a:lnSpc>
                          <a:spcPct val="107000"/>
                        </a:lnSpc>
                        <a:spcBef>
                          <a:spcPts val="0"/>
                        </a:spcBef>
                        <a:spcAft>
                          <a:spcPts val="0"/>
                        </a:spcAft>
                      </a:pPr>
                      <a:r>
                        <a:rPr lang="ka-GE" sz="1100">
                          <a:effectLst/>
                        </a:rPr>
                        <a:t>შესასწავლი პრობლემის იდენტიფიცირების მეთოდი</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rgbClr val="C00000"/>
                    </a:solidFill>
                  </a:tcPr>
                </a:tc>
                <a:tc>
                  <a:txBody>
                    <a:bodyPr/>
                    <a:lstStyle/>
                    <a:p>
                      <a:pPr marL="0" marR="0">
                        <a:lnSpc>
                          <a:spcPct val="107000"/>
                        </a:lnSpc>
                        <a:spcBef>
                          <a:spcPts val="0"/>
                        </a:spcBef>
                        <a:spcAft>
                          <a:spcPts val="0"/>
                        </a:spcAft>
                      </a:pPr>
                      <a:r>
                        <a:rPr lang="ka-GE" sz="1100" dirty="0">
                          <a:effectLst/>
                        </a:rPr>
                        <a:t>წინა კვლევის მიმოხილვა</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tc>
                  <a:txBody>
                    <a:bodyPr/>
                    <a:lstStyle/>
                    <a:p>
                      <a:pPr marL="0" marR="0">
                        <a:lnSpc>
                          <a:spcPct val="107000"/>
                        </a:lnSpc>
                        <a:spcBef>
                          <a:spcPts val="0"/>
                        </a:spcBef>
                        <a:spcAft>
                          <a:spcPts val="0"/>
                        </a:spcAft>
                      </a:pPr>
                      <a:r>
                        <a:rPr lang="ka-GE" sz="1100">
                          <a:effectLst/>
                        </a:rPr>
                        <a:t>კონკრეტული მიზნებიდან გამომდინარე  მიმდინარე პრობლემების იდენტიფიცირება</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extLst>
                  <a:ext uri="{0D108BD9-81ED-4DB2-BD59-A6C34878D82A}">
                    <a16:rowId xmlns:a16="http://schemas.microsoft.com/office/drawing/2014/main" val="10003"/>
                  </a:ext>
                </a:extLst>
              </a:tr>
              <a:tr h="338834">
                <a:tc>
                  <a:txBody>
                    <a:bodyPr/>
                    <a:lstStyle/>
                    <a:p>
                      <a:pPr marL="0" marR="0">
                        <a:lnSpc>
                          <a:spcPct val="107000"/>
                        </a:lnSpc>
                        <a:spcBef>
                          <a:spcPts val="0"/>
                        </a:spcBef>
                        <a:spcAft>
                          <a:spcPts val="0"/>
                        </a:spcAft>
                      </a:pPr>
                      <a:r>
                        <a:rPr lang="ka-GE" sz="1100">
                          <a:effectLst/>
                        </a:rPr>
                        <a:t>ლიტერატურის მიმოხილვის პროცედურა</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rgbClr val="C00000"/>
                    </a:solidFill>
                  </a:tcPr>
                </a:tc>
                <a:tc>
                  <a:txBody>
                    <a:bodyPr/>
                    <a:lstStyle/>
                    <a:p>
                      <a:pPr marL="0" marR="0">
                        <a:lnSpc>
                          <a:spcPct val="107000"/>
                        </a:lnSpc>
                        <a:spcBef>
                          <a:spcPts val="0"/>
                        </a:spcBef>
                        <a:spcAft>
                          <a:spcPts val="0"/>
                        </a:spcAft>
                      </a:pPr>
                      <a:r>
                        <a:rPr lang="ka-GE" sz="1100" dirty="0">
                          <a:effectLst/>
                        </a:rPr>
                        <a:t>ვრცელი კვლევა პირველადი წყაროების გამოყენებით</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tc>
                  <a:txBody>
                    <a:bodyPr/>
                    <a:lstStyle/>
                    <a:p>
                      <a:pPr marL="0" marR="0">
                        <a:lnSpc>
                          <a:spcPct val="107000"/>
                        </a:lnSpc>
                        <a:spcBef>
                          <a:spcPts val="0"/>
                        </a:spcBef>
                        <a:spcAft>
                          <a:spcPts val="0"/>
                        </a:spcAft>
                      </a:pPr>
                      <a:r>
                        <a:rPr lang="ka-GE" sz="1100">
                          <a:effectLst/>
                        </a:rPr>
                        <a:t>უფრო ზედაპირული კვლევა მეორადი წყაროების გამოყენებით</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extLst>
                  <a:ext uri="{0D108BD9-81ED-4DB2-BD59-A6C34878D82A}">
                    <a16:rowId xmlns:a16="http://schemas.microsoft.com/office/drawing/2014/main" val="10004"/>
                  </a:ext>
                </a:extLst>
              </a:tr>
              <a:tr h="447393">
                <a:tc>
                  <a:txBody>
                    <a:bodyPr/>
                    <a:lstStyle/>
                    <a:p>
                      <a:pPr marL="0" marR="0">
                        <a:lnSpc>
                          <a:spcPct val="107000"/>
                        </a:lnSpc>
                        <a:spcBef>
                          <a:spcPts val="0"/>
                        </a:spcBef>
                        <a:spcAft>
                          <a:spcPts val="0"/>
                        </a:spcAft>
                      </a:pPr>
                      <a:r>
                        <a:rPr lang="ka-GE" sz="1100">
                          <a:effectLst/>
                        </a:rPr>
                        <a:t>საკვლევი ჯგუფის შერჩევის მეთოდი</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rgbClr val="C00000"/>
                    </a:solidFill>
                  </a:tcPr>
                </a:tc>
                <a:tc>
                  <a:txBody>
                    <a:bodyPr/>
                    <a:lstStyle/>
                    <a:p>
                      <a:pPr marL="0" marR="0">
                        <a:lnSpc>
                          <a:spcPct val="107000"/>
                        </a:lnSpc>
                        <a:spcBef>
                          <a:spcPts val="0"/>
                        </a:spcBef>
                        <a:spcAft>
                          <a:spcPts val="0"/>
                        </a:spcAft>
                      </a:pPr>
                      <a:r>
                        <a:rPr lang="ka-GE" sz="1100" dirty="0">
                          <a:effectLst/>
                        </a:rPr>
                        <a:t>შემთხვევითი ან რეპრეზენტატული შერჩევა</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tc>
                  <a:txBody>
                    <a:bodyPr/>
                    <a:lstStyle/>
                    <a:p>
                      <a:pPr marL="0" marR="0">
                        <a:lnSpc>
                          <a:spcPct val="107000"/>
                        </a:lnSpc>
                        <a:spcBef>
                          <a:spcPts val="0"/>
                        </a:spcBef>
                        <a:spcAft>
                          <a:spcPts val="0"/>
                        </a:spcAft>
                      </a:pPr>
                      <a:r>
                        <a:rPr lang="ka-GE" sz="1100">
                          <a:effectLst/>
                        </a:rPr>
                        <a:t>მოსწავლეები ან კოლეგები, რომლებთანაც მასწავლებელები მუშაობენ</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extLst>
                  <a:ext uri="{0D108BD9-81ED-4DB2-BD59-A6C34878D82A}">
                    <a16:rowId xmlns:a16="http://schemas.microsoft.com/office/drawing/2014/main" val="10005"/>
                  </a:ext>
                </a:extLst>
              </a:tr>
              <a:tr h="1043919">
                <a:tc>
                  <a:txBody>
                    <a:bodyPr/>
                    <a:lstStyle/>
                    <a:p>
                      <a:pPr marL="0" marR="0">
                        <a:lnSpc>
                          <a:spcPct val="107000"/>
                        </a:lnSpc>
                        <a:spcBef>
                          <a:spcPts val="0"/>
                        </a:spcBef>
                        <a:spcAft>
                          <a:spcPts val="0"/>
                        </a:spcAft>
                      </a:pPr>
                      <a:r>
                        <a:rPr lang="ka-GE" sz="1100">
                          <a:effectLst/>
                        </a:rPr>
                        <a:t>კვლევის სტრუქტურა</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rgbClr val="C00000"/>
                    </a:solidFill>
                  </a:tcPr>
                </a:tc>
                <a:tc>
                  <a:txBody>
                    <a:bodyPr/>
                    <a:lstStyle/>
                    <a:p>
                      <a:pPr marL="0" marR="0">
                        <a:lnSpc>
                          <a:spcPct val="107000"/>
                        </a:lnSpc>
                        <a:spcBef>
                          <a:spcPts val="0"/>
                        </a:spcBef>
                        <a:spcAft>
                          <a:spcPts val="0"/>
                        </a:spcAft>
                      </a:pPr>
                      <a:r>
                        <a:rPr lang="ka-GE" sz="1100" dirty="0">
                          <a:effectLst/>
                        </a:rPr>
                        <a:t>დეტალური კონტროლი, გრძელვადიანი დროის გრაფიკი</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tc>
                  <a:txBody>
                    <a:bodyPr/>
                    <a:lstStyle/>
                    <a:p>
                      <a:pPr marL="0" marR="0">
                        <a:lnSpc>
                          <a:spcPct val="107000"/>
                        </a:lnSpc>
                        <a:spcBef>
                          <a:spcPts val="0"/>
                        </a:spcBef>
                        <a:spcAft>
                          <a:spcPts val="0"/>
                        </a:spcAft>
                      </a:pPr>
                      <a:r>
                        <a:rPr lang="ka-GE" sz="1100" dirty="0">
                          <a:effectLst/>
                        </a:rPr>
                        <a:t>შედარებით უფრო თავისუფალი პროცედურები, ცვლილებები სწავლის პერიოდში</a:t>
                      </a:r>
                      <a:r>
                        <a:rPr lang="en-US" sz="1100" dirty="0">
                          <a:effectLst/>
                        </a:rPr>
                        <a:t>; </a:t>
                      </a:r>
                      <a:r>
                        <a:rPr lang="ka-GE" sz="1100" dirty="0">
                          <a:effectLst/>
                        </a:rPr>
                        <a:t>მოკლე დროის ინტერვალი</a:t>
                      </a:r>
                      <a:r>
                        <a:rPr lang="en-US" sz="1100" dirty="0">
                          <a:effectLst/>
                        </a:rPr>
                        <a:t>; </a:t>
                      </a:r>
                      <a:r>
                        <a:rPr lang="ka-GE" sz="1100" dirty="0">
                          <a:effectLst/>
                        </a:rPr>
                        <a:t>კონტროლი ტრიანგულაციის გზით, ანუ შედეგის გასაზომად რამდენიმენაირი მეთოდის გამოყენება</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extLst>
                  <a:ext uri="{0D108BD9-81ED-4DB2-BD59-A6C34878D82A}">
                    <a16:rowId xmlns:a16="http://schemas.microsoft.com/office/drawing/2014/main" val="10006"/>
                  </a:ext>
                </a:extLst>
              </a:tr>
              <a:tr h="447393">
                <a:tc>
                  <a:txBody>
                    <a:bodyPr/>
                    <a:lstStyle/>
                    <a:p>
                      <a:pPr marL="0" marR="0">
                        <a:lnSpc>
                          <a:spcPct val="107000"/>
                        </a:lnSpc>
                        <a:spcBef>
                          <a:spcPts val="0"/>
                        </a:spcBef>
                        <a:spcAft>
                          <a:spcPts val="0"/>
                        </a:spcAft>
                      </a:pPr>
                      <a:r>
                        <a:rPr lang="ka-GE" sz="1100">
                          <a:effectLst/>
                        </a:rPr>
                        <a:t>გაზომვის პროცედურები</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rgbClr val="C00000"/>
                    </a:solidFill>
                  </a:tcPr>
                </a:tc>
                <a:tc>
                  <a:txBody>
                    <a:bodyPr/>
                    <a:lstStyle/>
                    <a:p>
                      <a:pPr marL="0" marR="0">
                        <a:lnSpc>
                          <a:spcPct val="107000"/>
                        </a:lnSpc>
                        <a:spcBef>
                          <a:spcPts val="0"/>
                        </a:spcBef>
                        <a:spcAft>
                          <a:spcPts val="0"/>
                        </a:spcAft>
                      </a:pPr>
                      <a:r>
                        <a:rPr lang="ka-GE" sz="1100">
                          <a:effectLst/>
                        </a:rPr>
                        <a:t>შეფასება და  პრეტესტი, საწყისი მდგომარეობის შესაფასებლად</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tc>
                  <a:txBody>
                    <a:bodyPr/>
                    <a:lstStyle/>
                    <a:p>
                      <a:pPr marL="0" marR="0">
                        <a:lnSpc>
                          <a:spcPct val="107000"/>
                        </a:lnSpc>
                        <a:spcBef>
                          <a:spcPts val="0"/>
                        </a:spcBef>
                        <a:spcAft>
                          <a:spcPts val="0"/>
                        </a:spcAft>
                      </a:pPr>
                      <a:r>
                        <a:rPr lang="en-US" sz="1100" dirty="0">
                          <a:effectLst/>
                        </a:rPr>
                        <a:t> </a:t>
                      </a:r>
                      <a:r>
                        <a:rPr lang="ka-GE" sz="1100" dirty="0">
                          <a:effectLst/>
                        </a:rPr>
                        <a:t>გამოსაყენებელი გაზომვები ან სტანდარტიზებული ტესტები</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extLst>
                  <a:ext uri="{0D108BD9-81ED-4DB2-BD59-A6C34878D82A}">
                    <a16:rowId xmlns:a16="http://schemas.microsoft.com/office/drawing/2014/main" val="10007"/>
                  </a:ext>
                </a:extLst>
              </a:tr>
              <a:tr h="596526">
                <a:tc>
                  <a:txBody>
                    <a:bodyPr/>
                    <a:lstStyle/>
                    <a:p>
                      <a:pPr marL="0" marR="0">
                        <a:lnSpc>
                          <a:spcPct val="107000"/>
                        </a:lnSpc>
                        <a:spcBef>
                          <a:spcPts val="0"/>
                        </a:spcBef>
                        <a:spcAft>
                          <a:spcPts val="0"/>
                        </a:spcAft>
                      </a:pPr>
                      <a:r>
                        <a:rPr lang="ka-GE" sz="1100">
                          <a:effectLst/>
                        </a:rPr>
                        <a:t>მონაცემთა ანალიზი</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rgbClr val="C00000"/>
                    </a:solidFill>
                  </a:tcPr>
                </a:tc>
                <a:tc>
                  <a:txBody>
                    <a:bodyPr/>
                    <a:lstStyle/>
                    <a:p>
                      <a:pPr marL="0" marR="0">
                        <a:lnSpc>
                          <a:spcPct val="107000"/>
                        </a:lnSpc>
                        <a:spcBef>
                          <a:spcPts val="0"/>
                        </a:spcBef>
                        <a:spcAft>
                          <a:spcPts val="0"/>
                        </a:spcAft>
                      </a:pPr>
                      <a:r>
                        <a:rPr lang="ka-GE" sz="1100">
                          <a:effectLst/>
                        </a:rPr>
                        <a:t>მონაცემების სტატისტიკური დამუშავება, თვისებრივი ანალიზი</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tc>
                  <a:txBody>
                    <a:bodyPr/>
                    <a:lstStyle/>
                    <a:p>
                      <a:pPr marL="0" marR="0">
                        <a:lnSpc>
                          <a:spcPct val="107000"/>
                        </a:lnSpc>
                        <a:spcBef>
                          <a:spcPts val="0"/>
                        </a:spcBef>
                        <a:spcAft>
                          <a:spcPts val="0"/>
                        </a:spcAft>
                      </a:pPr>
                      <a:r>
                        <a:rPr lang="ka-GE" sz="1100" dirty="0">
                          <a:effectLst/>
                        </a:rPr>
                        <a:t>ფოკუსი პრაქტიკულ და არა სტატისტიკურ მნიშვნელობაზე,  დაუმუშავებელი მონაცემების წარდგენა</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extLst>
                  <a:ext uri="{0D108BD9-81ED-4DB2-BD59-A6C34878D82A}">
                    <a16:rowId xmlns:a16="http://schemas.microsoft.com/office/drawing/2014/main" val="10008"/>
                  </a:ext>
                </a:extLst>
              </a:tr>
              <a:tr h="596526">
                <a:tc>
                  <a:txBody>
                    <a:bodyPr/>
                    <a:lstStyle/>
                    <a:p>
                      <a:pPr marL="0" marR="0">
                        <a:lnSpc>
                          <a:spcPct val="107000"/>
                        </a:lnSpc>
                        <a:spcBef>
                          <a:spcPts val="0"/>
                        </a:spcBef>
                        <a:spcAft>
                          <a:spcPts val="0"/>
                        </a:spcAft>
                      </a:pPr>
                      <a:r>
                        <a:rPr lang="ka-GE" sz="1100" dirty="0">
                          <a:effectLst/>
                        </a:rPr>
                        <a:t>შედეგების გამოყენება</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rgbClr val="C00000"/>
                    </a:solidFill>
                  </a:tcPr>
                </a:tc>
                <a:tc>
                  <a:txBody>
                    <a:bodyPr/>
                    <a:lstStyle/>
                    <a:p>
                      <a:pPr marL="0" marR="0">
                        <a:lnSpc>
                          <a:spcPct val="107000"/>
                        </a:lnSpc>
                        <a:spcBef>
                          <a:spcPts val="0"/>
                        </a:spcBef>
                        <a:spcAft>
                          <a:spcPts val="0"/>
                        </a:spcAft>
                      </a:pPr>
                      <a:r>
                        <a:rPr lang="ka-GE" sz="1100">
                          <a:effectLst/>
                        </a:rPr>
                        <a:t>თეორიული მნიშვნელობის ხაზგასმა</a:t>
                      </a:r>
                      <a:endParaRPr lang="en-US" sz="1100">
                        <a:effectLst/>
                      </a:endParaRPr>
                    </a:p>
                    <a:p>
                      <a:pPr marL="0" marR="0">
                        <a:lnSpc>
                          <a:spcPct val="107000"/>
                        </a:lnSpc>
                        <a:spcBef>
                          <a:spcPts val="0"/>
                        </a:spcBef>
                        <a:spcAft>
                          <a:spcPts val="0"/>
                        </a:spcAft>
                      </a:pPr>
                      <a:r>
                        <a:rPr lang="ka-GE" sz="1100">
                          <a:effectLst/>
                        </a:rPr>
                        <a:t>ფოკუსი თეორიულ მნიშვნელობაზე</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tc>
                  <a:txBody>
                    <a:bodyPr/>
                    <a:lstStyle/>
                    <a:p>
                      <a:pPr marL="0" marR="0">
                        <a:lnSpc>
                          <a:spcPct val="107000"/>
                        </a:lnSpc>
                        <a:spcBef>
                          <a:spcPts val="0"/>
                        </a:spcBef>
                        <a:spcAft>
                          <a:spcPts val="0"/>
                        </a:spcAft>
                      </a:pPr>
                      <a:r>
                        <a:rPr lang="ka-GE" sz="1100" dirty="0">
                          <a:effectLst/>
                        </a:rPr>
                        <a:t>პრაქტიკული მნიშვნელობის ხაზგასმა</a:t>
                      </a:r>
                      <a:endParaRPr lang="en-US" sz="1100" dirty="0">
                        <a:effectLst/>
                      </a:endParaRPr>
                    </a:p>
                    <a:p>
                      <a:pPr marL="0" marR="0">
                        <a:lnSpc>
                          <a:spcPct val="107000"/>
                        </a:lnSpc>
                        <a:spcBef>
                          <a:spcPts val="0"/>
                        </a:spcBef>
                        <a:spcAft>
                          <a:spcPts val="0"/>
                        </a:spcAft>
                      </a:pPr>
                      <a:r>
                        <a:rPr lang="ka-GE" sz="1100" dirty="0">
                          <a:effectLst/>
                        </a:rPr>
                        <a:t>ფოკუსი პრაქტიკულ მნიშვნელობაზე</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0870" marR="50870" marT="0" marB="0">
                    <a:solidFill>
                      <a:schemeClr val="bg2"/>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87501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862884" y="362344"/>
            <a:ext cx="7572777" cy="567813"/>
          </a:xfrm>
        </p:spPr>
        <p:txBody>
          <a:bodyPr>
            <a:noAutofit/>
          </a:bodyPr>
          <a:lstStyle/>
          <a:p>
            <a:pPr algn="ctr"/>
            <a:r>
              <a:rPr lang="ka-GE" sz="3200" b="1" dirty="0">
                <a:solidFill>
                  <a:srgbClr val="C00000"/>
                </a:solidFill>
                <a:effectLst>
                  <a:outerShdw blurRad="38100" dist="38100" dir="2700000" algn="tl">
                    <a:srgbClr val="000000">
                      <a:alpha val="43137"/>
                    </a:srgbClr>
                  </a:outerShdw>
                </a:effectLst>
              </a:rPr>
              <a:t>საგანმანათლებლო კვლევის პარადიგმების მიმოხილვა</a:t>
            </a:r>
            <a:endParaRPr lang="en-US" sz="3200" dirty="0">
              <a:solidFill>
                <a:srgbClr val="C00000"/>
              </a:solidFill>
              <a:effectLst>
                <a:outerShdw blurRad="38100" dist="38100" dir="2700000" algn="tl">
                  <a:srgbClr val="000000">
                    <a:alpha val="43137"/>
                  </a:srgbClr>
                </a:outerShdw>
              </a:effectLst>
            </a:endParaRPr>
          </a:p>
        </p:txBody>
      </p:sp>
      <p:sp>
        <p:nvSpPr>
          <p:cNvPr id="14338" name="Datumsplatzhalter 3"/>
          <p:cNvSpPr>
            <a:spLocks noGrp="1"/>
          </p:cNvSpPr>
          <p:nvPr>
            <p:ph type="dt" sz="half"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3" name="Table 2"/>
          <p:cNvGraphicFramePr>
            <a:graphicFrameLocks noGrp="1"/>
          </p:cNvGraphicFramePr>
          <p:nvPr>
            <p:extLst>
              <p:ext uri="{D42A27DB-BD31-4B8C-83A1-F6EECF244321}">
                <p14:modId xmlns:p14="http://schemas.microsoft.com/office/powerpoint/2010/main" val="175264332"/>
              </p:ext>
            </p:extLst>
          </p:nvPr>
        </p:nvGraphicFramePr>
        <p:xfrm>
          <a:off x="1299212" y="1416677"/>
          <a:ext cx="7521260" cy="4314421"/>
        </p:xfrm>
        <a:graphic>
          <a:graphicData uri="http://schemas.openxmlformats.org/drawingml/2006/table">
            <a:tbl>
              <a:tblPr firstRow="1" firstCol="1" bandRow="1">
                <a:tableStyleId>{5C22544A-7EE6-4342-B048-85BDC9FD1C3A}</a:tableStyleId>
              </a:tblPr>
              <a:tblGrid>
                <a:gridCol w="3697057">
                  <a:extLst>
                    <a:ext uri="{9D8B030D-6E8A-4147-A177-3AD203B41FA5}">
                      <a16:colId xmlns:a16="http://schemas.microsoft.com/office/drawing/2014/main" val="20000"/>
                    </a:ext>
                  </a:extLst>
                </a:gridCol>
                <a:gridCol w="3824203">
                  <a:extLst>
                    <a:ext uri="{9D8B030D-6E8A-4147-A177-3AD203B41FA5}">
                      <a16:colId xmlns:a16="http://schemas.microsoft.com/office/drawing/2014/main" val="20001"/>
                    </a:ext>
                  </a:extLst>
                </a:gridCol>
              </a:tblGrid>
              <a:tr h="2160726">
                <a:tc>
                  <a:txBody>
                    <a:bodyPr/>
                    <a:lstStyle/>
                    <a:p>
                      <a:pPr marL="0" marR="0">
                        <a:spcBef>
                          <a:spcPts val="0"/>
                        </a:spcBef>
                        <a:spcAft>
                          <a:spcPts val="0"/>
                        </a:spcAft>
                      </a:pPr>
                      <a:r>
                        <a:rPr lang="de-DE" sz="1400" dirty="0">
                          <a:solidFill>
                            <a:schemeClr val="tx1"/>
                          </a:solidFill>
                          <a:effectLst/>
                        </a:rPr>
                        <a:t>(</a:t>
                      </a:r>
                      <a:r>
                        <a:rPr lang="ka-GE" sz="1400" dirty="0">
                          <a:solidFill>
                            <a:schemeClr val="tx1"/>
                          </a:solidFill>
                          <a:effectLst/>
                        </a:rPr>
                        <a:t>პოსტ</a:t>
                      </a:r>
                      <a:r>
                        <a:rPr lang="de-DE" sz="1400" dirty="0">
                          <a:solidFill>
                            <a:schemeClr val="tx1"/>
                          </a:solidFill>
                          <a:effectLst/>
                        </a:rPr>
                        <a:t>-)</a:t>
                      </a:r>
                      <a:r>
                        <a:rPr lang="ka-GE" sz="1400" dirty="0">
                          <a:solidFill>
                            <a:schemeClr val="tx1"/>
                          </a:solidFill>
                          <a:effectLst/>
                        </a:rPr>
                        <a:t>პოზიტივიზმი</a:t>
                      </a:r>
                      <a:endParaRPr lang="en-US" sz="1400" dirty="0">
                        <a:solidFill>
                          <a:schemeClr val="tx1"/>
                        </a:solidFill>
                        <a:effectLst/>
                      </a:endParaRPr>
                    </a:p>
                    <a:p>
                      <a:pPr marL="0" marR="0">
                        <a:spcBef>
                          <a:spcPts val="0"/>
                        </a:spcBef>
                        <a:spcAft>
                          <a:spcPts val="0"/>
                        </a:spcAft>
                      </a:pPr>
                      <a:r>
                        <a:rPr lang="de-DE" sz="1400" dirty="0">
                          <a:solidFill>
                            <a:schemeClr val="tx1"/>
                          </a:solidFill>
                          <a:effectLst/>
                        </a:rPr>
                        <a:t> </a:t>
                      </a:r>
                      <a:endParaRPr lang="en-US" sz="1400" dirty="0">
                        <a:solidFill>
                          <a:schemeClr val="tx1"/>
                        </a:solidFill>
                        <a:effectLst/>
                      </a:endParaRPr>
                    </a:p>
                    <a:p>
                      <a:pPr marL="342900" marR="0" lvl="0" indent="-342900">
                        <a:spcBef>
                          <a:spcPts val="0"/>
                        </a:spcBef>
                        <a:spcAft>
                          <a:spcPts val="0"/>
                        </a:spcAft>
                        <a:buFont typeface="Arial" panose="020B0604020202020204" pitchFamily="34" charset="0"/>
                        <a:buChar char="•"/>
                        <a:tabLst>
                          <a:tab pos="457200" algn="l"/>
                        </a:tabLst>
                      </a:pPr>
                      <a:r>
                        <a:rPr lang="ka-GE" sz="1400" dirty="0">
                          <a:solidFill>
                            <a:schemeClr val="tx1"/>
                          </a:solidFill>
                          <a:effectLst/>
                        </a:rPr>
                        <a:t>განმსაზღვრელი</a:t>
                      </a:r>
                      <a:endParaRPr lang="en-US" sz="1400" dirty="0">
                        <a:solidFill>
                          <a:schemeClr val="tx1"/>
                        </a:solidFill>
                        <a:effectLst/>
                      </a:endParaRPr>
                    </a:p>
                    <a:p>
                      <a:pPr marL="342900" marR="0" lvl="0" indent="-342900">
                        <a:spcBef>
                          <a:spcPts val="0"/>
                        </a:spcBef>
                        <a:spcAft>
                          <a:spcPts val="0"/>
                        </a:spcAft>
                        <a:buFont typeface="Arial" panose="020B0604020202020204" pitchFamily="34" charset="0"/>
                        <a:buChar char="•"/>
                        <a:tabLst>
                          <a:tab pos="457200" algn="l"/>
                        </a:tabLst>
                      </a:pPr>
                      <a:r>
                        <a:rPr lang="ka-GE" sz="1400" dirty="0">
                          <a:solidFill>
                            <a:schemeClr val="tx1"/>
                          </a:solidFill>
                          <a:effectLst/>
                        </a:rPr>
                        <a:t>შემცირებისკენ მიმართული</a:t>
                      </a:r>
                      <a:endParaRPr lang="en-US" sz="1400" dirty="0">
                        <a:solidFill>
                          <a:schemeClr val="tx1"/>
                        </a:solidFill>
                        <a:effectLst/>
                      </a:endParaRPr>
                    </a:p>
                    <a:p>
                      <a:pPr marL="342900" marR="0" lvl="0" indent="-342900">
                        <a:spcBef>
                          <a:spcPts val="0"/>
                        </a:spcBef>
                        <a:spcAft>
                          <a:spcPts val="0"/>
                        </a:spcAft>
                        <a:buFont typeface="Arial" panose="020B0604020202020204" pitchFamily="34" charset="0"/>
                        <a:buChar char="•"/>
                        <a:tabLst>
                          <a:tab pos="457200" algn="l"/>
                        </a:tabLst>
                      </a:pPr>
                      <a:r>
                        <a:rPr lang="ka-GE" sz="1400" dirty="0">
                          <a:solidFill>
                            <a:schemeClr val="tx1"/>
                          </a:solidFill>
                          <a:effectLst/>
                        </a:rPr>
                        <a:t>ემპირიული დაკვირვება და გაზომვა</a:t>
                      </a:r>
                      <a:endParaRPr lang="en-US" sz="1400" dirty="0">
                        <a:solidFill>
                          <a:schemeClr val="tx1"/>
                        </a:solidFill>
                        <a:effectLst/>
                      </a:endParaRPr>
                    </a:p>
                    <a:p>
                      <a:pPr marL="0" marR="0">
                        <a:spcBef>
                          <a:spcPts val="0"/>
                        </a:spcBef>
                        <a:spcAft>
                          <a:spcPts val="0"/>
                        </a:spcAft>
                      </a:pPr>
                      <a:r>
                        <a:rPr lang="de-DE" sz="1400" dirty="0">
                          <a:solidFill>
                            <a:schemeClr val="tx1"/>
                          </a:solidFill>
                          <a:effectLst/>
                        </a:rPr>
                        <a:t> </a:t>
                      </a:r>
                      <a:endParaRPr lang="en-US" sz="1400" dirty="0">
                        <a:solidFill>
                          <a:schemeClr val="tx1"/>
                        </a:solidFill>
                        <a:effectLst/>
                      </a:endParaRPr>
                    </a:p>
                    <a:p>
                      <a:pPr marL="0" marR="0">
                        <a:spcBef>
                          <a:spcPts val="0"/>
                        </a:spcBef>
                        <a:spcAft>
                          <a:spcPts val="0"/>
                        </a:spcAft>
                      </a:pPr>
                      <a:r>
                        <a:rPr lang="ka-GE" sz="1400" dirty="0">
                          <a:solidFill>
                            <a:schemeClr val="tx1"/>
                          </a:solidFill>
                          <a:effectLst/>
                        </a:rPr>
                        <a:t>მიზანი: თეორიის შემოწმება</a:t>
                      </a:r>
                      <a:endParaRPr lang="en-US" sz="1400"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marL="0" marR="0" algn="just">
                        <a:lnSpc>
                          <a:spcPct val="107000"/>
                        </a:lnSpc>
                        <a:spcBef>
                          <a:spcPts val="0"/>
                        </a:spcBef>
                        <a:spcAft>
                          <a:spcPts val="0"/>
                        </a:spcAft>
                      </a:pPr>
                      <a:r>
                        <a:rPr lang="ka-GE" sz="1400" dirty="0">
                          <a:solidFill>
                            <a:schemeClr val="tx1"/>
                          </a:solidFill>
                          <a:effectLst/>
                        </a:rPr>
                        <a:t>კონსტრუქტივიზმი</a:t>
                      </a:r>
                      <a:endParaRPr lang="en-US" sz="1400" dirty="0">
                        <a:solidFill>
                          <a:schemeClr val="tx1"/>
                        </a:solidFill>
                        <a:effectLst/>
                      </a:endParaRPr>
                    </a:p>
                    <a:p>
                      <a:pPr marL="0" marR="0" algn="just">
                        <a:lnSpc>
                          <a:spcPct val="107000"/>
                        </a:lnSpc>
                        <a:spcBef>
                          <a:spcPts val="0"/>
                        </a:spcBef>
                        <a:spcAft>
                          <a:spcPts val="0"/>
                        </a:spcAft>
                      </a:pPr>
                      <a:r>
                        <a:rPr lang="de-DE" sz="1400" dirty="0">
                          <a:solidFill>
                            <a:schemeClr val="tx1"/>
                          </a:solidFill>
                          <a:effectLst/>
                        </a:rPr>
                        <a:t> </a:t>
                      </a:r>
                      <a:endParaRPr lang="en-US" sz="1400" dirty="0">
                        <a:solidFill>
                          <a:schemeClr val="tx1"/>
                        </a:solidFill>
                        <a:effectLst/>
                      </a:endParaRPr>
                    </a:p>
                    <a:p>
                      <a:pPr marL="342900" marR="0" lvl="0" indent="-342900" algn="just">
                        <a:lnSpc>
                          <a:spcPct val="107000"/>
                        </a:lnSpc>
                        <a:spcBef>
                          <a:spcPts val="0"/>
                        </a:spcBef>
                        <a:spcAft>
                          <a:spcPts val="0"/>
                        </a:spcAft>
                        <a:buFont typeface="Arial" panose="020B0604020202020204" pitchFamily="34" charset="0"/>
                        <a:buChar char="•"/>
                        <a:tabLst>
                          <a:tab pos="457200" algn="l"/>
                        </a:tabLst>
                      </a:pPr>
                      <a:r>
                        <a:rPr lang="ka-GE" sz="1400" dirty="0">
                          <a:solidFill>
                            <a:schemeClr val="tx1"/>
                          </a:solidFill>
                          <a:effectLst/>
                        </a:rPr>
                        <a:t>ინტერპრეტაციის საშუალებით გაგება</a:t>
                      </a:r>
                      <a:endParaRPr lang="en-US" sz="1400" dirty="0">
                        <a:solidFill>
                          <a:schemeClr val="tx1"/>
                        </a:solidFill>
                        <a:effectLst/>
                      </a:endParaRPr>
                    </a:p>
                    <a:p>
                      <a:pPr marL="342900" marR="0" lvl="0" indent="-342900" algn="just">
                        <a:lnSpc>
                          <a:spcPct val="107000"/>
                        </a:lnSpc>
                        <a:spcBef>
                          <a:spcPts val="0"/>
                        </a:spcBef>
                        <a:spcAft>
                          <a:spcPts val="0"/>
                        </a:spcAft>
                        <a:buFont typeface="Arial" panose="020B0604020202020204" pitchFamily="34" charset="0"/>
                        <a:buChar char="•"/>
                        <a:tabLst>
                          <a:tab pos="457200" algn="l"/>
                        </a:tabLst>
                      </a:pPr>
                      <a:r>
                        <a:rPr lang="ka-GE" sz="1400" dirty="0">
                          <a:solidFill>
                            <a:schemeClr val="tx1"/>
                          </a:solidFill>
                          <a:effectLst/>
                        </a:rPr>
                        <a:t>მრავალი მნიშვნელობა</a:t>
                      </a:r>
                      <a:endParaRPr lang="en-US" sz="1400" dirty="0">
                        <a:solidFill>
                          <a:schemeClr val="tx1"/>
                        </a:solidFill>
                        <a:effectLst/>
                      </a:endParaRPr>
                    </a:p>
                    <a:p>
                      <a:pPr marL="342900" marR="0" lvl="0" indent="-342900" algn="just">
                        <a:lnSpc>
                          <a:spcPct val="107000"/>
                        </a:lnSpc>
                        <a:spcBef>
                          <a:spcPts val="0"/>
                        </a:spcBef>
                        <a:spcAft>
                          <a:spcPts val="0"/>
                        </a:spcAft>
                        <a:buFont typeface="Arial" panose="020B0604020202020204" pitchFamily="34" charset="0"/>
                        <a:buChar char="•"/>
                        <a:tabLst>
                          <a:tab pos="457200" algn="l"/>
                        </a:tabLst>
                      </a:pPr>
                      <a:r>
                        <a:rPr lang="ka-GE" sz="1400" dirty="0">
                          <a:solidFill>
                            <a:schemeClr val="tx1"/>
                          </a:solidFill>
                          <a:effectLst/>
                        </a:rPr>
                        <a:t>სოციალური და ისტორიული </a:t>
                      </a:r>
                      <a:r>
                        <a:rPr lang="de-DE" sz="1400" dirty="0">
                          <a:solidFill>
                            <a:schemeClr val="tx1"/>
                          </a:solidFill>
                          <a:effectLst/>
                        </a:rPr>
                        <a:t>(</a:t>
                      </a:r>
                      <a:r>
                        <a:rPr lang="ka-GE" sz="1400" dirty="0">
                          <a:solidFill>
                            <a:schemeClr val="tx1"/>
                          </a:solidFill>
                          <a:effectLst/>
                        </a:rPr>
                        <a:t>რე</a:t>
                      </a:r>
                      <a:r>
                        <a:rPr lang="de-DE" sz="1400" dirty="0">
                          <a:solidFill>
                            <a:schemeClr val="tx1"/>
                          </a:solidFill>
                          <a:effectLst/>
                        </a:rPr>
                        <a:t>)-</a:t>
                      </a:r>
                      <a:r>
                        <a:rPr lang="ka-GE" sz="1400" dirty="0">
                          <a:solidFill>
                            <a:schemeClr val="tx1"/>
                          </a:solidFill>
                          <a:effectLst/>
                        </a:rPr>
                        <a:t>კონსტრუქცია</a:t>
                      </a:r>
                      <a:endParaRPr lang="en-US" sz="1400" dirty="0">
                        <a:solidFill>
                          <a:schemeClr val="tx1"/>
                        </a:solidFill>
                        <a:effectLst/>
                      </a:endParaRPr>
                    </a:p>
                    <a:p>
                      <a:pPr marL="457200" marR="0" algn="just">
                        <a:lnSpc>
                          <a:spcPct val="107000"/>
                        </a:lnSpc>
                        <a:spcBef>
                          <a:spcPts val="0"/>
                        </a:spcBef>
                        <a:spcAft>
                          <a:spcPts val="0"/>
                        </a:spcAft>
                        <a:tabLst>
                          <a:tab pos="457200" algn="l"/>
                        </a:tabLst>
                      </a:pPr>
                      <a:r>
                        <a:rPr lang="ru-RU" sz="1400" dirty="0">
                          <a:solidFill>
                            <a:schemeClr val="tx1"/>
                          </a:solidFill>
                          <a:effectLst/>
                        </a:rPr>
                        <a:t> </a:t>
                      </a:r>
                      <a:endParaRPr lang="en-US" sz="1400" dirty="0">
                        <a:solidFill>
                          <a:schemeClr val="tx1"/>
                        </a:solidFill>
                        <a:effectLst/>
                      </a:endParaRPr>
                    </a:p>
                    <a:p>
                      <a:pPr marL="0" marR="0" algn="just">
                        <a:lnSpc>
                          <a:spcPct val="107000"/>
                        </a:lnSpc>
                        <a:spcBef>
                          <a:spcPts val="0"/>
                        </a:spcBef>
                        <a:spcAft>
                          <a:spcPts val="0"/>
                        </a:spcAft>
                      </a:pPr>
                      <a:r>
                        <a:rPr lang="ka-GE" sz="1400" dirty="0">
                          <a:solidFill>
                            <a:schemeClr val="tx1"/>
                          </a:solidFill>
                          <a:effectLst/>
                        </a:rPr>
                        <a:t>მიზანი: თეორიის წარმოშობა</a:t>
                      </a:r>
                      <a:endParaRPr lang="en-US" sz="1400" dirty="0">
                        <a:solidFill>
                          <a:schemeClr val="tx1"/>
                        </a:solidFill>
                        <a:effectLst/>
                      </a:endParaRPr>
                    </a:p>
                    <a:p>
                      <a:pPr marL="0" marR="0">
                        <a:lnSpc>
                          <a:spcPct val="107000"/>
                        </a:lnSpc>
                        <a:spcBef>
                          <a:spcPts val="0"/>
                        </a:spcBef>
                        <a:spcAft>
                          <a:spcPts val="0"/>
                        </a:spcAft>
                      </a:pPr>
                      <a:r>
                        <a:rPr lang="ka-GE" sz="1400" dirty="0">
                          <a:solidFill>
                            <a:schemeClr val="tx1"/>
                          </a:solidFill>
                          <a:effectLst/>
                        </a:rPr>
                        <a:t> </a:t>
                      </a:r>
                      <a:endParaRPr lang="en-US" sz="14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0000"/>
                  </a:ext>
                </a:extLst>
              </a:tr>
              <a:tr h="2153695">
                <a:tc>
                  <a:txBody>
                    <a:bodyPr/>
                    <a:lstStyle/>
                    <a:p>
                      <a:pPr marL="0" marR="0">
                        <a:lnSpc>
                          <a:spcPct val="107000"/>
                        </a:lnSpc>
                        <a:spcBef>
                          <a:spcPts val="0"/>
                        </a:spcBef>
                        <a:spcAft>
                          <a:spcPts val="0"/>
                        </a:spcAft>
                      </a:pPr>
                      <a:r>
                        <a:rPr lang="ka-GE" sz="1400" dirty="0">
                          <a:solidFill>
                            <a:schemeClr val="tx1"/>
                          </a:solidFill>
                          <a:effectLst/>
                        </a:rPr>
                        <a:t>პრაგმატიზმი</a:t>
                      </a:r>
                      <a:endParaRPr lang="en-US" sz="1400" dirty="0">
                        <a:solidFill>
                          <a:schemeClr val="tx1"/>
                        </a:solidFill>
                        <a:effectLst/>
                      </a:endParaRPr>
                    </a:p>
                    <a:p>
                      <a:pPr marL="342900" marR="0" lvl="0" indent="-342900">
                        <a:lnSpc>
                          <a:spcPct val="107000"/>
                        </a:lnSpc>
                        <a:spcBef>
                          <a:spcPts val="0"/>
                        </a:spcBef>
                        <a:spcAft>
                          <a:spcPts val="0"/>
                        </a:spcAft>
                        <a:buFont typeface="Arial" panose="020B0604020202020204" pitchFamily="34" charset="0"/>
                        <a:buChar char="•"/>
                        <a:tabLst>
                          <a:tab pos="457200" algn="l"/>
                        </a:tabLst>
                      </a:pPr>
                      <a:r>
                        <a:rPr lang="ka-GE" sz="1400" dirty="0">
                          <a:solidFill>
                            <a:schemeClr val="tx1"/>
                          </a:solidFill>
                          <a:effectLst/>
                        </a:rPr>
                        <a:t>ქმედების შედეგები</a:t>
                      </a:r>
                      <a:endParaRPr lang="en-US" sz="1400" dirty="0">
                        <a:solidFill>
                          <a:schemeClr val="tx1"/>
                        </a:solidFill>
                        <a:effectLst/>
                      </a:endParaRPr>
                    </a:p>
                    <a:p>
                      <a:pPr marL="342900" marR="0" lvl="0" indent="-342900">
                        <a:lnSpc>
                          <a:spcPct val="107000"/>
                        </a:lnSpc>
                        <a:spcBef>
                          <a:spcPts val="0"/>
                        </a:spcBef>
                        <a:spcAft>
                          <a:spcPts val="0"/>
                        </a:spcAft>
                        <a:buFont typeface="Arial" panose="020B0604020202020204" pitchFamily="34" charset="0"/>
                        <a:buChar char="•"/>
                        <a:tabLst>
                          <a:tab pos="457200" algn="l"/>
                        </a:tabLst>
                      </a:pPr>
                      <a:r>
                        <a:rPr lang="ka-GE" sz="1400" dirty="0">
                          <a:solidFill>
                            <a:schemeClr val="tx1"/>
                          </a:solidFill>
                          <a:effectLst/>
                        </a:rPr>
                        <a:t>პრობლემაზე ორიენტირებული</a:t>
                      </a:r>
                      <a:endParaRPr lang="en-US" sz="1400" dirty="0">
                        <a:solidFill>
                          <a:schemeClr val="tx1"/>
                        </a:solidFill>
                        <a:effectLst/>
                      </a:endParaRPr>
                    </a:p>
                    <a:p>
                      <a:pPr marL="342900" marR="0" lvl="0" indent="-342900">
                        <a:lnSpc>
                          <a:spcPct val="107000"/>
                        </a:lnSpc>
                        <a:spcBef>
                          <a:spcPts val="0"/>
                        </a:spcBef>
                        <a:spcAft>
                          <a:spcPts val="0"/>
                        </a:spcAft>
                        <a:buFont typeface="Arial" panose="020B0604020202020204" pitchFamily="34" charset="0"/>
                        <a:buChar char="•"/>
                        <a:tabLst>
                          <a:tab pos="457200" algn="l"/>
                        </a:tabLst>
                      </a:pPr>
                      <a:r>
                        <a:rPr lang="ka-GE" sz="1400" dirty="0">
                          <a:solidFill>
                            <a:schemeClr val="tx1"/>
                          </a:solidFill>
                          <a:effectLst/>
                        </a:rPr>
                        <a:t>პლურალისტული</a:t>
                      </a:r>
                      <a:endParaRPr lang="en-US" sz="1400" dirty="0">
                        <a:solidFill>
                          <a:schemeClr val="tx1"/>
                        </a:solidFill>
                        <a:effectLst/>
                      </a:endParaRPr>
                    </a:p>
                    <a:p>
                      <a:pPr marL="342900" marR="0" lvl="0" indent="-342900">
                        <a:lnSpc>
                          <a:spcPct val="107000"/>
                        </a:lnSpc>
                        <a:spcBef>
                          <a:spcPts val="0"/>
                        </a:spcBef>
                        <a:spcAft>
                          <a:spcPts val="0"/>
                        </a:spcAft>
                        <a:buFont typeface="Arial" panose="020B0604020202020204" pitchFamily="34" charset="0"/>
                        <a:buChar char="•"/>
                        <a:tabLst>
                          <a:tab pos="457200" algn="l"/>
                        </a:tabLst>
                      </a:pPr>
                      <a:r>
                        <a:rPr lang="ka-GE" sz="1400" dirty="0">
                          <a:solidFill>
                            <a:schemeClr val="tx1"/>
                          </a:solidFill>
                          <a:effectLst/>
                        </a:rPr>
                        <a:t>რეალობაზე ორიენტირებული</a:t>
                      </a:r>
                      <a:endParaRPr lang="en-US" sz="1400" dirty="0">
                        <a:solidFill>
                          <a:schemeClr val="tx1"/>
                        </a:solidFill>
                        <a:effectLst/>
                      </a:endParaRPr>
                    </a:p>
                    <a:p>
                      <a:pPr marL="0" marR="0">
                        <a:lnSpc>
                          <a:spcPct val="107000"/>
                        </a:lnSpc>
                        <a:spcBef>
                          <a:spcPts val="0"/>
                        </a:spcBef>
                        <a:spcAft>
                          <a:spcPts val="0"/>
                        </a:spcAft>
                      </a:pPr>
                      <a:r>
                        <a:rPr lang="ka-GE" sz="1400" dirty="0">
                          <a:solidFill>
                            <a:schemeClr val="tx1"/>
                          </a:solidFill>
                          <a:effectLst/>
                        </a:rPr>
                        <a:t> </a:t>
                      </a:r>
                      <a:endParaRPr lang="en-US" sz="1400" dirty="0">
                        <a:solidFill>
                          <a:schemeClr val="tx1"/>
                        </a:solidFill>
                        <a:effectLst/>
                      </a:endParaRPr>
                    </a:p>
                    <a:p>
                      <a:pPr marL="0" marR="0">
                        <a:lnSpc>
                          <a:spcPct val="107000"/>
                        </a:lnSpc>
                        <a:spcBef>
                          <a:spcPts val="0"/>
                        </a:spcBef>
                        <a:spcAft>
                          <a:spcPts val="0"/>
                        </a:spcAft>
                      </a:pPr>
                      <a:r>
                        <a:rPr lang="ka-GE" sz="1400" dirty="0">
                          <a:solidFill>
                            <a:schemeClr val="tx1"/>
                          </a:solidFill>
                          <a:effectLst/>
                        </a:rPr>
                        <a:t>მიზანი: ცვლილება</a:t>
                      </a:r>
                      <a:endParaRPr lang="en-US" sz="1400" dirty="0">
                        <a:solidFill>
                          <a:schemeClr val="tx1"/>
                        </a:solidFill>
                        <a:effectLst/>
                      </a:endParaRPr>
                    </a:p>
                    <a:p>
                      <a:pPr marL="0" marR="0">
                        <a:lnSpc>
                          <a:spcPct val="107000"/>
                        </a:lnSpc>
                        <a:spcBef>
                          <a:spcPts val="0"/>
                        </a:spcBef>
                        <a:spcAft>
                          <a:spcPts val="0"/>
                        </a:spcAft>
                      </a:pPr>
                      <a:r>
                        <a:rPr lang="ka-GE" sz="1400" dirty="0">
                          <a:solidFill>
                            <a:schemeClr val="tx1"/>
                          </a:solidFill>
                          <a:effectLst/>
                        </a:rPr>
                        <a:t> </a:t>
                      </a:r>
                      <a:endParaRPr lang="en-US" sz="14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chemeClr val="bg1"/>
                    </a:solidFill>
                  </a:tcPr>
                </a:tc>
                <a:tc>
                  <a:txBody>
                    <a:bodyPr/>
                    <a:lstStyle/>
                    <a:p>
                      <a:pPr marL="0" marR="0">
                        <a:spcBef>
                          <a:spcPts val="0"/>
                        </a:spcBef>
                        <a:spcAft>
                          <a:spcPts val="0"/>
                        </a:spcAft>
                      </a:pPr>
                      <a:r>
                        <a:rPr lang="ka-GE" sz="1400" b="1" dirty="0">
                          <a:solidFill>
                            <a:schemeClr val="tx1"/>
                          </a:solidFill>
                          <a:effectLst/>
                        </a:rPr>
                        <a:t>კრიტიკულობა</a:t>
                      </a:r>
                      <a:r>
                        <a:rPr lang="de-DE" sz="1400" b="1" dirty="0">
                          <a:solidFill>
                            <a:schemeClr val="tx1"/>
                          </a:solidFill>
                          <a:effectLst/>
                        </a:rPr>
                        <a:t> (</a:t>
                      </a:r>
                      <a:r>
                        <a:rPr lang="ka-GE" sz="1400" b="1" dirty="0">
                          <a:solidFill>
                            <a:schemeClr val="tx1"/>
                          </a:solidFill>
                          <a:effectLst/>
                        </a:rPr>
                        <a:t>ადვოკატირება / თანამონაწილეობა</a:t>
                      </a:r>
                      <a:r>
                        <a:rPr lang="de-DE" sz="1400" b="1" dirty="0">
                          <a:solidFill>
                            <a:schemeClr val="tx1"/>
                          </a:solidFill>
                          <a:effectLst/>
                        </a:rPr>
                        <a:t>)</a:t>
                      </a:r>
                      <a:endParaRPr lang="en-US" sz="1400" b="1" dirty="0">
                        <a:solidFill>
                          <a:schemeClr val="tx1"/>
                        </a:solidFill>
                        <a:effectLst/>
                      </a:endParaRPr>
                    </a:p>
                    <a:p>
                      <a:pPr marL="0" marR="0">
                        <a:spcBef>
                          <a:spcPts val="0"/>
                        </a:spcBef>
                        <a:spcAft>
                          <a:spcPts val="0"/>
                        </a:spcAft>
                      </a:pPr>
                      <a:r>
                        <a:rPr lang="de-DE" sz="1400" b="1" dirty="0">
                          <a:solidFill>
                            <a:schemeClr val="tx1"/>
                          </a:solidFill>
                          <a:effectLst/>
                        </a:rPr>
                        <a:t> </a:t>
                      </a:r>
                      <a:endParaRPr lang="en-US" sz="1400" b="1" dirty="0">
                        <a:solidFill>
                          <a:schemeClr val="tx1"/>
                        </a:solidFill>
                        <a:effectLst/>
                      </a:endParaRPr>
                    </a:p>
                    <a:p>
                      <a:pPr marL="342900" marR="0" lvl="0" indent="-342900">
                        <a:spcBef>
                          <a:spcPts val="0"/>
                        </a:spcBef>
                        <a:spcAft>
                          <a:spcPts val="0"/>
                        </a:spcAft>
                        <a:buFont typeface="Arial" panose="020B0604020202020204" pitchFamily="34" charset="0"/>
                        <a:buChar char="•"/>
                        <a:tabLst>
                          <a:tab pos="457200" algn="l"/>
                        </a:tabLst>
                      </a:pPr>
                      <a:r>
                        <a:rPr lang="ka-GE" sz="1400" b="1" dirty="0">
                          <a:solidFill>
                            <a:schemeClr val="tx1"/>
                          </a:solidFill>
                          <a:effectLst/>
                        </a:rPr>
                        <a:t>პოლიტიკური</a:t>
                      </a:r>
                      <a:endParaRPr lang="en-US" sz="1400" b="1" dirty="0">
                        <a:solidFill>
                          <a:schemeClr val="tx1"/>
                        </a:solidFill>
                        <a:effectLst/>
                      </a:endParaRPr>
                    </a:p>
                    <a:p>
                      <a:pPr marL="342900" marR="0" lvl="0" indent="-342900">
                        <a:spcBef>
                          <a:spcPts val="0"/>
                        </a:spcBef>
                        <a:spcAft>
                          <a:spcPts val="0"/>
                        </a:spcAft>
                        <a:buFont typeface="Arial" panose="020B0604020202020204" pitchFamily="34" charset="0"/>
                        <a:buChar char="•"/>
                        <a:tabLst>
                          <a:tab pos="457200" algn="l"/>
                        </a:tabLst>
                      </a:pPr>
                      <a:r>
                        <a:rPr lang="ka-GE" sz="1400" b="1" dirty="0">
                          <a:solidFill>
                            <a:schemeClr val="tx1"/>
                          </a:solidFill>
                          <a:effectLst/>
                        </a:rPr>
                        <a:t>გაძლიერება</a:t>
                      </a:r>
                      <a:endParaRPr lang="en-US" sz="1400" b="1" dirty="0">
                        <a:solidFill>
                          <a:schemeClr val="tx1"/>
                        </a:solidFill>
                        <a:effectLst/>
                      </a:endParaRPr>
                    </a:p>
                    <a:p>
                      <a:pPr marL="342900" marR="0" lvl="0" indent="-342900">
                        <a:spcBef>
                          <a:spcPts val="0"/>
                        </a:spcBef>
                        <a:spcAft>
                          <a:spcPts val="0"/>
                        </a:spcAft>
                        <a:buFont typeface="Arial" panose="020B0604020202020204" pitchFamily="34" charset="0"/>
                        <a:buChar char="•"/>
                        <a:tabLst>
                          <a:tab pos="457200" algn="l"/>
                        </a:tabLst>
                      </a:pPr>
                      <a:r>
                        <a:rPr lang="ka-GE" sz="1400" b="1" dirty="0">
                          <a:solidFill>
                            <a:schemeClr val="tx1"/>
                          </a:solidFill>
                          <a:effectLst/>
                        </a:rPr>
                        <a:t>საკითხზე ორიენტირებული</a:t>
                      </a:r>
                      <a:endParaRPr lang="en-US" sz="1400" b="1" dirty="0">
                        <a:solidFill>
                          <a:schemeClr val="tx1"/>
                        </a:solidFill>
                        <a:effectLst/>
                      </a:endParaRPr>
                    </a:p>
                    <a:p>
                      <a:pPr marL="342900" marR="0" lvl="0" indent="-342900">
                        <a:spcBef>
                          <a:spcPts val="0"/>
                        </a:spcBef>
                        <a:spcAft>
                          <a:spcPts val="0"/>
                        </a:spcAft>
                        <a:buFont typeface="Arial" panose="020B0604020202020204" pitchFamily="34" charset="0"/>
                        <a:buChar char="•"/>
                        <a:tabLst>
                          <a:tab pos="457200" algn="l"/>
                        </a:tabLst>
                      </a:pPr>
                      <a:r>
                        <a:rPr lang="ka-GE" sz="1400" b="1" dirty="0">
                          <a:solidFill>
                            <a:schemeClr val="tx1"/>
                          </a:solidFill>
                          <a:effectLst/>
                        </a:rPr>
                        <a:t>თანამშრომლობა</a:t>
                      </a:r>
                      <a:endParaRPr lang="en-US" sz="1400" b="1" dirty="0">
                        <a:solidFill>
                          <a:schemeClr val="tx1"/>
                        </a:solidFill>
                        <a:effectLst/>
                      </a:endParaRPr>
                    </a:p>
                    <a:p>
                      <a:pPr marL="457200" marR="0">
                        <a:spcBef>
                          <a:spcPts val="0"/>
                        </a:spcBef>
                        <a:spcAft>
                          <a:spcPts val="0"/>
                        </a:spcAft>
                      </a:pPr>
                      <a:r>
                        <a:rPr lang="ru-RU" sz="1400" b="1" dirty="0">
                          <a:solidFill>
                            <a:schemeClr val="tx1"/>
                          </a:solidFill>
                          <a:effectLst/>
                        </a:rPr>
                        <a:t> </a:t>
                      </a:r>
                      <a:endParaRPr lang="en-US" sz="1400" b="1" dirty="0">
                        <a:solidFill>
                          <a:schemeClr val="tx1"/>
                        </a:solidFill>
                        <a:effectLst/>
                      </a:endParaRPr>
                    </a:p>
                    <a:p>
                      <a:pPr marL="0" marR="0">
                        <a:spcBef>
                          <a:spcPts val="0"/>
                        </a:spcBef>
                        <a:spcAft>
                          <a:spcPts val="0"/>
                        </a:spcAft>
                      </a:pPr>
                      <a:r>
                        <a:rPr lang="ka-GE" sz="1400" b="1" dirty="0">
                          <a:solidFill>
                            <a:schemeClr val="tx1"/>
                          </a:solidFill>
                          <a:effectLst/>
                        </a:rPr>
                        <a:t>მიზანი: ემანსიპაცია</a:t>
                      </a:r>
                      <a:endParaRPr lang="en-US" sz="1400" b="1" dirty="0">
                        <a:solidFill>
                          <a:schemeClr val="tx1"/>
                        </a:solidFill>
                        <a:effectLst/>
                      </a:endParaRPr>
                    </a:p>
                    <a:p>
                      <a:pPr marL="0" marR="0" algn="ctr">
                        <a:spcBef>
                          <a:spcPts val="0"/>
                        </a:spcBef>
                        <a:spcAft>
                          <a:spcPts val="0"/>
                        </a:spcAft>
                      </a:pPr>
                      <a:r>
                        <a:rPr lang="ka-GE" sz="1400" b="1" dirty="0">
                          <a:solidFill>
                            <a:schemeClr val="tx1"/>
                          </a:solidFill>
                          <a:effectLst/>
                        </a:rPr>
                        <a:t> </a:t>
                      </a:r>
                      <a:endParaRPr lang="en-US" sz="1400" b="1" dirty="0">
                        <a:solidFill>
                          <a:schemeClr val="tx1"/>
                        </a:solidFill>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1616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74121" y="489398"/>
            <a:ext cx="2869112" cy="5344732"/>
          </a:xfrm>
        </p:spPr>
        <p:txBody>
          <a:bodyPr>
            <a:noAutofit/>
          </a:bodyPr>
          <a:lstStyle/>
          <a:p>
            <a:pPr algn="ctr">
              <a:lnSpc>
                <a:spcPct val="150000"/>
              </a:lnSpc>
            </a:pPr>
            <a:r>
              <a:rPr lang="en-US" sz="4000" b="1" dirty="0" smtClean="0"/>
              <a:t/>
            </a:r>
            <a:br>
              <a:rPr lang="en-US" sz="4000" b="1" dirty="0" smtClean="0"/>
            </a:br>
            <a:r>
              <a:rPr lang="en-US" sz="4000" b="1" dirty="0" smtClean="0"/>
              <a:t/>
            </a:r>
            <a:br>
              <a:rPr lang="en-US" sz="4000" b="1" dirty="0" smtClean="0"/>
            </a:br>
            <a:r>
              <a:rPr lang="ka-GE" sz="3200" b="1" dirty="0" smtClean="0">
                <a:solidFill>
                  <a:srgbClr val="C00000"/>
                </a:solidFill>
                <a:effectLst>
                  <a:outerShdw blurRad="38100" dist="38100" dir="2700000" algn="tl">
                    <a:srgbClr val="000000">
                      <a:alpha val="43137"/>
                    </a:srgbClr>
                  </a:outerShdw>
                </a:effectLst>
              </a:rPr>
              <a:t>მკვლევარი </a:t>
            </a:r>
            <a:r>
              <a:rPr lang="ka-GE" sz="3200" b="1" dirty="0">
                <a:solidFill>
                  <a:srgbClr val="C00000"/>
                </a:solidFill>
                <a:effectLst>
                  <a:outerShdw blurRad="38100" dist="38100" dir="2700000" algn="tl">
                    <a:srgbClr val="000000">
                      <a:alpha val="43137"/>
                    </a:srgbClr>
                  </a:outerShdw>
                </a:effectLst>
              </a:rPr>
              <a:t>მასწავლებლებისა და გარე მკვლევარების პოტენციური როლი პრაქტიკულ კვლევაში</a:t>
            </a:r>
            <a:r>
              <a:rPr lang="en-US" sz="3200" dirty="0"/>
              <a:t/>
            </a:r>
            <a:br>
              <a:rPr lang="en-US" sz="3200" dirty="0"/>
            </a:br>
            <a:r>
              <a:rPr lang="de-DE" dirty="0"/>
              <a:t/>
            </a:r>
            <a:br>
              <a:rPr lang="de-DE" dirty="0"/>
            </a:br>
            <a:endParaRPr 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3" name="Tabelle 2"/>
          <p:cNvGraphicFramePr>
            <a:graphicFrameLocks noGrp="1"/>
          </p:cNvGraphicFramePr>
          <p:nvPr>
            <p:extLst>
              <p:ext uri="{D42A27DB-BD31-4B8C-83A1-F6EECF244321}">
                <p14:modId xmlns:p14="http://schemas.microsoft.com/office/powerpoint/2010/main" val="1950849392"/>
              </p:ext>
            </p:extLst>
          </p:nvPr>
        </p:nvGraphicFramePr>
        <p:xfrm>
          <a:off x="3168202" y="372992"/>
          <a:ext cx="5777014" cy="5836833"/>
        </p:xfrm>
        <a:graphic>
          <a:graphicData uri="http://schemas.openxmlformats.org/drawingml/2006/table">
            <a:tbl>
              <a:tblPr firstRow="1" firstCol="1" bandRow="1">
                <a:tableStyleId>{5C22544A-7EE6-4342-B048-85BDC9FD1C3A}</a:tableStyleId>
              </a:tblPr>
              <a:tblGrid>
                <a:gridCol w="2888507">
                  <a:extLst>
                    <a:ext uri="{9D8B030D-6E8A-4147-A177-3AD203B41FA5}">
                      <a16:colId xmlns:a16="http://schemas.microsoft.com/office/drawing/2014/main" val="1578523926"/>
                    </a:ext>
                  </a:extLst>
                </a:gridCol>
                <a:gridCol w="2888507">
                  <a:extLst>
                    <a:ext uri="{9D8B030D-6E8A-4147-A177-3AD203B41FA5}">
                      <a16:colId xmlns:a16="http://schemas.microsoft.com/office/drawing/2014/main" val="3268466089"/>
                    </a:ext>
                  </a:extLst>
                </a:gridCol>
              </a:tblGrid>
              <a:tr h="294654">
                <a:tc>
                  <a:txBody>
                    <a:bodyPr/>
                    <a:lstStyle/>
                    <a:p>
                      <a:pPr marL="0" marR="0" algn="ctr">
                        <a:lnSpc>
                          <a:spcPct val="107000"/>
                        </a:lnSpc>
                        <a:spcBef>
                          <a:spcPts val="0"/>
                        </a:spcBef>
                        <a:spcAft>
                          <a:spcPts val="0"/>
                        </a:spcAft>
                      </a:pPr>
                      <a:r>
                        <a:rPr lang="ka-GE" sz="1400" b="1" dirty="0">
                          <a:solidFill>
                            <a:srgbClr val="FFFFFF"/>
                          </a:solidFill>
                          <a:effectLst/>
                          <a:latin typeface="Sylfaen" panose="010A0502050306030303" pitchFamily="18" charset="0"/>
                          <a:ea typeface="Yu Mincho"/>
                          <a:cs typeface="Times New Roman" panose="02020603050405020304" pitchFamily="18" charset="0"/>
                        </a:rPr>
                        <a:t>მკვლევარი </a:t>
                      </a:r>
                      <a:r>
                        <a:rPr lang="ka-GE" sz="1400" b="1" dirty="0" smtClean="0">
                          <a:solidFill>
                            <a:srgbClr val="FFFFFF"/>
                          </a:solidFill>
                          <a:effectLst/>
                          <a:latin typeface="Sylfaen" panose="010A0502050306030303" pitchFamily="18" charset="0"/>
                          <a:ea typeface="Yu Mincho"/>
                          <a:cs typeface="Times New Roman" panose="02020603050405020304" pitchFamily="18" charset="0"/>
                        </a:rPr>
                        <a:t>მასწავლებელი</a:t>
                      </a:r>
                      <a:endParaRPr lang="en-US" sz="1400" b="1" dirty="0" smtClean="0">
                        <a:solidFill>
                          <a:srgbClr val="FFFFFF"/>
                        </a:solidFill>
                        <a:effectLst/>
                        <a:latin typeface="Sylfaen" panose="010A0502050306030303" pitchFamily="18" charset="0"/>
                        <a:ea typeface="Yu Mincho"/>
                        <a:cs typeface="Times New Roman" panose="02020603050405020304" pitchFamily="18" charset="0"/>
                      </a:endParaRPr>
                    </a:p>
                    <a:p>
                      <a:pPr marL="0" marR="0" algn="ctr">
                        <a:lnSpc>
                          <a:spcPct val="107000"/>
                        </a:lnSpc>
                        <a:spcBef>
                          <a:spcPts val="0"/>
                        </a:spcBef>
                        <a:spcAft>
                          <a:spcPts val="0"/>
                        </a:spcAft>
                      </a:pP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rgbClr val="C00000"/>
                    </a:solidFill>
                  </a:tcPr>
                </a:tc>
                <a:tc>
                  <a:txBody>
                    <a:bodyPr/>
                    <a:lstStyle/>
                    <a:p>
                      <a:pPr marL="0" marR="0" algn="ctr">
                        <a:lnSpc>
                          <a:spcPct val="107000"/>
                        </a:lnSpc>
                        <a:spcBef>
                          <a:spcPts val="0"/>
                        </a:spcBef>
                        <a:spcAft>
                          <a:spcPts val="0"/>
                        </a:spcAft>
                      </a:pPr>
                      <a:r>
                        <a:rPr lang="ka-GE" sz="1400" b="1">
                          <a:solidFill>
                            <a:srgbClr val="FFFFFF"/>
                          </a:solidFill>
                          <a:effectLst/>
                          <a:latin typeface="Sylfaen" panose="010A0502050306030303" pitchFamily="18" charset="0"/>
                          <a:ea typeface="Yu Mincho"/>
                          <a:cs typeface="Times New Roman" panose="02020603050405020304" pitchFamily="18" charset="0"/>
                        </a:rPr>
                        <a:t>გარე მკვლევარი</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rgbClr val="C00000"/>
                    </a:solidFill>
                  </a:tcPr>
                </a:tc>
                <a:extLst>
                  <a:ext uri="{0D108BD9-81ED-4DB2-BD59-A6C34878D82A}">
                    <a16:rowId xmlns:a16="http://schemas.microsoft.com/office/drawing/2014/main" val="576047960"/>
                  </a:ext>
                </a:extLst>
              </a:tr>
              <a:tr h="5429163">
                <a:tc>
                  <a:txBody>
                    <a:bodyPr/>
                    <a:lstStyle/>
                    <a:p>
                      <a:pPr marL="342900" marR="0" lvl="0" indent="-342900">
                        <a:lnSpc>
                          <a:spcPct val="100000"/>
                        </a:lnSpc>
                        <a:spcBef>
                          <a:spcPts val="0"/>
                        </a:spcBef>
                        <a:spcAft>
                          <a:spcPts val="0"/>
                        </a:spcAft>
                        <a:buFont typeface="Symbol" panose="05050102010706020507" pitchFamily="18" charset="2"/>
                        <a:buChar char=""/>
                      </a:pPr>
                      <a:r>
                        <a:rPr lang="ka-GE" sz="1200" dirty="0">
                          <a:solidFill>
                            <a:schemeClr val="tx1"/>
                          </a:solidFill>
                          <a:effectLst/>
                          <a:latin typeface="Sylfaen" panose="010A0502050306030303" pitchFamily="18" charset="0"/>
                          <a:ea typeface="Yu Mincho"/>
                          <a:cs typeface="Times New Roman" panose="02020603050405020304" pitchFamily="18" charset="0"/>
                        </a:rPr>
                        <a:t>გამოცდილებით მოტივირებული პრაქტიკული კვლევის ინიცირება</a:t>
                      </a:r>
                      <a:endParaRPr lang="en-US" sz="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pPr>
                      <a:r>
                        <a:rPr lang="ka-GE" sz="1200" dirty="0">
                          <a:solidFill>
                            <a:schemeClr val="tx1"/>
                          </a:solidFill>
                          <a:effectLst/>
                          <a:latin typeface="Sylfaen" panose="010A0502050306030303" pitchFamily="18" charset="0"/>
                          <a:ea typeface="Yu Mincho"/>
                          <a:cs typeface="Times New Roman" panose="02020603050405020304" pitchFamily="18" charset="0"/>
                        </a:rPr>
                        <a:t>ლიტერატურისა და საკლასო გამოცდილების შედარების ანალიზი </a:t>
                      </a:r>
                      <a:endParaRPr lang="en-US" sz="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pPr>
                      <a:r>
                        <a:rPr lang="ka-GE" sz="1200" dirty="0">
                          <a:solidFill>
                            <a:schemeClr val="tx1"/>
                          </a:solidFill>
                          <a:effectLst/>
                          <a:latin typeface="Sylfaen" panose="010A0502050306030303" pitchFamily="18" charset="0"/>
                          <a:ea typeface="Yu Mincho"/>
                          <a:cs typeface="Times New Roman" panose="02020603050405020304" pitchFamily="18" charset="0"/>
                        </a:rPr>
                        <a:t>ახალი სტრატეგიებისა და კონცეფციების სტრუქტურის ჩამოყალიბება</a:t>
                      </a:r>
                      <a:endParaRPr lang="en-US" sz="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pPr>
                      <a:r>
                        <a:rPr lang="ka-GE" sz="1200" dirty="0">
                          <a:solidFill>
                            <a:schemeClr val="tx1"/>
                          </a:solidFill>
                          <a:effectLst/>
                          <a:latin typeface="Sylfaen" panose="010A0502050306030303" pitchFamily="18" charset="0"/>
                          <a:ea typeface="Yu Mincho"/>
                          <a:cs typeface="Times New Roman" panose="02020603050405020304" pitchFamily="18" charset="0"/>
                        </a:rPr>
                        <a:t>ახალი სტრატეგიებისა და კონცეფციების გამოყენება</a:t>
                      </a:r>
                      <a:endParaRPr lang="en-US" sz="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pPr>
                      <a:r>
                        <a:rPr lang="ka-GE" sz="1200" dirty="0">
                          <a:solidFill>
                            <a:schemeClr val="tx1"/>
                          </a:solidFill>
                          <a:effectLst/>
                          <a:latin typeface="Sylfaen" panose="010A0502050306030303" pitchFamily="18" charset="0"/>
                          <a:ea typeface="Yu Mincho"/>
                          <a:cs typeface="Times New Roman" panose="02020603050405020304" pitchFamily="18" charset="0"/>
                        </a:rPr>
                        <a:t>მონაცემთა შეგროვება</a:t>
                      </a:r>
                      <a:endParaRPr lang="en-US" sz="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pPr>
                      <a:r>
                        <a:rPr lang="ka-GE" sz="1200" dirty="0">
                          <a:solidFill>
                            <a:schemeClr val="tx1"/>
                          </a:solidFill>
                          <a:effectLst/>
                          <a:latin typeface="Sylfaen" panose="010A0502050306030303" pitchFamily="18" charset="0"/>
                          <a:ea typeface="Yu Mincho"/>
                          <a:cs typeface="Times New Roman" panose="02020603050405020304" pitchFamily="18" charset="0"/>
                        </a:rPr>
                        <a:t>მონაცემთა შეფასება</a:t>
                      </a:r>
                      <a:endParaRPr lang="en-US" sz="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lnSpc>
                          <a:spcPct val="100000"/>
                        </a:lnSpc>
                        <a:spcBef>
                          <a:spcPts val="0"/>
                        </a:spcBef>
                        <a:spcAft>
                          <a:spcPts val="0"/>
                        </a:spcAft>
                        <a:buFont typeface="Symbol" panose="05050102010706020507" pitchFamily="18" charset="2"/>
                        <a:buChar char=""/>
                      </a:pPr>
                      <a:r>
                        <a:rPr lang="ka-GE" sz="1200" dirty="0">
                          <a:solidFill>
                            <a:schemeClr val="tx1"/>
                          </a:solidFill>
                          <a:effectLst/>
                          <a:latin typeface="Sylfaen" panose="010A0502050306030303" pitchFamily="18" charset="0"/>
                          <a:ea typeface="Yu Mincho"/>
                          <a:cs typeface="Times New Roman" panose="02020603050405020304" pitchFamily="18" charset="0"/>
                        </a:rPr>
                        <a:t>ერთობლივი გააზრება და მომავალი ცვლილებების შესახებ შეთანხმება</a:t>
                      </a:r>
                      <a:endParaRPr lang="en-US" sz="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71755" marR="0">
                        <a:lnSpc>
                          <a:spcPct val="150000"/>
                        </a:lnSpc>
                        <a:spcBef>
                          <a:spcPts val="0"/>
                        </a:spcBef>
                        <a:spcAft>
                          <a:spcPts val="0"/>
                        </a:spcAft>
                      </a:pPr>
                      <a:r>
                        <a:rPr lang="en-US" sz="1200" dirty="0">
                          <a:solidFill>
                            <a:schemeClr val="tx1"/>
                          </a:solidFill>
                          <a:effectLst/>
                          <a:latin typeface="Calibri" panose="020F0502020204030204" pitchFamily="34" charset="0"/>
                          <a:ea typeface="Yu Mincho"/>
                          <a:cs typeface="Times New Roman" panose="02020603050405020304" pitchFamily="18" charset="0"/>
                        </a:rPr>
                        <a:t> </a:t>
                      </a:r>
                      <a:endParaRPr lang="en-US" sz="12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chemeClr val="bg1">
                        <a:lumMod val="85000"/>
                      </a:schemeClr>
                    </a:solidFill>
                  </a:tcPr>
                </a:tc>
                <a:tc>
                  <a:txBody>
                    <a:bodyPr/>
                    <a:lstStyle/>
                    <a:p>
                      <a:pPr marL="342900" marR="0" lvl="0" indent="-342900">
                        <a:spcBef>
                          <a:spcPts val="0"/>
                        </a:spcBef>
                        <a:spcAft>
                          <a:spcPts val="0"/>
                        </a:spcAft>
                        <a:buFont typeface="Symbol" panose="05050102010706020507" pitchFamily="18" charset="2"/>
                        <a:buChar char=""/>
                      </a:pPr>
                      <a:r>
                        <a:rPr lang="ka-GE" sz="1200" b="1" dirty="0">
                          <a:solidFill>
                            <a:schemeClr val="tx1"/>
                          </a:solidFill>
                          <a:effectLst/>
                          <a:latin typeface="Sylfaen" panose="010A0502050306030303" pitchFamily="18" charset="0"/>
                          <a:ea typeface="Yu Mincho"/>
                          <a:cs typeface="Times New Roman" panose="02020603050405020304" pitchFamily="18" charset="0"/>
                        </a:rPr>
                        <a:t>წინარე კვლევით მოტივირებული პრაქტიკული კვლევის ინიცირება</a:t>
                      </a:r>
                      <a:endParaRPr lang="en-US" sz="1200" b="1"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ka-GE" sz="1200" b="1" dirty="0">
                          <a:solidFill>
                            <a:schemeClr val="tx1"/>
                          </a:solidFill>
                          <a:effectLst/>
                          <a:latin typeface="Sylfaen" panose="010A0502050306030303" pitchFamily="18" charset="0"/>
                          <a:ea typeface="Yu Mincho"/>
                          <a:cs typeface="Times New Roman" panose="02020603050405020304" pitchFamily="18" charset="0"/>
                        </a:rPr>
                        <a:t>მასწავლებელთა კვლევის კოორდინაცია და ხელშეწყობა</a:t>
                      </a:r>
                      <a:endParaRPr lang="en-US" sz="1200" b="1"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ka-GE" sz="1200" b="1" dirty="0">
                          <a:solidFill>
                            <a:schemeClr val="tx1"/>
                          </a:solidFill>
                          <a:effectLst/>
                          <a:latin typeface="Sylfaen" panose="010A0502050306030303" pitchFamily="18" charset="0"/>
                          <a:ea typeface="Yu Mincho"/>
                          <a:cs typeface="Times New Roman" panose="02020603050405020304" pitchFamily="18" charset="0"/>
                        </a:rPr>
                        <a:t>შესაბამის ლიტერატურასა და ინფორმაციაზე წვდომის უზრუნველყოფა</a:t>
                      </a:r>
                      <a:endParaRPr lang="en-US" sz="1200" b="1"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ka-GE" sz="1200" b="1" dirty="0">
                          <a:solidFill>
                            <a:schemeClr val="tx1"/>
                          </a:solidFill>
                          <a:effectLst/>
                          <a:latin typeface="Sylfaen" panose="010A0502050306030303" pitchFamily="18" charset="0"/>
                          <a:ea typeface="Yu Mincho"/>
                          <a:cs typeface="Times New Roman" panose="02020603050405020304" pitchFamily="18" charset="0"/>
                        </a:rPr>
                        <a:t>უკვე არსებულ სტრატეგიებზე და კონცეფციებზე წვდომის უზრუნველყოფა</a:t>
                      </a:r>
                      <a:r>
                        <a:rPr lang="ka-GE" sz="1200" b="1" dirty="0">
                          <a:solidFill>
                            <a:schemeClr val="tx1"/>
                          </a:solidFill>
                          <a:effectLst/>
                          <a:latin typeface="Calibri" panose="020F0502020204030204" pitchFamily="34" charset="0"/>
                          <a:ea typeface="Yu Mincho"/>
                          <a:cs typeface="Times New Roman" panose="02020603050405020304" pitchFamily="18" charset="0"/>
                        </a:rPr>
                        <a:t> </a:t>
                      </a:r>
                      <a:endParaRPr lang="en-US" sz="1200" b="1"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ka-GE" sz="1200" b="1" dirty="0">
                          <a:solidFill>
                            <a:schemeClr val="tx1"/>
                          </a:solidFill>
                          <a:effectLst/>
                          <a:latin typeface="Sylfaen" panose="010A0502050306030303" pitchFamily="18" charset="0"/>
                          <a:ea typeface="Yu Mincho"/>
                          <a:cs typeface="Times New Roman" panose="02020603050405020304" pitchFamily="18" charset="0"/>
                        </a:rPr>
                        <a:t>კვლევის მონაცემთა დამუშავების ეთიკური ნორმებისა და სტანდარტების შენარჩუნების მხარდაჭერა </a:t>
                      </a:r>
                      <a:endParaRPr lang="en-US" sz="1200" b="1"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ka-GE" sz="1200" b="1" dirty="0">
                          <a:solidFill>
                            <a:schemeClr val="tx1"/>
                          </a:solidFill>
                          <a:effectLst/>
                          <a:latin typeface="Sylfaen" panose="010A0502050306030303" pitchFamily="18" charset="0"/>
                          <a:ea typeface="Yu Mincho"/>
                          <a:cs typeface="Times New Roman" panose="02020603050405020304" pitchFamily="18" charset="0"/>
                        </a:rPr>
                        <a:t>მონაცემთა შეფასების მეთოდოლოგიური სწავლება და პროცესის დროს მხარდაჭერა </a:t>
                      </a:r>
                      <a:endParaRPr lang="en-US" sz="1200" b="1"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ka-GE" sz="1200" b="1" dirty="0">
                          <a:solidFill>
                            <a:schemeClr val="tx1"/>
                          </a:solidFill>
                          <a:effectLst/>
                          <a:latin typeface="Sylfaen" panose="010A0502050306030303" pitchFamily="18" charset="0"/>
                          <a:ea typeface="Yu Mincho"/>
                          <a:cs typeface="Times New Roman" panose="02020603050405020304" pitchFamily="18" charset="0"/>
                        </a:rPr>
                        <a:t>ერთობლივი გააზრება და მომავალი ცვლილებების შესახებ შეთანხმება</a:t>
                      </a:r>
                      <a:endParaRPr lang="en-US" sz="1200" b="1"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ka-GE" sz="1200" b="1" dirty="0">
                          <a:solidFill>
                            <a:schemeClr val="tx1"/>
                          </a:solidFill>
                          <a:effectLst/>
                          <a:latin typeface="Sylfaen" panose="010A0502050306030303" pitchFamily="18" charset="0"/>
                          <a:ea typeface="Yu Mincho"/>
                          <a:cs typeface="Times New Roman" panose="02020603050405020304" pitchFamily="18" charset="0"/>
                        </a:rPr>
                        <a:t>დახმარება პრაქტიკული კვლევის შედეგების გავრცელებასა და გამოქვეყნებაში</a:t>
                      </a:r>
                      <a:endParaRPr lang="en-US" sz="1200" b="1"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996263379"/>
                  </a:ext>
                </a:extLst>
              </a:tr>
            </a:tbl>
          </a:graphicData>
        </a:graphic>
      </p:graphicFrame>
    </p:spTree>
    <p:extLst>
      <p:ext uri="{BB962C8B-B14F-4D97-AF65-F5344CB8AC3E}">
        <p14:creationId xmlns:p14="http://schemas.microsoft.com/office/powerpoint/2010/main" val="824107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904461" y="1341783"/>
            <a:ext cx="7202293" cy="1477328"/>
          </a:xfrm>
          <a:prstGeom prst="rect">
            <a:avLst/>
          </a:prstGeom>
          <a:noFill/>
        </p:spPr>
        <p:txBody>
          <a:bodyPr wrap="none" rtlCol="0">
            <a:spAutoFit/>
          </a:bodyPr>
          <a:lstStyle/>
          <a:p>
            <a:r>
              <a:rPr lang="en-US" i="1" dirty="0"/>
              <a:t>This project has been funded with support from the European Commission. </a:t>
            </a:r>
            <a:endParaRPr lang="en-US" i="1" dirty="0" smtClean="0"/>
          </a:p>
          <a:p>
            <a:r>
              <a:rPr lang="en-US" i="1" dirty="0" smtClean="0"/>
              <a:t>This </a:t>
            </a:r>
            <a:r>
              <a:rPr lang="en-US" i="1" dirty="0"/>
              <a:t>publication [communication] reflects the views only of </a:t>
            </a:r>
            <a:r>
              <a:rPr lang="en-US" i="1"/>
              <a:t>the </a:t>
            </a:r>
            <a:r>
              <a:rPr lang="en-US" i="1" smtClean="0"/>
              <a:t>authors, </a:t>
            </a:r>
            <a:endParaRPr lang="en-US" i="1" dirty="0" smtClean="0"/>
          </a:p>
          <a:p>
            <a:r>
              <a:rPr lang="en-US" i="1" dirty="0" smtClean="0"/>
              <a:t>and </a:t>
            </a:r>
            <a:r>
              <a:rPr lang="en-US" i="1" dirty="0"/>
              <a:t>the Commission cannot be held responsible for any use which may be </a:t>
            </a:r>
            <a:endParaRPr lang="en-US" i="1" dirty="0" smtClean="0"/>
          </a:p>
          <a:p>
            <a:r>
              <a:rPr lang="en-US" i="1" dirty="0" smtClean="0"/>
              <a:t>made </a:t>
            </a:r>
            <a:r>
              <a:rPr lang="en-US" i="1" dirty="0"/>
              <a:t>of the information contained therein.</a:t>
            </a:r>
            <a:endParaRPr lang="de-DE" dirty="0"/>
          </a:p>
          <a:p>
            <a:endParaRPr lang="de-DE" dirty="0"/>
          </a:p>
        </p:txBody>
      </p:sp>
      <p:pic>
        <p:nvPicPr>
          <p:cNvPr id="3" name="Picture 2" descr="http://www.erasmus-artist.eu/images/eu_flag_co_funded_pos_-rgb-_right.jpg?crc=3942257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5288" y="5347252"/>
            <a:ext cx="4440660" cy="1268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0536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0" indent="0" algn="ctr">
              <a:buNone/>
            </a:pPr>
            <a:r>
              <a:rPr lang="de-DE" sz="4400" b="1" dirty="0" smtClean="0"/>
              <a:t>ARTIST</a:t>
            </a:r>
            <a:r>
              <a:rPr lang="de-DE" b="1" dirty="0"/>
              <a:t>-</a:t>
            </a:r>
            <a:r>
              <a:rPr lang="de-DE" sz="4400" b="1" dirty="0" smtClean="0"/>
              <a:t> </a:t>
            </a:r>
            <a:r>
              <a:rPr lang="de-DE" b="1" dirty="0" err="1" smtClean="0">
                <a:latin typeface="Sylfaen"/>
                <a:cs typeface="Sylfaen"/>
              </a:rPr>
              <a:t>ის</a:t>
            </a:r>
            <a:r>
              <a:rPr lang="de-DE" sz="4400" b="1" dirty="0" smtClean="0">
                <a:latin typeface="Sylfaen"/>
                <a:cs typeface="Sylfaen"/>
              </a:rPr>
              <a:t> </a:t>
            </a:r>
            <a:r>
              <a:rPr lang="de-DE" b="1" dirty="0" err="1" smtClean="0">
                <a:latin typeface="Sylfaen"/>
                <a:cs typeface="Sylfaen"/>
              </a:rPr>
              <a:t>დამხმარე</a:t>
            </a:r>
            <a:r>
              <a:rPr lang="de-DE" b="1" dirty="0" smtClean="0">
                <a:latin typeface="Sylfaen"/>
                <a:cs typeface="Sylfaen"/>
              </a:rPr>
              <a:t> </a:t>
            </a:r>
            <a:r>
              <a:rPr lang="de-DE" b="1" dirty="0" err="1" smtClean="0">
                <a:latin typeface="Sylfaen"/>
                <a:cs typeface="Sylfaen"/>
              </a:rPr>
              <a:t>მასალების</a:t>
            </a:r>
            <a:r>
              <a:rPr lang="de-DE" b="1" dirty="0" smtClean="0">
                <a:latin typeface="Sylfaen"/>
                <a:cs typeface="Sylfaen"/>
              </a:rPr>
              <a:t> </a:t>
            </a:r>
            <a:r>
              <a:rPr lang="de-DE" b="1" dirty="0" err="1" smtClean="0">
                <a:latin typeface="Sylfaen"/>
                <a:cs typeface="Sylfaen"/>
              </a:rPr>
              <a:t>ნაკრები</a:t>
            </a:r>
            <a:endParaRPr lang="de-DE" b="1" dirty="0" smtClean="0">
              <a:latin typeface="Sylfaen"/>
              <a:cs typeface="Sylfaen"/>
            </a:endParaRPr>
          </a:p>
          <a:p>
            <a:pPr marL="0" indent="0" algn="ctr">
              <a:buNone/>
            </a:pPr>
            <a:endParaRPr lang="de-DE" dirty="0">
              <a:latin typeface="Sylfaen"/>
              <a:cs typeface="Sylfaen"/>
            </a:endParaRPr>
          </a:p>
          <a:p>
            <a:pPr marL="0" indent="0" algn="ctr">
              <a:buNone/>
            </a:pPr>
            <a:r>
              <a:rPr lang="de-DE" sz="2000" dirty="0" err="1" smtClean="0">
                <a:latin typeface="Sylfaen"/>
                <a:cs typeface="Sylfaen"/>
              </a:rPr>
              <a:t>ინგო</a:t>
            </a:r>
            <a:r>
              <a:rPr lang="de-DE" sz="2000" dirty="0" smtClean="0">
                <a:latin typeface="Sylfaen"/>
                <a:cs typeface="Sylfaen"/>
              </a:rPr>
              <a:t> </a:t>
            </a:r>
            <a:r>
              <a:rPr lang="de-DE" sz="2000" dirty="0" err="1" smtClean="0">
                <a:latin typeface="Sylfaen"/>
                <a:cs typeface="Sylfaen"/>
              </a:rPr>
              <a:t>აილკსი</a:t>
            </a:r>
            <a:r>
              <a:rPr lang="de-DE" sz="2000" dirty="0" smtClean="0">
                <a:latin typeface="Sylfaen"/>
                <a:cs typeface="Sylfaen"/>
              </a:rPr>
              <a:t> </a:t>
            </a:r>
            <a:r>
              <a:rPr lang="de-DE" sz="2000" dirty="0" err="1" smtClean="0">
                <a:latin typeface="Sylfaen"/>
                <a:cs typeface="Sylfaen"/>
              </a:rPr>
              <a:t>და</a:t>
            </a:r>
            <a:r>
              <a:rPr lang="de-DE" sz="2000" dirty="0" smtClean="0">
                <a:latin typeface="Sylfaen"/>
                <a:cs typeface="Sylfaen"/>
              </a:rPr>
              <a:t> ARTIST - </a:t>
            </a:r>
            <a:r>
              <a:rPr lang="de-DE" sz="2000" dirty="0" err="1" smtClean="0">
                <a:latin typeface="Sylfaen"/>
                <a:cs typeface="Sylfaen"/>
              </a:rPr>
              <a:t>ის</a:t>
            </a:r>
            <a:r>
              <a:rPr lang="de-DE" sz="2000" dirty="0" smtClean="0">
                <a:latin typeface="Sylfaen"/>
                <a:cs typeface="Sylfaen"/>
              </a:rPr>
              <a:t> </a:t>
            </a:r>
            <a:r>
              <a:rPr lang="de-DE" sz="2000" dirty="0" err="1" smtClean="0">
                <a:latin typeface="Sylfaen"/>
                <a:cs typeface="Sylfaen"/>
              </a:rPr>
              <a:t>კონსორციუმი</a:t>
            </a:r>
            <a:endParaRPr lang="de-DE" sz="2000" dirty="0">
              <a:latin typeface="Sylfaen"/>
              <a:cs typeface="Sylfaen"/>
            </a:endParaRPr>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7" name="Textfeld 6"/>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Tree>
    <p:extLst>
      <p:ext uri="{BB962C8B-B14F-4D97-AF65-F5344CB8AC3E}">
        <p14:creationId xmlns:p14="http://schemas.microsoft.com/office/powerpoint/2010/main" val="3496846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914400" y="331102"/>
            <a:ext cx="7696200" cy="567813"/>
          </a:xfrm>
        </p:spPr>
        <p:txBody>
          <a:bodyPr>
            <a:noAutofit/>
          </a:bodyPr>
          <a:lstStyle/>
          <a:p>
            <a:pPr algn="ctr" eaLnBrk="1" hangingPunct="1"/>
            <a:r>
              <a:rPr lang="de-DE" altLang="de-DE" sz="2800" b="1" dirty="0" err="1" smtClean="0">
                <a:solidFill>
                  <a:srgbClr val="C00000"/>
                </a:solidFill>
                <a:latin typeface="Sylfaen"/>
                <a:ea typeface="+mn-ea"/>
                <a:cs typeface="Sylfaen"/>
              </a:rPr>
              <a:t>შესავალი</a:t>
            </a:r>
            <a:endParaRPr lang="de-DE" altLang="de-DE" sz="2800" b="1" dirty="0">
              <a:solidFill>
                <a:srgbClr val="C00000"/>
              </a:solidFill>
              <a:latin typeface="Sylfaen"/>
              <a:ea typeface="+mn-ea"/>
              <a:cs typeface="Sylfaen"/>
            </a:endParaRPr>
          </a:p>
        </p:txBody>
      </p:sp>
      <p:sp>
        <p:nvSpPr>
          <p:cNvPr id="14340" name="Rectangle 3"/>
          <p:cNvSpPr>
            <a:spLocks noGrp="1" noChangeArrowheads="1"/>
          </p:cNvSpPr>
          <p:nvPr>
            <p:ph idx="1"/>
          </p:nvPr>
        </p:nvSpPr>
        <p:spPr>
          <a:xfrm>
            <a:off x="513601" y="1049380"/>
            <a:ext cx="7775350" cy="5335211"/>
          </a:xfrm>
        </p:spPr>
        <p:txBody>
          <a:bodyPr>
            <a:noAutofit/>
          </a:bodyPr>
          <a:lstStyle/>
          <a:p>
            <a:pPr algn="just"/>
            <a:r>
              <a:rPr lang="de-DE" altLang="de-DE" sz="1900" dirty="0" err="1" smtClean="0">
                <a:latin typeface="Sylfaen"/>
                <a:cs typeface="Sylfaen"/>
              </a:rPr>
              <a:t>დამხმარე</a:t>
            </a:r>
            <a:r>
              <a:rPr lang="de-DE" altLang="de-DE" sz="1900" dirty="0" smtClean="0">
                <a:latin typeface="Sylfaen"/>
                <a:cs typeface="Sylfaen"/>
              </a:rPr>
              <a:t> </a:t>
            </a:r>
            <a:r>
              <a:rPr lang="de-DE" altLang="de-DE" sz="1900" dirty="0" err="1" smtClean="0">
                <a:latin typeface="Sylfaen"/>
                <a:cs typeface="Sylfaen"/>
              </a:rPr>
              <a:t>მასალების</a:t>
            </a:r>
            <a:r>
              <a:rPr lang="de-DE" altLang="de-DE" sz="1900" dirty="0" smtClean="0">
                <a:latin typeface="Sylfaen"/>
                <a:cs typeface="Sylfaen"/>
              </a:rPr>
              <a:t> </a:t>
            </a:r>
            <a:r>
              <a:rPr lang="de-DE" altLang="de-DE" sz="1900" dirty="0" err="1" smtClean="0">
                <a:latin typeface="Sylfaen"/>
                <a:cs typeface="Sylfaen"/>
              </a:rPr>
              <a:t>ნაკრები</a:t>
            </a:r>
            <a:r>
              <a:rPr lang="de-DE" altLang="de-DE" sz="1900" dirty="0" smtClean="0">
                <a:latin typeface="Sylfaen"/>
                <a:cs typeface="Sylfaen"/>
              </a:rPr>
              <a:t> </a:t>
            </a:r>
            <a:r>
              <a:rPr lang="de-DE" altLang="de-DE" sz="1900" dirty="0" err="1" smtClean="0">
                <a:latin typeface="Sylfaen"/>
                <a:cs typeface="Sylfaen"/>
              </a:rPr>
              <a:t>არის</a:t>
            </a:r>
            <a:r>
              <a:rPr lang="de-DE" altLang="de-DE" sz="1900" dirty="0" smtClean="0">
                <a:latin typeface="Sylfaen"/>
                <a:cs typeface="Sylfaen"/>
              </a:rPr>
              <a:t> </a:t>
            </a:r>
            <a:r>
              <a:rPr lang="de-DE" altLang="de-DE" sz="1900" dirty="0" err="1" smtClean="0">
                <a:latin typeface="Sylfaen"/>
                <a:cs typeface="Sylfaen"/>
              </a:rPr>
              <a:t>სხვადასხვა</a:t>
            </a:r>
            <a:r>
              <a:rPr lang="de-DE" altLang="de-DE" sz="1900" dirty="0" smtClean="0">
                <a:latin typeface="Sylfaen"/>
                <a:cs typeface="Sylfaen"/>
              </a:rPr>
              <a:t> </a:t>
            </a:r>
            <a:r>
              <a:rPr lang="de-DE" altLang="de-DE" sz="1900" dirty="0" err="1" smtClean="0">
                <a:latin typeface="Sylfaen"/>
                <a:cs typeface="Sylfaen"/>
              </a:rPr>
              <a:t>ცხრილებისა</a:t>
            </a:r>
            <a:r>
              <a:rPr lang="de-DE" altLang="de-DE" sz="1900" dirty="0" smtClean="0">
                <a:latin typeface="Sylfaen"/>
                <a:cs typeface="Sylfaen"/>
              </a:rPr>
              <a:t> </a:t>
            </a:r>
            <a:r>
              <a:rPr lang="de-DE" altLang="de-DE" sz="1900" dirty="0" err="1" smtClean="0">
                <a:latin typeface="Sylfaen"/>
                <a:cs typeface="Sylfaen"/>
              </a:rPr>
              <a:t>და</a:t>
            </a:r>
            <a:r>
              <a:rPr lang="de-DE" altLang="de-DE" sz="1900" dirty="0" smtClean="0">
                <a:latin typeface="Sylfaen"/>
                <a:cs typeface="Sylfaen"/>
              </a:rPr>
              <a:t> </a:t>
            </a:r>
            <a:r>
              <a:rPr lang="de-DE" altLang="de-DE" sz="1900" dirty="0" err="1" smtClean="0">
                <a:latin typeface="Sylfaen"/>
                <a:cs typeface="Sylfaen"/>
              </a:rPr>
              <a:t>სქემების</a:t>
            </a:r>
            <a:r>
              <a:rPr lang="de-DE" altLang="de-DE" sz="1900" dirty="0" smtClean="0">
                <a:latin typeface="Sylfaen"/>
                <a:cs typeface="Sylfaen"/>
              </a:rPr>
              <a:t> </a:t>
            </a:r>
            <a:r>
              <a:rPr lang="de-DE" altLang="de-DE" sz="1900" dirty="0" err="1" smtClean="0">
                <a:latin typeface="Sylfaen"/>
                <a:cs typeface="Sylfaen"/>
              </a:rPr>
              <a:t>ერთობლიობა</a:t>
            </a:r>
            <a:r>
              <a:rPr lang="de-DE" altLang="de-DE" sz="1900" dirty="0" smtClean="0">
                <a:latin typeface="Sylfaen"/>
                <a:cs typeface="Sylfaen"/>
              </a:rPr>
              <a:t>  ARTIST - </a:t>
            </a:r>
            <a:r>
              <a:rPr lang="de-DE" altLang="de-DE" sz="1900" dirty="0" err="1" smtClean="0">
                <a:latin typeface="Sylfaen"/>
                <a:cs typeface="Sylfaen"/>
              </a:rPr>
              <a:t>ის</a:t>
            </a:r>
            <a:r>
              <a:rPr lang="de-DE" altLang="de-DE" sz="1900" dirty="0" smtClean="0">
                <a:latin typeface="Sylfaen"/>
                <a:cs typeface="Sylfaen"/>
              </a:rPr>
              <a:t> </a:t>
            </a:r>
            <a:r>
              <a:rPr lang="de-DE" altLang="de-DE" sz="1900" dirty="0" err="1" smtClean="0">
                <a:latin typeface="Sylfaen"/>
                <a:cs typeface="Sylfaen"/>
              </a:rPr>
              <a:t>სახელმძღვანელოდან</a:t>
            </a:r>
            <a:r>
              <a:rPr lang="de-DE" altLang="de-DE" sz="1900" dirty="0" smtClean="0">
                <a:latin typeface="Sylfaen"/>
                <a:cs typeface="Sylfaen"/>
              </a:rPr>
              <a:t>, </a:t>
            </a:r>
            <a:r>
              <a:rPr lang="de-DE" altLang="de-DE" sz="1900" dirty="0" err="1" smtClean="0">
                <a:latin typeface="Sylfaen"/>
                <a:cs typeface="Sylfaen"/>
              </a:rPr>
              <a:t>რომელიც</a:t>
            </a:r>
            <a:r>
              <a:rPr lang="de-DE" altLang="de-DE" sz="1900" dirty="0" smtClean="0">
                <a:latin typeface="Sylfaen"/>
                <a:cs typeface="Sylfaen"/>
              </a:rPr>
              <a:t> </a:t>
            </a:r>
            <a:r>
              <a:rPr lang="de-DE" altLang="de-DE" sz="1900" dirty="0" err="1" smtClean="0">
                <a:latin typeface="Sylfaen"/>
                <a:cs typeface="Sylfaen"/>
              </a:rPr>
              <a:t>შესაძლებელია</a:t>
            </a:r>
            <a:r>
              <a:rPr lang="de-DE" altLang="de-DE" sz="1900" dirty="0" smtClean="0">
                <a:latin typeface="Sylfaen"/>
                <a:cs typeface="Sylfaen"/>
              </a:rPr>
              <a:t> </a:t>
            </a:r>
            <a:r>
              <a:rPr lang="de-DE" altLang="de-DE" sz="1900" dirty="0" err="1" smtClean="0">
                <a:latin typeface="Sylfaen"/>
                <a:cs typeface="Sylfaen"/>
              </a:rPr>
              <a:t>გამოყენებულ</a:t>
            </a:r>
            <a:r>
              <a:rPr lang="de-DE" altLang="de-DE" sz="1900" dirty="0" smtClean="0">
                <a:latin typeface="Sylfaen"/>
                <a:cs typeface="Sylfaen"/>
              </a:rPr>
              <a:t> </a:t>
            </a:r>
            <a:r>
              <a:rPr lang="de-DE" altLang="de-DE" sz="1900" dirty="0" err="1" smtClean="0">
                <a:latin typeface="Sylfaen"/>
                <a:cs typeface="Sylfaen"/>
              </a:rPr>
              <a:t>იქნეს</a:t>
            </a:r>
            <a:r>
              <a:rPr lang="de-DE" altLang="de-DE" sz="1900" dirty="0" smtClean="0">
                <a:latin typeface="Sylfaen"/>
                <a:cs typeface="Sylfaen"/>
              </a:rPr>
              <a:t> </a:t>
            </a:r>
            <a:r>
              <a:rPr lang="de-DE" altLang="de-DE" sz="1900" dirty="0" err="1" smtClean="0">
                <a:latin typeface="Sylfaen"/>
                <a:cs typeface="Sylfaen"/>
              </a:rPr>
              <a:t>მასწავლებელთა</a:t>
            </a:r>
            <a:r>
              <a:rPr lang="de-DE" altLang="de-DE" sz="1900" dirty="0" smtClean="0">
                <a:latin typeface="Sylfaen"/>
                <a:cs typeface="Sylfaen"/>
              </a:rPr>
              <a:t> </a:t>
            </a:r>
            <a:r>
              <a:rPr lang="de-DE" altLang="de-DE" sz="1900" dirty="0" err="1" smtClean="0">
                <a:latin typeface="Sylfaen"/>
                <a:cs typeface="Sylfaen"/>
              </a:rPr>
              <a:t>ვორქშოპების</a:t>
            </a:r>
            <a:r>
              <a:rPr lang="de-DE" altLang="de-DE" sz="1900" dirty="0" smtClean="0">
                <a:latin typeface="Sylfaen"/>
                <a:cs typeface="Sylfaen"/>
              </a:rPr>
              <a:t> </a:t>
            </a:r>
            <a:r>
              <a:rPr lang="de-DE" altLang="de-DE" sz="1900" dirty="0" err="1" smtClean="0">
                <a:latin typeface="Sylfaen"/>
                <a:cs typeface="Sylfaen"/>
              </a:rPr>
              <a:t>დროს</a:t>
            </a:r>
            <a:r>
              <a:rPr lang="de-DE" altLang="de-DE" sz="1900" dirty="0" smtClean="0">
                <a:latin typeface="Sylfaen"/>
                <a:cs typeface="Sylfaen"/>
              </a:rPr>
              <a:t> </a:t>
            </a:r>
            <a:r>
              <a:rPr lang="de-DE" altLang="de-DE" sz="1900" dirty="0" err="1" smtClean="0">
                <a:latin typeface="Sylfaen"/>
                <a:cs typeface="Sylfaen"/>
              </a:rPr>
              <a:t>პრაქტიკული</a:t>
            </a:r>
            <a:r>
              <a:rPr lang="de-DE" altLang="de-DE" sz="1900" dirty="0" smtClean="0">
                <a:latin typeface="Sylfaen"/>
                <a:cs typeface="Sylfaen"/>
              </a:rPr>
              <a:t> </a:t>
            </a:r>
            <a:r>
              <a:rPr lang="de-DE" altLang="de-DE" sz="1900" dirty="0" err="1">
                <a:latin typeface="Sylfaen"/>
                <a:cs typeface="Sylfaen"/>
              </a:rPr>
              <a:t>კვლევის</a:t>
            </a:r>
            <a:r>
              <a:rPr lang="de-DE" altLang="de-DE" sz="1900" dirty="0">
                <a:latin typeface="Sylfaen"/>
                <a:cs typeface="Sylfaen"/>
              </a:rPr>
              <a:t> </a:t>
            </a:r>
            <a:r>
              <a:rPr lang="de-DE" altLang="de-DE" sz="1900" dirty="0" err="1">
                <a:latin typeface="Sylfaen"/>
                <a:cs typeface="Sylfaen"/>
              </a:rPr>
              <a:t>შესახებ</a:t>
            </a:r>
            <a:r>
              <a:rPr lang="de-DE" altLang="de-DE" sz="1900" dirty="0">
                <a:latin typeface="Sylfaen"/>
                <a:cs typeface="Sylfaen"/>
              </a:rPr>
              <a:t> </a:t>
            </a:r>
            <a:r>
              <a:rPr lang="de-DE" altLang="de-DE" sz="1900" dirty="0" err="1" smtClean="0">
                <a:latin typeface="Sylfaen"/>
                <a:cs typeface="Sylfaen"/>
              </a:rPr>
              <a:t>პრეზენტაციებში</a:t>
            </a:r>
            <a:r>
              <a:rPr lang="de-DE" altLang="de-DE" sz="1900" dirty="0" smtClean="0">
                <a:latin typeface="Sylfaen"/>
                <a:cs typeface="Sylfaen"/>
              </a:rPr>
              <a:t>. </a:t>
            </a:r>
          </a:p>
          <a:p>
            <a:pPr algn="just"/>
            <a:r>
              <a:rPr lang="de-DE" altLang="de-DE" sz="1900" dirty="0" err="1">
                <a:latin typeface="Sylfaen"/>
                <a:cs typeface="Sylfaen"/>
              </a:rPr>
              <a:t>დამხმარე</a:t>
            </a:r>
            <a:r>
              <a:rPr lang="de-DE" altLang="de-DE" sz="1900" dirty="0">
                <a:latin typeface="Sylfaen"/>
                <a:cs typeface="Sylfaen"/>
              </a:rPr>
              <a:t> </a:t>
            </a:r>
            <a:r>
              <a:rPr lang="de-DE" altLang="de-DE" sz="1900" dirty="0" err="1" smtClean="0">
                <a:latin typeface="Sylfaen"/>
                <a:cs typeface="Sylfaen"/>
              </a:rPr>
              <a:t>მასალების</a:t>
            </a:r>
            <a:r>
              <a:rPr lang="de-DE" altLang="de-DE" sz="1900" dirty="0" smtClean="0">
                <a:latin typeface="Sylfaen"/>
                <a:cs typeface="Sylfaen"/>
              </a:rPr>
              <a:t> </a:t>
            </a:r>
            <a:r>
              <a:rPr lang="de-DE" altLang="de-DE" sz="1900" dirty="0" err="1">
                <a:latin typeface="Sylfaen"/>
                <a:cs typeface="Sylfaen"/>
              </a:rPr>
              <a:t>ნაკრები</a:t>
            </a:r>
            <a:r>
              <a:rPr lang="de-DE" altLang="de-DE" sz="1900" dirty="0">
                <a:latin typeface="Sylfaen"/>
                <a:cs typeface="Sylfaen"/>
              </a:rPr>
              <a:t> </a:t>
            </a:r>
            <a:r>
              <a:rPr lang="de-DE" altLang="de-DE" sz="1900" dirty="0" err="1" smtClean="0">
                <a:latin typeface="Sylfaen"/>
                <a:cs typeface="Sylfaen"/>
              </a:rPr>
              <a:t>მომზადდა</a:t>
            </a:r>
            <a:r>
              <a:rPr lang="de-DE" altLang="de-DE" sz="1900" dirty="0" smtClean="0">
                <a:latin typeface="Sylfaen"/>
                <a:cs typeface="Sylfaen"/>
              </a:rPr>
              <a:t> ARTIST - </a:t>
            </a:r>
            <a:r>
              <a:rPr lang="de-DE" altLang="de-DE" sz="1900" dirty="0" err="1" smtClean="0">
                <a:latin typeface="Sylfaen"/>
                <a:cs typeface="Sylfaen"/>
              </a:rPr>
              <a:t>ის</a:t>
            </a:r>
            <a:r>
              <a:rPr lang="de-DE" altLang="de-DE" sz="1900" dirty="0" smtClean="0">
                <a:latin typeface="Sylfaen"/>
                <a:cs typeface="Sylfaen"/>
              </a:rPr>
              <a:t> </a:t>
            </a:r>
            <a:r>
              <a:rPr lang="de-DE" altLang="de-DE" sz="1900" dirty="0" err="1" smtClean="0">
                <a:latin typeface="Sylfaen"/>
                <a:cs typeface="Sylfaen"/>
              </a:rPr>
              <a:t>პროექტის</a:t>
            </a:r>
            <a:r>
              <a:rPr lang="de-DE" altLang="de-DE" sz="1900" dirty="0" smtClean="0">
                <a:latin typeface="Sylfaen"/>
                <a:cs typeface="Sylfaen"/>
              </a:rPr>
              <a:t> </a:t>
            </a:r>
            <a:r>
              <a:rPr lang="de-DE" altLang="de-DE" sz="1900" dirty="0" err="1" smtClean="0">
                <a:latin typeface="Sylfaen"/>
                <a:cs typeface="Sylfaen"/>
              </a:rPr>
              <a:t>ფარგლებში</a:t>
            </a:r>
            <a:r>
              <a:rPr lang="de-DE" altLang="de-DE" sz="1900" dirty="0" smtClean="0">
                <a:latin typeface="Sylfaen"/>
                <a:cs typeface="Sylfaen"/>
              </a:rPr>
              <a:t> (</a:t>
            </a:r>
            <a:r>
              <a:rPr lang="de-DE" altLang="de-DE" sz="1900" dirty="0" err="1" smtClean="0">
                <a:latin typeface="Sylfaen"/>
                <a:cs typeface="Sylfaen"/>
              </a:rPr>
              <a:t>რედაქტორები</a:t>
            </a:r>
            <a:r>
              <a:rPr lang="de-DE" altLang="de-DE" sz="1900" dirty="0" smtClean="0">
                <a:latin typeface="Sylfaen"/>
                <a:cs typeface="Sylfaen"/>
              </a:rPr>
              <a:t>: </a:t>
            </a:r>
            <a:r>
              <a:rPr lang="de-DE" altLang="de-DE" sz="1900" dirty="0" err="1" smtClean="0">
                <a:latin typeface="Sylfaen"/>
                <a:cs typeface="Sylfaen"/>
              </a:rPr>
              <a:t>ფრანც</a:t>
            </a:r>
            <a:r>
              <a:rPr lang="de-DE" altLang="de-DE" sz="1900" dirty="0" smtClean="0">
                <a:latin typeface="Sylfaen"/>
                <a:cs typeface="Sylfaen"/>
              </a:rPr>
              <a:t> </a:t>
            </a:r>
            <a:r>
              <a:rPr lang="de-DE" altLang="de-DE" sz="1900" dirty="0" err="1" smtClean="0">
                <a:latin typeface="Sylfaen"/>
                <a:cs typeface="Sylfaen"/>
              </a:rPr>
              <a:t>რაუხი</a:t>
            </a:r>
            <a:r>
              <a:rPr lang="de-DE" altLang="de-DE" sz="1900" dirty="0" smtClean="0">
                <a:latin typeface="Sylfaen"/>
                <a:cs typeface="Sylfaen"/>
              </a:rPr>
              <a:t>, </a:t>
            </a:r>
            <a:r>
              <a:rPr lang="de-DE" altLang="de-DE" sz="1900" dirty="0" err="1" smtClean="0">
                <a:latin typeface="Sylfaen"/>
                <a:cs typeface="Sylfaen"/>
              </a:rPr>
              <a:t>მარიკა</a:t>
            </a:r>
            <a:r>
              <a:rPr lang="de-DE" altLang="de-DE" sz="1900" dirty="0" smtClean="0">
                <a:latin typeface="Sylfaen"/>
                <a:cs typeface="Sylfaen"/>
              </a:rPr>
              <a:t> </a:t>
            </a:r>
            <a:r>
              <a:rPr lang="de-DE" altLang="de-DE" sz="1900" dirty="0" err="1" smtClean="0">
                <a:latin typeface="Sylfaen"/>
                <a:cs typeface="Sylfaen"/>
              </a:rPr>
              <a:t>კაპანაძე</a:t>
            </a:r>
            <a:r>
              <a:rPr lang="de-DE" altLang="de-DE" sz="1900" dirty="0" smtClean="0">
                <a:latin typeface="Sylfaen"/>
                <a:cs typeface="Sylfaen"/>
              </a:rPr>
              <a:t>, </a:t>
            </a:r>
            <a:r>
              <a:rPr lang="de-DE" altLang="de-DE" sz="1900" dirty="0" err="1" smtClean="0">
                <a:latin typeface="Sylfaen"/>
                <a:cs typeface="Sylfaen"/>
              </a:rPr>
              <a:t>ნადია</a:t>
            </a:r>
            <a:r>
              <a:rPr lang="de-DE" altLang="de-DE" sz="1900" dirty="0" smtClean="0">
                <a:latin typeface="Sylfaen"/>
                <a:cs typeface="Sylfaen"/>
              </a:rPr>
              <a:t> </a:t>
            </a:r>
            <a:r>
              <a:rPr lang="de-DE" altLang="de-DE" sz="1900" dirty="0" err="1" smtClean="0">
                <a:latin typeface="Sylfaen"/>
                <a:cs typeface="Sylfaen"/>
              </a:rPr>
              <a:t>ფრერიხსი</a:t>
            </a:r>
            <a:r>
              <a:rPr lang="de-DE" altLang="de-DE" sz="1900" dirty="0" smtClean="0">
                <a:latin typeface="Sylfaen"/>
                <a:cs typeface="Sylfaen"/>
              </a:rPr>
              <a:t> </a:t>
            </a:r>
            <a:r>
              <a:rPr lang="de-DE" altLang="de-DE" sz="1900" dirty="0" err="1" smtClean="0">
                <a:latin typeface="Sylfaen"/>
                <a:cs typeface="Sylfaen"/>
              </a:rPr>
              <a:t>და</a:t>
            </a:r>
            <a:r>
              <a:rPr lang="de-DE" altLang="de-DE" sz="1900" dirty="0" smtClean="0">
                <a:latin typeface="Sylfaen"/>
                <a:cs typeface="Sylfaen"/>
              </a:rPr>
              <a:t> </a:t>
            </a:r>
            <a:r>
              <a:rPr lang="de-DE" altLang="de-DE" sz="1900" dirty="0" err="1" smtClean="0">
                <a:latin typeface="Sylfaen"/>
                <a:cs typeface="Sylfaen"/>
              </a:rPr>
              <a:t>ინგო</a:t>
            </a:r>
            <a:r>
              <a:rPr lang="de-DE" altLang="de-DE" sz="1900" dirty="0" smtClean="0">
                <a:latin typeface="Sylfaen"/>
                <a:cs typeface="Sylfaen"/>
              </a:rPr>
              <a:t> </a:t>
            </a:r>
            <a:r>
              <a:rPr lang="de-DE" altLang="de-DE" sz="1900" dirty="0" err="1" smtClean="0">
                <a:latin typeface="Sylfaen"/>
                <a:cs typeface="Sylfaen"/>
              </a:rPr>
              <a:t>აილკსი</a:t>
            </a:r>
            <a:r>
              <a:rPr lang="de-DE" altLang="de-DE" sz="1900" dirty="0" smtClean="0">
                <a:latin typeface="Sylfaen"/>
                <a:cs typeface="Sylfaen"/>
              </a:rPr>
              <a:t>).</a:t>
            </a:r>
          </a:p>
          <a:p>
            <a:pPr algn="just"/>
            <a:r>
              <a:rPr lang="en-US" sz="1900" dirty="0" err="1" smtClean="0">
                <a:latin typeface="Sylfaen"/>
                <a:cs typeface="Sylfaen"/>
              </a:rPr>
              <a:t>სახელმძღვანელო</a:t>
            </a:r>
            <a:r>
              <a:rPr lang="en-US" sz="1900" dirty="0" smtClean="0">
                <a:latin typeface="Sylfaen"/>
                <a:cs typeface="Sylfaen"/>
              </a:rPr>
              <a:t> </a:t>
            </a:r>
            <a:r>
              <a:rPr lang="en-US" sz="1900" dirty="0" err="1" smtClean="0">
                <a:latin typeface="Sylfaen"/>
                <a:cs typeface="Sylfaen"/>
              </a:rPr>
              <a:t>არის</a:t>
            </a:r>
            <a:r>
              <a:rPr lang="en-US" sz="1900" dirty="0" smtClean="0">
                <a:latin typeface="Sylfaen"/>
                <a:cs typeface="Sylfaen"/>
              </a:rPr>
              <a:t> ARTIST - </a:t>
            </a:r>
            <a:r>
              <a:rPr lang="en-US" sz="1900" dirty="0" err="1" smtClean="0">
                <a:latin typeface="Sylfaen"/>
                <a:cs typeface="Sylfaen"/>
              </a:rPr>
              <a:t>ის</a:t>
            </a:r>
            <a:r>
              <a:rPr lang="en-US" sz="1900" dirty="0" smtClean="0">
                <a:latin typeface="Sylfaen"/>
                <a:cs typeface="Sylfaen"/>
              </a:rPr>
              <a:t> </a:t>
            </a:r>
            <a:r>
              <a:rPr lang="en-US" sz="1900" dirty="0" err="1" smtClean="0">
                <a:latin typeface="Sylfaen"/>
                <a:cs typeface="Sylfaen"/>
              </a:rPr>
              <a:t>პროექტის</a:t>
            </a:r>
            <a:r>
              <a:rPr lang="en-US" sz="1900" dirty="0" smtClean="0">
                <a:latin typeface="Sylfaen"/>
                <a:cs typeface="Sylfaen"/>
              </a:rPr>
              <a:t> - ’’</a:t>
            </a:r>
            <a:r>
              <a:rPr lang="en-US" sz="1900" dirty="0" err="1" smtClean="0">
                <a:latin typeface="Sylfaen"/>
                <a:cs typeface="Sylfaen"/>
              </a:rPr>
              <a:t>პრაქტიკული</a:t>
            </a:r>
            <a:r>
              <a:rPr lang="en-US" sz="1900" dirty="0" smtClean="0">
                <a:latin typeface="Sylfaen"/>
                <a:cs typeface="Sylfaen"/>
              </a:rPr>
              <a:t> </a:t>
            </a:r>
            <a:r>
              <a:rPr lang="en-US" sz="1900" dirty="0" err="1" smtClean="0">
                <a:latin typeface="Sylfaen"/>
                <a:cs typeface="Sylfaen"/>
              </a:rPr>
              <a:t>კვლევა</a:t>
            </a:r>
            <a:r>
              <a:rPr lang="en-US" sz="1900" dirty="0" smtClean="0">
                <a:latin typeface="Sylfaen"/>
                <a:cs typeface="Sylfaen"/>
              </a:rPr>
              <a:t> </a:t>
            </a:r>
            <a:r>
              <a:rPr lang="en-US" sz="1900" dirty="0" err="1" smtClean="0">
                <a:latin typeface="Sylfaen"/>
                <a:cs typeface="Sylfaen"/>
              </a:rPr>
              <a:t>საბუნებისმეტყველო</a:t>
            </a:r>
            <a:r>
              <a:rPr lang="en-US" sz="1900" dirty="0" smtClean="0">
                <a:latin typeface="Sylfaen"/>
                <a:cs typeface="Sylfaen"/>
              </a:rPr>
              <a:t> </a:t>
            </a:r>
            <a:r>
              <a:rPr lang="en-US" sz="1900" dirty="0" err="1" smtClean="0">
                <a:latin typeface="Sylfaen"/>
                <a:cs typeface="Sylfaen"/>
              </a:rPr>
              <a:t>მეცნიერებების</a:t>
            </a:r>
            <a:r>
              <a:rPr lang="en-US" sz="1900" dirty="0" smtClean="0">
                <a:latin typeface="Sylfaen"/>
                <a:cs typeface="Sylfaen"/>
              </a:rPr>
              <a:t> </a:t>
            </a:r>
            <a:r>
              <a:rPr lang="en-US" sz="1900" dirty="0" err="1" smtClean="0">
                <a:latin typeface="Sylfaen"/>
                <a:cs typeface="Sylfaen"/>
              </a:rPr>
              <a:t>სწავლების</a:t>
            </a:r>
            <a:r>
              <a:rPr lang="en-US" sz="1900" dirty="0" smtClean="0">
                <a:latin typeface="Sylfaen"/>
                <a:cs typeface="Sylfaen"/>
              </a:rPr>
              <a:t> </a:t>
            </a:r>
            <a:r>
              <a:rPr lang="en-US" sz="1900" dirty="0" err="1" smtClean="0">
                <a:latin typeface="Sylfaen"/>
                <a:cs typeface="Sylfaen"/>
              </a:rPr>
              <a:t>ხელშეწყობისთვის</a:t>
            </a:r>
            <a:r>
              <a:rPr lang="en-US" sz="1900" dirty="0" smtClean="0">
                <a:latin typeface="Sylfaen"/>
                <a:cs typeface="Sylfaen"/>
              </a:rPr>
              <a:t>’’ </a:t>
            </a:r>
            <a:r>
              <a:rPr lang="en-US" sz="1900" dirty="0" err="1" smtClean="0">
                <a:latin typeface="Sylfaen"/>
                <a:cs typeface="Sylfaen"/>
              </a:rPr>
              <a:t>ნაწილი</a:t>
            </a:r>
            <a:r>
              <a:rPr lang="en-US" sz="1900" dirty="0" smtClean="0">
                <a:latin typeface="Sylfaen"/>
                <a:cs typeface="Sylfaen"/>
              </a:rPr>
              <a:t>. </a:t>
            </a:r>
            <a:r>
              <a:rPr lang="en-US" sz="1900" dirty="0" err="1" smtClean="0">
                <a:latin typeface="Sylfaen"/>
                <a:cs typeface="Sylfaen"/>
              </a:rPr>
              <a:t>პროექტი</a:t>
            </a:r>
            <a:r>
              <a:rPr lang="en-US" sz="1900" dirty="0" smtClean="0">
                <a:latin typeface="Sylfaen"/>
                <a:cs typeface="Sylfaen"/>
              </a:rPr>
              <a:t> </a:t>
            </a:r>
            <a:r>
              <a:rPr lang="en-US" sz="1900" dirty="0" err="1" smtClean="0">
                <a:latin typeface="Sylfaen"/>
                <a:cs typeface="Sylfaen"/>
              </a:rPr>
              <a:t>დაფინანსებულია</a:t>
            </a:r>
            <a:r>
              <a:rPr lang="en-US" sz="1900" dirty="0" smtClean="0">
                <a:latin typeface="Sylfaen"/>
                <a:cs typeface="Sylfaen"/>
              </a:rPr>
              <a:t> </a:t>
            </a:r>
            <a:r>
              <a:rPr lang="en-US" sz="1900" dirty="0" err="1" smtClean="0">
                <a:latin typeface="Sylfaen"/>
                <a:cs typeface="Sylfaen"/>
              </a:rPr>
              <a:t>ევროკავშირის</a:t>
            </a:r>
            <a:r>
              <a:rPr lang="en-US" sz="1900" dirty="0" smtClean="0">
                <a:latin typeface="Sylfaen"/>
                <a:cs typeface="Sylfaen"/>
              </a:rPr>
              <a:t> </a:t>
            </a:r>
            <a:r>
              <a:rPr lang="en-US" sz="1900" dirty="0" err="1" smtClean="0">
                <a:latin typeface="Sylfaen"/>
                <a:cs typeface="Sylfaen"/>
              </a:rPr>
              <a:t>უმაღლესი</a:t>
            </a:r>
            <a:r>
              <a:rPr lang="en-US" sz="1900" dirty="0" smtClean="0">
                <a:latin typeface="Sylfaen"/>
                <a:cs typeface="Sylfaen"/>
              </a:rPr>
              <a:t> </a:t>
            </a:r>
            <a:r>
              <a:rPr lang="en-US" sz="1900" dirty="0" err="1" smtClean="0">
                <a:latin typeface="Sylfaen"/>
                <a:cs typeface="Sylfaen"/>
              </a:rPr>
              <a:t>განათლების</a:t>
            </a:r>
            <a:r>
              <a:rPr lang="en-US" sz="1900" dirty="0" smtClean="0">
                <a:latin typeface="Sylfaen"/>
                <a:cs typeface="Sylfaen"/>
              </a:rPr>
              <a:t> </a:t>
            </a:r>
            <a:r>
              <a:rPr lang="en-US" sz="1900" dirty="0" err="1" smtClean="0">
                <a:latin typeface="Sylfaen"/>
                <a:cs typeface="Sylfaen"/>
              </a:rPr>
              <a:t>ინსტიტუციური</a:t>
            </a:r>
            <a:r>
              <a:rPr lang="en-US" sz="1900" dirty="0" smtClean="0">
                <a:latin typeface="Sylfaen"/>
                <a:cs typeface="Sylfaen"/>
              </a:rPr>
              <a:t> </a:t>
            </a:r>
            <a:r>
              <a:rPr lang="en-US" sz="1900" dirty="0" err="1" smtClean="0">
                <a:latin typeface="Sylfaen"/>
                <a:cs typeface="Sylfaen"/>
              </a:rPr>
              <a:t>განვითარების</a:t>
            </a:r>
            <a:r>
              <a:rPr lang="en-US" sz="1900" dirty="0" smtClean="0">
                <a:latin typeface="Sylfaen"/>
                <a:cs typeface="Sylfaen"/>
              </a:rPr>
              <a:t> </a:t>
            </a:r>
            <a:r>
              <a:rPr lang="en-US" sz="1900" dirty="0" err="1" smtClean="0">
                <a:latin typeface="Sylfaen"/>
                <a:cs typeface="Sylfaen"/>
              </a:rPr>
              <a:t>პროგრამის</a:t>
            </a:r>
            <a:r>
              <a:rPr lang="en-US" sz="1900" dirty="0" smtClean="0">
                <a:latin typeface="Sylfaen"/>
                <a:cs typeface="Sylfaen"/>
              </a:rPr>
              <a:t> </a:t>
            </a:r>
            <a:r>
              <a:rPr lang="en-US" sz="1900" dirty="0">
                <a:latin typeface="Sylfaen"/>
                <a:cs typeface="Sylfaen"/>
              </a:rPr>
              <a:t>ERASMUS + </a:t>
            </a:r>
            <a:r>
              <a:rPr lang="en-US" sz="1900" dirty="0" err="1" smtClean="0">
                <a:latin typeface="Sylfaen"/>
                <a:cs typeface="Sylfaen"/>
              </a:rPr>
              <a:t>ფარგლებში</a:t>
            </a:r>
            <a:r>
              <a:rPr lang="en-US" sz="1900" dirty="0" smtClean="0">
                <a:latin typeface="Sylfaen"/>
                <a:cs typeface="Sylfaen"/>
              </a:rPr>
              <a:t> (2016 </a:t>
            </a:r>
            <a:r>
              <a:rPr lang="mr-IN" sz="1900" dirty="0" smtClean="0">
                <a:latin typeface="Sylfaen"/>
                <a:cs typeface="Sylfaen"/>
              </a:rPr>
              <a:t>–</a:t>
            </a:r>
            <a:r>
              <a:rPr lang="en-US" sz="1900" dirty="0" smtClean="0">
                <a:latin typeface="Sylfaen"/>
                <a:cs typeface="Sylfaen"/>
              </a:rPr>
              <a:t> 2019) </a:t>
            </a:r>
            <a:r>
              <a:rPr lang="en-US" sz="1900" dirty="0" err="1" smtClean="0">
                <a:latin typeface="Sylfaen"/>
                <a:cs typeface="Sylfaen"/>
              </a:rPr>
              <a:t>საგრანტო</a:t>
            </a:r>
            <a:r>
              <a:rPr lang="en-US" sz="1900" dirty="0" smtClean="0">
                <a:latin typeface="Sylfaen"/>
                <a:cs typeface="Sylfaen"/>
              </a:rPr>
              <a:t> </a:t>
            </a:r>
            <a:r>
              <a:rPr lang="en-US" sz="1900" dirty="0" err="1" smtClean="0">
                <a:latin typeface="Sylfaen"/>
                <a:cs typeface="Sylfaen"/>
              </a:rPr>
              <a:t>ხელშეკრულება</a:t>
            </a:r>
            <a:r>
              <a:rPr lang="en-US" sz="1900" dirty="0" smtClean="0">
                <a:latin typeface="Sylfaen"/>
                <a:cs typeface="Sylfaen"/>
              </a:rPr>
              <a:t> N </a:t>
            </a:r>
            <a:r>
              <a:rPr lang="en-US" sz="1900" dirty="0">
                <a:latin typeface="Sylfaen"/>
                <a:cs typeface="Sylfaen"/>
              </a:rPr>
              <a:t>573533-EPP-1-2016-1-DE-EPPKA2-CBHE-JP</a:t>
            </a:r>
            <a:r>
              <a:rPr lang="en-US" sz="1900" dirty="0" smtClean="0">
                <a:latin typeface="Sylfaen"/>
                <a:cs typeface="Sylfaen"/>
              </a:rPr>
              <a:t>.</a:t>
            </a:r>
          </a:p>
          <a:p>
            <a:pPr algn="just"/>
            <a:r>
              <a:rPr lang="en-US" sz="1900" dirty="0" err="1" smtClean="0">
                <a:latin typeface="Sylfaen"/>
                <a:cs typeface="Sylfaen"/>
              </a:rPr>
              <a:t>სახელმძღვანელო</a:t>
            </a:r>
            <a:r>
              <a:rPr lang="en-US" sz="1900" dirty="0" smtClean="0">
                <a:latin typeface="Sylfaen"/>
                <a:cs typeface="Sylfaen"/>
              </a:rPr>
              <a:t> </a:t>
            </a:r>
            <a:r>
              <a:rPr lang="en-US" sz="1900" dirty="0" err="1" smtClean="0">
                <a:latin typeface="Sylfaen"/>
                <a:cs typeface="Sylfaen"/>
              </a:rPr>
              <a:t>დაბეჭდილია</a:t>
            </a:r>
            <a:r>
              <a:rPr lang="en-US" sz="1900" dirty="0" smtClean="0">
                <a:latin typeface="Sylfaen"/>
                <a:cs typeface="Sylfaen"/>
              </a:rPr>
              <a:t> BY</a:t>
            </a:r>
            <a:r>
              <a:rPr lang="en-US" sz="1900" dirty="0">
                <a:latin typeface="Sylfaen"/>
                <a:cs typeface="Sylfaen"/>
              </a:rPr>
              <a:t>-NC-</a:t>
            </a:r>
            <a:r>
              <a:rPr lang="en-US" sz="1900" dirty="0" smtClean="0">
                <a:latin typeface="Sylfaen"/>
                <a:cs typeface="Sylfaen"/>
              </a:rPr>
              <a:t>SA </a:t>
            </a:r>
            <a:r>
              <a:rPr lang="en-US" sz="1900" dirty="0" err="1" smtClean="0">
                <a:latin typeface="Sylfaen"/>
                <a:cs typeface="Sylfaen"/>
              </a:rPr>
              <a:t>ლიცენზიის</a:t>
            </a:r>
            <a:r>
              <a:rPr lang="en-US" sz="1900" dirty="0" smtClean="0">
                <a:latin typeface="Sylfaen"/>
                <a:cs typeface="Sylfaen"/>
              </a:rPr>
              <a:t> </a:t>
            </a:r>
            <a:r>
              <a:rPr lang="en-US" sz="1900" dirty="0" err="1" smtClean="0">
                <a:latin typeface="Sylfaen"/>
                <a:cs typeface="Sylfaen"/>
              </a:rPr>
              <a:t>ფარგლებში</a:t>
            </a:r>
            <a:r>
              <a:rPr lang="en-US" sz="1900" dirty="0" smtClean="0">
                <a:latin typeface="Sylfaen"/>
                <a:cs typeface="Sylfaen"/>
              </a:rPr>
              <a:t>.</a:t>
            </a:r>
            <a:endParaRPr lang="en-US" sz="1900" dirty="0">
              <a:latin typeface="Sylfaen"/>
              <a:cs typeface="Sylfaen"/>
            </a:endParaRPr>
          </a:p>
        </p:txBody>
      </p:sp>
      <p:sp>
        <p:nvSpPr>
          <p:cNvPr id="14338" name="Datumsplatzhalter 3"/>
          <p:cNvSpPr>
            <a:spLocks noGrp="1"/>
          </p:cNvSpPr>
          <p:nvPr>
            <p:ph type="dt" sz="half"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16" name="Grafik 15"/>
          <p:cNvPicPr/>
          <p:nvPr/>
        </p:nvPicPr>
        <p:blipFill>
          <a:blip r:embed="rId3"/>
          <a:stretch>
            <a:fillRect/>
          </a:stretch>
        </p:blipFill>
        <p:spPr>
          <a:xfrm>
            <a:off x="6170553" y="5720876"/>
            <a:ext cx="2246243" cy="616225"/>
          </a:xfrm>
          <a:prstGeom prst="rect">
            <a:avLst/>
          </a:prstGeom>
        </p:spPr>
      </p:pic>
    </p:spTree>
    <p:extLst>
      <p:ext uri="{BB962C8B-B14F-4D97-AF65-F5344CB8AC3E}">
        <p14:creationId xmlns:p14="http://schemas.microsoft.com/office/powerpoint/2010/main" val="2957475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406013" y="685801"/>
            <a:ext cx="11934395" cy="567813"/>
          </a:xfrm>
        </p:spPr>
        <p:txBody>
          <a:bodyPr>
            <a:noAutofit/>
          </a:bodyPr>
          <a:lstStyle/>
          <a:p>
            <a:pPr algn="ctr"/>
            <a:r>
              <a:rPr lang="ka-GE" sz="2800" b="1" dirty="0">
                <a:solidFill>
                  <a:srgbClr val="C00000"/>
                </a:solidFill>
                <a:effectLst>
                  <a:outerShdw blurRad="38100" dist="38100" dir="2700000" algn="tl">
                    <a:srgbClr val="000000">
                      <a:alpha val="43137"/>
                    </a:srgbClr>
                  </a:outerShdw>
                </a:effectLst>
              </a:rPr>
              <a:t>პრაქტიკული კვლევის ციკლის ტიპური მოდელი</a:t>
            </a:r>
            <a:endParaRPr lang="de-DE" altLang="de-DE" sz="2800" b="1" dirty="0">
              <a:solidFill>
                <a:srgbClr val="C00000"/>
              </a:solidFill>
              <a:effectLst>
                <a:outerShdw blurRad="38100" dist="38100" dir="2700000" algn="tl">
                  <a:srgbClr val="000000">
                    <a:alpha val="43137"/>
                  </a:srgbClr>
                </a:outerShdw>
              </a:effectLst>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18" name="Diagram 17">
            <a:extLst>
              <a:ext uri="{FF2B5EF4-FFF2-40B4-BE49-F238E27FC236}">
                <a16:creationId xmlns:a16="http://schemas.microsoft.com/office/drawing/2014/main" id="{98579510-C822-44E5-984F-49D662903651}"/>
              </a:ext>
            </a:extLst>
          </p:cNvPr>
          <p:cNvGraphicFramePr/>
          <p:nvPr>
            <p:extLst>
              <p:ext uri="{D42A27DB-BD31-4B8C-83A1-F6EECF244321}">
                <p14:modId xmlns:p14="http://schemas.microsoft.com/office/powerpoint/2010/main" val="1043345343"/>
              </p:ext>
            </p:extLst>
          </p:nvPr>
        </p:nvGraphicFramePr>
        <p:xfrm>
          <a:off x="1287887" y="1513156"/>
          <a:ext cx="6697014" cy="4243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377327C8-537A-4488-AFA9-9FA5CFC07898}"/>
              </a:ext>
            </a:extLst>
          </p:cNvPr>
          <p:cNvSpPr txBox="1"/>
          <p:nvPr/>
        </p:nvSpPr>
        <p:spPr>
          <a:xfrm>
            <a:off x="3799268" y="2949381"/>
            <a:ext cx="1605342" cy="1477328"/>
          </a:xfrm>
          <a:prstGeom prst="rect">
            <a:avLst/>
          </a:prstGeom>
          <a:noFill/>
        </p:spPr>
        <p:txBody>
          <a:bodyPr wrap="square" rtlCol="0">
            <a:spAutoFit/>
          </a:bodyPr>
          <a:lstStyle/>
          <a:p>
            <a:pPr algn="ctr"/>
            <a:r>
              <a:rPr lang="ka-GE" b="1" dirty="0"/>
              <a:t>პრაქტიკული კვლევის ციკლი</a:t>
            </a:r>
          </a:p>
          <a:p>
            <a:endParaRPr lang="ka-GE" b="1" dirty="0"/>
          </a:p>
          <a:p>
            <a:endParaRPr lang="en-US" dirty="0"/>
          </a:p>
        </p:txBody>
      </p:sp>
      <p:sp>
        <p:nvSpPr>
          <p:cNvPr id="20" name="TextBox 19">
            <a:extLst>
              <a:ext uri="{FF2B5EF4-FFF2-40B4-BE49-F238E27FC236}">
                <a16:creationId xmlns:a16="http://schemas.microsoft.com/office/drawing/2014/main" id="{80CA145B-A43D-4799-B079-A2562B95FDCF}"/>
              </a:ext>
            </a:extLst>
          </p:cNvPr>
          <p:cNvSpPr txBox="1"/>
          <p:nvPr/>
        </p:nvSpPr>
        <p:spPr>
          <a:xfrm>
            <a:off x="884197" y="1923621"/>
            <a:ext cx="2425073" cy="1292662"/>
          </a:xfrm>
          <a:prstGeom prst="rect">
            <a:avLst/>
          </a:prstGeom>
          <a:noFill/>
        </p:spPr>
        <p:txBody>
          <a:bodyPr wrap="square" rtlCol="0">
            <a:spAutoFit/>
          </a:bodyPr>
          <a:lstStyle/>
          <a:p>
            <a:pPr algn="ctr"/>
            <a:r>
              <a:rPr lang="ka-GE" sz="1400" b="1" dirty="0"/>
              <a:t>შეფასება</a:t>
            </a:r>
            <a:endParaRPr lang="en-US" sz="1400" dirty="0"/>
          </a:p>
          <a:p>
            <a:pPr algn="ctr"/>
            <a:r>
              <a:rPr lang="ka-GE" sz="1400" b="1" dirty="0"/>
              <a:t>დანერგვა</a:t>
            </a:r>
            <a:endParaRPr lang="en-US" sz="1400" dirty="0"/>
          </a:p>
          <a:p>
            <a:pPr algn="ctr"/>
            <a:r>
              <a:rPr lang="ka-GE" sz="1400" b="1" dirty="0"/>
              <a:t>ხელხალი შეფასება</a:t>
            </a:r>
            <a:endParaRPr lang="en-US" sz="1400" dirty="0"/>
          </a:p>
          <a:p>
            <a:endParaRPr lang="ka-GE" b="1" dirty="0"/>
          </a:p>
          <a:p>
            <a:endParaRPr lang="en-US" dirty="0"/>
          </a:p>
        </p:txBody>
      </p:sp>
      <p:sp>
        <p:nvSpPr>
          <p:cNvPr id="21" name="TextBox 20">
            <a:extLst>
              <a:ext uri="{FF2B5EF4-FFF2-40B4-BE49-F238E27FC236}">
                <a16:creationId xmlns:a16="http://schemas.microsoft.com/office/drawing/2014/main" id="{55846635-D1E0-4AED-9DFF-6D5FC19DE696}"/>
              </a:ext>
            </a:extLst>
          </p:cNvPr>
          <p:cNvSpPr txBox="1"/>
          <p:nvPr/>
        </p:nvSpPr>
        <p:spPr>
          <a:xfrm>
            <a:off x="1777621" y="4673630"/>
            <a:ext cx="1605342" cy="1292662"/>
          </a:xfrm>
          <a:prstGeom prst="rect">
            <a:avLst/>
          </a:prstGeom>
          <a:noFill/>
        </p:spPr>
        <p:txBody>
          <a:bodyPr wrap="square" rtlCol="0">
            <a:spAutoFit/>
          </a:bodyPr>
          <a:lstStyle/>
          <a:p>
            <a:pPr algn="ctr"/>
            <a:r>
              <a:rPr lang="ka-GE" sz="1400" b="1" dirty="0"/>
              <a:t>ანალიზი</a:t>
            </a:r>
            <a:endParaRPr lang="en-US" sz="1400" dirty="0"/>
          </a:p>
          <a:p>
            <a:pPr algn="ctr"/>
            <a:r>
              <a:rPr lang="ka-GE" sz="1400" b="1" dirty="0"/>
              <a:t>ანგარიშგება</a:t>
            </a:r>
            <a:endParaRPr lang="en-US" sz="1400" dirty="0"/>
          </a:p>
          <a:p>
            <a:pPr algn="ctr"/>
            <a:r>
              <a:rPr lang="ka-GE" sz="1400" b="1" dirty="0"/>
              <a:t>გაზიარება</a:t>
            </a:r>
            <a:endParaRPr lang="en-US" sz="1400" dirty="0"/>
          </a:p>
          <a:p>
            <a:endParaRPr lang="ka-GE" b="1" dirty="0"/>
          </a:p>
          <a:p>
            <a:endParaRPr lang="en-US" dirty="0"/>
          </a:p>
        </p:txBody>
      </p:sp>
      <p:sp>
        <p:nvSpPr>
          <p:cNvPr id="22" name="TextBox 21">
            <a:extLst>
              <a:ext uri="{FF2B5EF4-FFF2-40B4-BE49-F238E27FC236}">
                <a16:creationId xmlns:a16="http://schemas.microsoft.com/office/drawing/2014/main" id="{5F9123D2-598F-4C20-91D8-9F37978B4549}"/>
              </a:ext>
            </a:extLst>
          </p:cNvPr>
          <p:cNvSpPr txBox="1"/>
          <p:nvPr/>
        </p:nvSpPr>
        <p:spPr>
          <a:xfrm>
            <a:off x="6121983" y="1838138"/>
            <a:ext cx="1734130" cy="1292662"/>
          </a:xfrm>
          <a:prstGeom prst="rect">
            <a:avLst/>
          </a:prstGeom>
          <a:noFill/>
        </p:spPr>
        <p:txBody>
          <a:bodyPr wrap="square" rtlCol="0">
            <a:spAutoFit/>
          </a:bodyPr>
          <a:lstStyle/>
          <a:p>
            <a:pPr algn="ctr"/>
            <a:r>
              <a:rPr lang="ka-GE" sz="1400" b="1" dirty="0"/>
              <a:t>იდენტიფიცირება</a:t>
            </a:r>
            <a:endParaRPr lang="en-US" sz="1400" dirty="0"/>
          </a:p>
          <a:p>
            <a:pPr algn="ctr"/>
            <a:r>
              <a:rPr lang="ka-GE" sz="1400" b="1" dirty="0"/>
              <a:t>ინფორმირება</a:t>
            </a:r>
            <a:endParaRPr lang="en-US" sz="1400" dirty="0"/>
          </a:p>
          <a:p>
            <a:pPr algn="ctr"/>
            <a:r>
              <a:rPr lang="ka-GE" sz="1400" b="1" dirty="0"/>
              <a:t>ანალიზი</a:t>
            </a:r>
            <a:endParaRPr lang="en-US" sz="1400" dirty="0"/>
          </a:p>
          <a:p>
            <a:endParaRPr lang="ka-GE" b="1" dirty="0"/>
          </a:p>
          <a:p>
            <a:endParaRPr lang="en-US" dirty="0"/>
          </a:p>
        </p:txBody>
      </p:sp>
      <p:sp>
        <p:nvSpPr>
          <p:cNvPr id="23" name="TextBox 22">
            <a:extLst>
              <a:ext uri="{FF2B5EF4-FFF2-40B4-BE49-F238E27FC236}">
                <a16:creationId xmlns:a16="http://schemas.microsoft.com/office/drawing/2014/main" id="{263D3C84-E870-4837-BAE6-954F117E614E}"/>
              </a:ext>
            </a:extLst>
          </p:cNvPr>
          <p:cNvSpPr txBox="1"/>
          <p:nvPr/>
        </p:nvSpPr>
        <p:spPr>
          <a:xfrm>
            <a:off x="5967436" y="4565908"/>
            <a:ext cx="1605342" cy="1508105"/>
          </a:xfrm>
          <a:prstGeom prst="rect">
            <a:avLst/>
          </a:prstGeom>
          <a:noFill/>
        </p:spPr>
        <p:txBody>
          <a:bodyPr wrap="square" rtlCol="0">
            <a:spAutoFit/>
          </a:bodyPr>
          <a:lstStyle/>
          <a:p>
            <a:pPr algn="ctr"/>
            <a:r>
              <a:rPr lang="ka-GE" sz="1400" b="1" dirty="0"/>
              <a:t>თვალის მიდევნება</a:t>
            </a:r>
            <a:endParaRPr lang="en-US" sz="1400" dirty="0"/>
          </a:p>
          <a:p>
            <a:pPr algn="ctr"/>
            <a:r>
              <a:rPr lang="ka-GE" sz="1400" b="1" dirty="0"/>
              <a:t>შეგროვება</a:t>
            </a:r>
            <a:endParaRPr lang="en-US" sz="1400" dirty="0"/>
          </a:p>
          <a:p>
            <a:pPr algn="ctr"/>
            <a:r>
              <a:rPr lang="ka-GE" sz="1400" b="1" dirty="0"/>
              <a:t>კითხვების დასმა</a:t>
            </a:r>
            <a:endParaRPr lang="en-US" sz="1400" dirty="0"/>
          </a:p>
          <a:p>
            <a:endParaRPr lang="ka-GE" b="1" dirty="0"/>
          </a:p>
          <a:p>
            <a:endParaRPr lang="en-US" dirty="0"/>
          </a:p>
        </p:txBody>
      </p:sp>
    </p:spTree>
    <p:extLst>
      <p:ext uri="{BB962C8B-B14F-4D97-AF65-F5344CB8AC3E}">
        <p14:creationId xmlns:p14="http://schemas.microsoft.com/office/powerpoint/2010/main" val="879250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0" y="136524"/>
            <a:ext cx="3052293" cy="5774879"/>
          </a:xfrm>
        </p:spPr>
        <p:txBody>
          <a:bodyPr>
            <a:noAutofit/>
          </a:bodyPr>
          <a:lstStyle/>
          <a:p>
            <a:pPr>
              <a:lnSpc>
                <a:spcPct val="150000"/>
              </a:lnSpc>
            </a:pPr>
            <a:r>
              <a:rPr lang="ka-GE" sz="2400" b="1" dirty="0">
                <a:solidFill>
                  <a:srgbClr val="C00000"/>
                </a:solidFill>
                <a:effectLst>
                  <a:outerShdw blurRad="38100" dist="38100" dir="2700000" algn="tl">
                    <a:srgbClr val="000000">
                      <a:alpha val="43137"/>
                    </a:srgbClr>
                  </a:outerShdw>
                </a:effectLst>
              </a:rPr>
              <a:t>საბუნებისმეტყველო</a:t>
            </a:r>
            <a:br>
              <a:rPr lang="ka-GE" sz="2400" b="1" dirty="0">
                <a:solidFill>
                  <a:srgbClr val="C00000"/>
                </a:solidFill>
                <a:effectLst>
                  <a:outerShdw blurRad="38100" dist="38100" dir="2700000" algn="tl">
                    <a:srgbClr val="000000">
                      <a:alpha val="43137"/>
                    </a:srgbClr>
                  </a:outerShdw>
                </a:effectLst>
              </a:rPr>
            </a:br>
            <a:r>
              <a:rPr lang="ka-GE" sz="2400" b="1" dirty="0">
                <a:solidFill>
                  <a:srgbClr val="C00000"/>
                </a:solidFill>
                <a:effectLst>
                  <a:outerShdw blurRad="38100" dist="38100" dir="2700000" algn="tl">
                    <a:srgbClr val="000000">
                      <a:alpha val="43137"/>
                    </a:srgbClr>
                  </a:outerShdw>
                </a:effectLst>
              </a:rPr>
              <a:t> განათლების ინოვაციისთვის საჭირო </a:t>
            </a:r>
            <a:r>
              <a:rPr lang="en-US" sz="2400" b="1" dirty="0">
                <a:solidFill>
                  <a:srgbClr val="C00000"/>
                </a:solidFill>
                <a:effectLst>
                  <a:outerShdw blurRad="38100" dist="38100" dir="2700000" algn="tl">
                    <a:srgbClr val="000000">
                      <a:alpha val="43137"/>
                    </a:srgbClr>
                  </a:outerShdw>
                </a:effectLst>
              </a:rPr>
              <a:t/>
            </a:r>
            <a:br>
              <a:rPr lang="en-US" sz="2400" b="1" dirty="0">
                <a:solidFill>
                  <a:srgbClr val="C00000"/>
                </a:solidFill>
                <a:effectLst>
                  <a:outerShdw blurRad="38100" dist="38100" dir="2700000" algn="tl">
                    <a:srgbClr val="000000">
                      <a:alpha val="43137"/>
                    </a:srgbClr>
                  </a:outerShdw>
                </a:effectLst>
              </a:rPr>
            </a:br>
            <a:r>
              <a:rPr lang="ka-GE" sz="2400" b="1" dirty="0">
                <a:solidFill>
                  <a:srgbClr val="C00000"/>
                </a:solidFill>
                <a:effectLst>
                  <a:outerShdw blurRad="38100" dist="38100" dir="2700000" algn="tl">
                    <a:srgbClr val="000000">
                      <a:alpha val="43137"/>
                    </a:srgbClr>
                  </a:outerShdw>
                </a:effectLst>
              </a:rPr>
              <a:t>პრაქტიკული კვლევის პოტენციური სფეროების მოდელი</a:t>
            </a:r>
            <a:r>
              <a:rPr lang="ka-GE" sz="2400" b="1" i="1" dirty="0">
                <a:solidFill>
                  <a:srgbClr val="C00000"/>
                </a:solidFill>
                <a:effectLst>
                  <a:outerShdw blurRad="38100" dist="38100" dir="2700000" algn="tl">
                    <a:srgbClr val="000000">
                      <a:alpha val="43137"/>
                    </a:srgbClr>
                  </a:outerShdw>
                </a:effectLst>
              </a:rPr>
              <a:t> </a:t>
            </a:r>
            <a:endParaRPr lang="en-US" sz="2400" b="1" dirty="0">
              <a:solidFill>
                <a:srgbClr val="C00000"/>
              </a:solidFill>
              <a:effectLst>
                <a:outerShdw blurRad="38100" dist="38100" dir="2700000" algn="tl">
                  <a:srgbClr val="000000">
                    <a:alpha val="43137"/>
                  </a:srgbClr>
                </a:outerShdw>
              </a:effectLst>
            </a:endParaRPr>
          </a:p>
        </p:txBody>
      </p:sp>
      <p:sp>
        <p:nvSpPr>
          <p:cNvPr id="14338" name="Datumsplatzhalter 3"/>
          <p:cNvSpPr>
            <a:spLocks noGrp="1"/>
          </p:cNvSpPr>
          <p:nvPr>
            <p:ph type="dt" sz="half"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
        <p:nvSpPr>
          <p:cNvPr id="10" name="Flowchart: Alternate Process 9">
            <a:extLst>
              <a:ext uri="{FF2B5EF4-FFF2-40B4-BE49-F238E27FC236}">
                <a16:creationId xmlns:a16="http://schemas.microsoft.com/office/drawing/2014/main" id="{D48C8293-0997-4C5C-83C4-677F763004AC}"/>
              </a:ext>
            </a:extLst>
          </p:cNvPr>
          <p:cNvSpPr/>
          <p:nvPr/>
        </p:nvSpPr>
        <p:spPr>
          <a:xfrm>
            <a:off x="4290382" y="86215"/>
            <a:ext cx="4530090" cy="6270136"/>
          </a:xfrm>
          <a:prstGeom prst="flowChartAlternateProcess">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1000" b="1" dirty="0">
                <a:effectLst/>
                <a:latin typeface="Sylfaen" panose="010A0502050306030303" pitchFamily="18" charset="0"/>
                <a:ea typeface="SimSun" panose="02010600030101010101" pitchFamily="2" charset="-122"/>
                <a:cs typeface="Times New Roman" panose="02020603050405020304" pitchFamily="18" charset="0"/>
              </a:rPr>
              <a:t>სფერო: მზაობა / სწავლებისთვის მომზადება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180340" marR="0" indent="-180340">
              <a:spcBef>
                <a:spcPts val="0"/>
              </a:spcBef>
              <a:spcAft>
                <a:spcPts val="0"/>
              </a:spcAft>
            </a:pPr>
            <a:r>
              <a:rPr lang="ka-GE" sz="1000" dirty="0">
                <a:effectLst/>
                <a:latin typeface="Sylfaen" panose="010A0502050306030303" pitchFamily="18" charset="0"/>
                <a:ea typeface="SimSun" panose="02010600030101010101" pitchFamily="2" charset="-122"/>
              </a:rPr>
              <a:t>პედაგოგიური, სამეცნიერო და სოციო-კულტურული კომპეტენცია</a:t>
            </a:r>
            <a:endParaRPr lang="en-US" sz="1100" dirty="0">
              <a:effectLst/>
              <a:latin typeface="Calibri" panose="020F0502020204030204" pitchFamily="34" charset="0"/>
              <a:ea typeface="SimSun" panose="02010600030101010101" pitchFamily="2" charset="-122"/>
            </a:endParaRPr>
          </a:p>
          <a:p>
            <a:pPr marL="180340" marR="0" indent="-180340">
              <a:spcBef>
                <a:spcPts val="0"/>
              </a:spcBef>
              <a:spcAft>
                <a:spcPts val="0"/>
              </a:spcAft>
            </a:pPr>
            <a:r>
              <a:rPr lang="ka-GE" sz="1000" dirty="0">
                <a:effectLst/>
                <a:latin typeface="Sylfaen" panose="010A0502050306030303" pitchFamily="18" charset="0"/>
                <a:ea typeface="SimSun" panose="02010600030101010101" pitchFamily="2" charset="-122"/>
              </a:rPr>
              <a:t>კურიკულუმისა და გაკვეთილსა და კურიკულუმს შორის ურთიერთობის ცოდნა </a:t>
            </a:r>
            <a:endParaRPr lang="en-US" sz="1100" dirty="0">
              <a:effectLst/>
              <a:latin typeface="Calibri" panose="020F0502020204030204" pitchFamily="34" charset="0"/>
              <a:ea typeface="SimSun" panose="02010600030101010101" pitchFamily="2" charset="-122"/>
            </a:endParaRPr>
          </a:p>
          <a:p>
            <a:pPr marL="180340" marR="0" indent="-180340">
              <a:spcBef>
                <a:spcPts val="0"/>
              </a:spcBef>
              <a:spcAft>
                <a:spcPts val="0"/>
              </a:spcAft>
            </a:pPr>
            <a:r>
              <a:rPr lang="ka-GE" sz="1000" dirty="0">
                <a:effectLst/>
                <a:latin typeface="Sylfaen" panose="010A0502050306030303" pitchFamily="18" charset="0"/>
                <a:ea typeface="SimSun" panose="02010600030101010101" pitchFamily="2" charset="-122"/>
              </a:rPr>
              <a:t>სასწავლო პროცესისა და სწავლების მეთოდოლოგიების ცოდნა</a:t>
            </a:r>
            <a:endParaRPr lang="en-US" sz="1100" dirty="0">
              <a:effectLst/>
              <a:latin typeface="Calibri" panose="020F0502020204030204" pitchFamily="34" charset="0"/>
              <a:ea typeface="SimSun" panose="02010600030101010101" pitchFamily="2" charset="-122"/>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p>
          <a:p>
            <a:pPr marL="0" marR="0">
              <a:lnSpc>
                <a:spcPct val="107000"/>
              </a:lnSpc>
              <a:spcBef>
                <a:spcPts val="0"/>
              </a:spcBef>
              <a:spcAft>
                <a:spcPts val="800"/>
              </a:spcAft>
            </a:pPr>
            <a:endParaRPr lang="ka-GE" sz="1000"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endParaRPr lang="ka-GE" sz="1000"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endParaRPr lang="ka-GE" sz="1000"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endParaRPr lang="ka-GE" sz="1000"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80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180340" marR="0" indent="-180340">
              <a:lnSpc>
                <a:spcPct val="107000"/>
              </a:lnSpc>
              <a:spcBef>
                <a:spcPts val="0"/>
              </a:spcBef>
              <a:spcAft>
                <a:spcPts val="0"/>
              </a:spcAft>
            </a:pPr>
            <a:r>
              <a:rPr lang="ka-GE" sz="10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11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1" name="Flowchart: Alternate Process 10">
            <a:extLst>
              <a:ext uri="{FF2B5EF4-FFF2-40B4-BE49-F238E27FC236}">
                <a16:creationId xmlns:a16="http://schemas.microsoft.com/office/drawing/2014/main" id="{21F256F0-464A-4253-ABC1-8BDC661CBC82}"/>
              </a:ext>
            </a:extLst>
          </p:cNvPr>
          <p:cNvSpPr/>
          <p:nvPr/>
        </p:nvSpPr>
        <p:spPr>
          <a:xfrm>
            <a:off x="4515489" y="1159098"/>
            <a:ext cx="4079875" cy="5027912"/>
          </a:xfrm>
          <a:prstGeom prst="flowChartAlternateProcess">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r>
              <a:rPr lang="ka-GE" sz="1000" b="1" dirty="0">
                <a:effectLst/>
                <a:latin typeface="Sylfaen" panose="010A0502050306030303" pitchFamily="18" charset="0"/>
                <a:ea typeface="SimSun" panose="02010600030101010101" pitchFamily="2" charset="-122"/>
                <a:cs typeface="Times New Roman" panose="02020603050405020304" pitchFamily="18" charset="0"/>
              </a:rPr>
              <a:t>სფერო: დაგეგმვა და მომზადება</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ka-GE" sz="1000" dirty="0">
                <a:effectLst/>
                <a:latin typeface="Sylfaen" panose="010A0502050306030303" pitchFamily="18" charset="0"/>
                <a:ea typeface="SimSun" panose="02010600030101010101" pitchFamily="2" charset="-122"/>
              </a:rPr>
              <a:t>მთელი სასკოლო პროცესის დაგეგმვა და რესურსების გათვალისწინება</a:t>
            </a:r>
            <a:endParaRPr lang="en-US" sz="1100" dirty="0">
              <a:effectLst/>
              <a:latin typeface="Calibri" panose="020F0502020204030204" pitchFamily="34" charset="0"/>
              <a:ea typeface="SimSun" panose="02010600030101010101" pitchFamily="2" charset="-122"/>
            </a:endParaRPr>
          </a:p>
          <a:p>
            <a:pPr marL="342900" marR="0" lvl="0" indent="-342900">
              <a:spcBef>
                <a:spcPts val="0"/>
              </a:spcBef>
              <a:spcAft>
                <a:spcPts val="0"/>
              </a:spcAft>
              <a:buFont typeface="Symbol" panose="05050102010706020507" pitchFamily="18" charset="2"/>
              <a:buChar char=""/>
            </a:pPr>
            <a:r>
              <a:rPr lang="ka-GE" sz="1000" dirty="0">
                <a:effectLst/>
                <a:latin typeface="Sylfaen" panose="010A0502050306030303" pitchFamily="18" charset="0"/>
                <a:ea typeface="SimSun" panose="02010600030101010101" pitchFamily="2" charset="-122"/>
              </a:rPr>
              <a:t>მთელი სასკოლო პროცესის დაგეგმვა საგნისთვის</a:t>
            </a:r>
            <a:endParaRPr lang="en-US" sz="1100" dirty="0">
              <a:effectLst/>
              <a:latin typeface="Calibri" panose="020F0502020204030204" pitchFamily="34" charset="0"/>
              <a:ea typeface="SimSun" panose="02010600030101010101" pitchFamily="2" charset="-122"/>
            </a:endParaRPr>
          </a:p>
          <a:p>
            <a:pPr marL="342900" marR="0" lvl="0" indent="-342900">
              <a:spcBef>
                <a:spcPts val="0"/>
              </a:spcBef>
              <a:spcAft>
                <a:spcPts val="0"/>
              </a:spcAft>
              <a:buFont typeface="Symbol" panose="05050102010706020507" pitchFamily="18" charset="2"/>
              <a:buChar char=""/>
            </a:pPr>
            <a:r>
              <a:rPr lang="ka-GE" sz="1000" dirty="0">
                <a:effectLst/>
                <a:latin typeface="Sylfaen" panose="010A0502050306030303" pitchFamily="18" charset="0"/>
                <a:ea typeface="SimSun" panose="02010600030101010101" pitchFamily="2" charset="-122"/>
              </a:rPr>
              <a:t>მასწავლებლის გრძელვადიანი გეგმა</a:t>
            </a:r>
            <a:endParaRPr lang="en-US" sz="1100" dirty="0">
              <a:effectLst/>
              <a:latin typeface="Calibri" panose="020F0502020204030204" pitchFamily="34" charset="0"/>
              <a:ea typeface="SimSun" panose="02010600030101010101" pitchFamily="2" charset="-122"/>
            </a:endParaRPr>
          </a:p>
          <a:p>
            <a:pPr marL="342900" marR="0" lvl="0" indent="-342900">
              <a:spcBef>
                <a:spcPts val="0"/>
              </a:spcBef>
              <a:spcAft>
                <a:spcPts val="0"/>
              </a:spcAft>
              <a:buFont typeface="Symbol" panose="05050102010706020507" pitchFamily="18" charset="2"/>
              <a:buChar char=""/>
            </a:pPr>
            <a:r>
              <a:rPr lang="ka-GE" sz="1000" dirty="0">
                <a:effectLst/>
                <a:latin typeface="Sylfaen" panose="010A0502050306030303" pitchFamily="18" charset="0"/>
                <a:ea typeface="SimSun" panose="02010600030101010101" pitchFamily="2" charset="-122"/>
              </a:rPr>
              <a:t>მასწავლებლის მოკლევადიანი გეგმა</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spcBef>
                <a:spcPts val="0"/>
              </a:spcBef>
              <a:spcAft>
                <a:spcPts val="0"/>
              </a:spcAft>
            </a:pPr>
            <a:r>
              <a:rPr lang="ka-GE" sz="10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indent="-9017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90170" marR="0" indent="-9017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90170" marR="0" indent="-9017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2" name="Flowchart: Alternate Process 11">
            <a:extLst>
              <a:ext uri="{FF2B5EF4-FFF2-40B4-BE49-F238E27FC236}">
                <a16:creationId xmlns:a16="http://schemas.microsoft.com/office/drawing/2014/main" id="{889D6D3D-5F27-4ABD-9A3C-4969A276EF11}"/>
              </a:ext>
            </a:extLst>
          </p:cNvPr>
          <p:cNvSpPr/>
          <p:nvPr/>
        </p:nvSpPr>
        <p:spPr>
          <a:xfrm>
            <a:off x="4647350" y="2524259"/>
            <a:ext cx="3670935" cy="3493409"/>
          </a:xfrm>
          <a:prstGeom prst="flowChartAlternateProcess">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endParaRPr lang="ka-GE" sz="1000" b="1" dirty="0">
              <a:latin typeface="Sylfaen" panose="010A0502050306030303" pitchFamily="18"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endParaRPr lang="ka-GE" sz="1000" b="1" dirty="0">
              <a:effectLst/>
              <a:latin typeface="Sylfaen" panose="010A0502050306030303" pitchFamily="18"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r>
              <a:rPr lang="ka-GE" sz="1000" b="1" dirty="0">
                <a:effectLst/>
                <a:latin typeface="Sylfaen" panose="010A0502050306030303" pitchFamily="18" charset="0"/>
                <a:ea typeface="SimSun" panose="02010600030101010101" pitchFamily="2" charset="-122"/>
                <a:cs typeface="Times New Roman" panose="02020603050405020304" pitchFamily="18" charset="0"/>
              </a:rPr>
              <a:t>სფერო: საკლასო ოთახში სწავლების მართვა</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90170" marR="0" indent="-90170" algn="just">
              <a:spcBef>
                <a:spcPts val="0"/>
              </a:spcBef>
              <a:spcAft>
                <a:spcPts val="0"/>
              </a:spcAft>
            </a:pPr>
            <a:r>
              <a:rPr lang="ka-GE" sz="1000" dirty="0">
                <a:effectLst/>
                <a:latin typeface="Sylfaen" panose="010A0502050306030303" pitchFamily="18" charset="0"/>
                <a:ea typeface="SimSun" panose="02010600030101010101" pitchFamily="2" charset="-122"/>
              </a:rPr>
              <a:t>ზოგადი სასწავლო გარემო</a:t>
            </a:r>
            <a:endParaRPr lang="en-US" sz="1100" dirty="0">
              <a:effectLst/>
              <a:latin typeface="Calibri" panose="020F0502020204030204" pitchFamily="34" charset="0"/>
              <a:ea typeface="SimSun" panose="02010600030101010101" pitchFamily="2" charset="-122"/>
            </a:endParaRPr>
          </a:p>
          <a:p>
            <a:pPr marL="90170" marR="0" indent="-90170" algn="just">
              <a:spcBef>
                <a:spcPts val="0"/>
              </a:spcBef>
              <a:spcAft>
                <a:spcPts val="0"/>
              </a:spcAft>
            </a:pPr>
            <a:r>
              <a:rPr lang="ka-GE" sz="1000" dirty="0">
                <a:effectLst/>
                <a:latin typeface="Sylfaen" panose="010A0502050306030303" pitchFamily="18" charset="0"/>
                <a:ea typeface="SimSun" panose="02010600030101010101" pitchFamily="2" charset="-122"/>
              </a:rPr>
              <a:t>გაკვეთილის შინაარსი და სასწავლო კონტექსტი</a:t>
            </a:r>
            <a:endParaRPr lang="en-US" sz="1100" dirty="0">
              <a:effectLst/>
              <a:latin typeface="Calibri" panose="020F0502020204030204" pitchFamily="34" charset="0"/>
              <a:ea typeface="SimSun" panose="02010600030101010101" pitchFamily="2" charset="-122"/>
            </a:endParaRPr>
          </a:p>
          <a:p>
            <a:pPr marL="90170" marR="0" indent="-90170" algn="just">
              <a:spcBef>
                <a:spcPts val="0"/>
              </a:spcBef>
              <a:spcAft>
                <a:spcPts val="0"/>
              </a:spcAft>
            </a:pPr>
            <a:r>
              <a:rPr lang="ka-GE" sz="1000" dirty="0">
                <a:effectLst/>
                <a:latin typeface="Sylfaen" panose="010A0502050306030303" pitchFamily="18" charset="0"/>
                <a:ea typeface="SimSun" panose="02010600030101010101" pitchFamily="2" charset="-122"/>
              </a:rPr>
              <a:t>პედაგოგიკა და მეთოდოლოგია</a:t>
            </a:r>
            <a:endParaRPr lang="en-US" sz="1100" dirty="0">
              <a:effectLst/>
              <a:latin typeface="Calibri" panose="020F0502020204030204" pitchFamily="34" charset="0"/>
              <a:ea typeface="SimSun" panose="02010600030101010101" pitchFamily="2" charset="-122"/>
            </a:endParaRPr>
          </a:p>
          <a:p>
            <a:pPr marL="90170" marR="0" indent="-90170" algn="just">
              <a:spcBef>
                <a:spcPts val="0"/>
              </a:spcBef>
              <a:spcAft>
                <a:spcPts val="0"/>
              </a:spcAft>
            </a:pPr>
            <a:r>
              <a:rPr lang="ka-GE" sz="1000" dirty="0">
                <a:effectLst/>
                <a:latin typeface="Sylfaen" panose="010A0502050306030303" pitchFamily="18" charset="0"/>
                <a:ea typeface="SimSun" panose="02010600030101010101" pitchFamily="2" charset="-122"/>
              </a:rPr>
              <a:t>პრაქტიკული მუშაობის გამოყენება, მოდელები, ენის ვიზუალიზაცია</a:t>
            </a:r>
            <a:endParaRPr lang="en-US" sz="1100" dirty="0">
              <a:effectLst/>
              <a:latin typeface="Calibri" panose="020F0502020204030204" pitchFamily="34" charset="0"/>
              <a:ea typeface="SimSun" panose="02010600030101010101" pitchFamily="2" charset="-122"/>
            </a:endParaRPr>
          </a:p>
          <a:p>
            <a:pPr marL="90170" marR="0" indent="-90170" algn="just">
              <a:spcBef>
                <a:spcPts val="0"/>
              </a:spcBef>
              <a:spcAft>
                <a:spcPts val="0"/>
              </a:spcAft>
            </a:pPr>
            <a:r>
              <a:rPr lang="ka-GE" sz="1000" dirty="0">
                <a:effectLst/>
                <a:latin typeface="Sylfaen" panose="010A0502050306030303" pitchFamily="18" charset="0"/>
                <a:ea typeface="SimSun" panose="02010600030101010101" pitchFamily="2" charset="-122"/>
              </a:rPr>
              <a:t>მოსწავლეთა პროგრესის ზედამხედველობა და შეფასება</a:t>
            </a:r>
            <a:endParaRPr lang="en-US" sz="1100" dirty="0">
              <a:effectLst/>
              <a:latin typeface="Calibri" panose="020F0502020204030204" pitchFamily="34" charset="0"/>
              <a:ea typeface="SimSun" panose="02010600030101010101" pitchFamily="2" charset="-122"/>
            </a:endParaRPr>
          </a:p>
          <a:p>
            <a:pPr marL="90170" marR="0" algn="just">
              <a:spcBef>
                <a:spcPts val="0"/>
              </a:spcBef>
              <a:spcAft>
                <a:spcPts val="0"/>
              </a:spcAft>
            </a:pPr>
            <a:r>
              <a:rPr lang="ka-GE" sz="8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0" marR="0" algn="just">
              <a:lnSpc>
                <a:spcPct val="107000"/>
              </a:lnSpc>
              <a:spcBef>
                <a:spcPts val="0"/>
              </a:spcBef>
              <a:spcAft>
                <a:spcPts val="80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90170" marR="0" algn="just">
              <a:spcBef>
                <a:spcPts val="0"/>
              </a:spcBef>
              <a:spcAft>
                <a:spcPts val="0"/>
              </a:spcAft>
            </a:pPr>
            <a:r>
              <a:rPr lang="ka-GE" sz="8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lgn="just">
              <a:spcBef>
                <a:spcPts val="0"/>
              </a:spcBef>
              <a:spcAft>
                <a:spcPts val="0"/>
              </a:spcAft>
            </a:pPr>
            <a:r>
              <a:rPr lang="ka-GE" sz="8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lgn="just">
              <a:spcBef>
                <a:spcPts val="0"/>
              </a:spcBef>
              <a:spcAft>
                <a:spcPts val="0"/>
              </a:spcAft>
            </a:pPr>
            <a:r>
              <a:rPr lang="ka-GE" sz="8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lgn="just">
              <a:spcBef>
                <a:spcPts val="0"/>
              </a:spcBef>
              <a:spcAft>
                <a:spcPts val="0"/>
              </a:spcAft>
            </a:pPr>
            <a:r>
              <a:rPr lang="ka-GE" sz="8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lgn="just">
              <a:spcBef>
                <a:spcPts val="0"/>
              </a:spcBef>
              <a:spcAft>
                <a:spcPts val="0"/>
              </a:spcAft>
            </a:pPr>
            <a:r>
              <a:rPr lang="ka-GE" sz="8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lgn="just">
              <a:spcBef>
                <a:spcPts val="0"/>
              </a:spcBef>
              <a:spcAft>
                <a:spcPts val="0"/>
              </a:spcAft>
            </a:pPr>
            <a:r>
              <a:rPr lang="ka-GE" sz="8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lgn="just">
              <a:spcBef>
                <a:spcPts val="0"/>
              </a:spcBef>
              <a:spcAft>
                <a:spcPts val="0"/>
              </a:spcAft>
            </a:pPr>
            <a:r>
              <a:rPr lang="ka-GE" sz="8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algn="just">
              <a:spcBef>
                <a:spcPts val="0"/>
              </a:spcBef>
              <a:spcAft>
                <a:spcPts val="0"/>
              </a:spcAft>
            </a:pPr>
            <a:r>
              <a:rPr lang="ka-GE" sz="800" dirty="0">
                <a:effectLst/>
                <a:latin typeface="Sylfaen" panose="010A0502050306030303" pitchFamily="18" charset="0"/>
                <a:ea typeface="SimSun" panose="02010600030101010101" pitchFamily="2" charset="-122"/>
              </a:rPr>
              <a:t> </a:t>
            </a:r>
            <a:endParaRPr lang="en-US" sz="1100" dirty="0">
              <a:effectLst/>
              <a:latin typeface="Calibri" panose="020F0502020204030204" pitchFamily="34" charset="0"/>
              <a:ea typeface="SimSun" panose="02010600030101010101" pitchFamily="2" charset="-122"/>
            </a:endParaRPr>
          </a:p>
          <a:p>
            <a:pPr marL="90170" marR="0" indent="-90170" algn="just">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just">
              <a:lnSpc>
                <a:spcPct val="107000"/>
              </a:lnSpc>
              <a:spcBef>
                <a:spcPts val="0"/>
              </a:spcBef>
              <a:spcAft>
                <a:spcPts val="0"/>
              </a:spcAft>
            </a:pPr>
            <a:r>
              <a:rPr lang="ka-GE" sz="800" dirty="0">
                <a:effectLst/>
                <a:latin typeface="Sylfaen" panose="010A0502050306030303" pitchFamily="18" charset="0"/>
                <a:ea typeface="SimSun" panose="02010600030101010101" pitchFamily="2" charset="-122"/>
                <a:cs typeface="Times New Roman" panose="02020603050405020304" pitchFamily="18" charset="0"/>
              </a:rPr>
              <a:t> </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3" name="Flowchart: Alternate Process 12">
            <a:extLst>
              <a:ext uri="{FF2B5EF4-FFF2-40B4-BE49-F238E27FC236}">
                <a16:creationId xmlns:a16="http://schemas.microsoft.com/office/drawing/2014/main" id="{2E79BD78-6FE6-49A8-8BCB-0BD338F910FC}"/>
              </a:ext>
            </a:extLst>
          </p:cNvPr>
          <p:cNvSpPr/>
          <p:nvPr/>
        </p:nvSpPr>
        <p:spPr>
          <a:xfrm>
            <a:off x="4886011" y="4726546"/>
            <a:ext cx="3338830" cy="1184857"/>
          </a:xfrm>
          <a:prstGeom prst="flowChartAlternateProcess">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07000"/>
              </a:lnSpc>
              <a:spcBef>
                <a:spcPts val="0"/>
              </a:spcBef>
              <a:spcAft>
                <a:spcPts val="800"/>
              </a:spcAft>
            </a:pPr>
            <a:r>
              <a:rPr lang="ka-GE" sz="1000" b="1">
                <a:effectLst/>
                <a:latin typeface="Sylfaen" panose="010A0502050306030303" pitchFamily="18" charset="0"/>
                <a:ea typeface="SimSun" panose="02010600030101010101" pitchFamily="2" charset="-122"/>
                <a:cs typeface="Sylfaen" panose="010A0502050306030303" pitchFamily="18" charset="0"/>
              </a:rPr>
              <a:t>სფერო</a:t>
            </a:r>
            <a:r>
              <a:rPr lang="ka-GE" sz="1000" b="1">
                <a:effectLst/>
                <a:latin typeface="Sylfaen" panose="010A0502050306030303" pitchFamily="18" charset="0"/>
                <a:ea typeface="SimSun" panose="02010600030101010101" pitchFamily="2" charset="-122"/>
                <a:cs typeface="Times New Roman" panose="02020603050405020304" pitchFamily="18" charset="0"/>
              </a:rPr>
              <a:t>: მოსწავლეთა სწავლა და მიღწევები</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ka-GE" sz="1000">
                <a:effectLst/>
                <a:latin typeface="Sylfaen" panose="010A0502050306030303" pitchFamily="18" charset="0"/>
                <a:ea typeface="SimSun" panose="02010600030101010101" pitchFamily="2" charset="-122"/>
              </a:rPr>
              <a:t>მოსწავლეთა ჩართულობა სწავლის პროცესში</a:t>
            </a:r>
            <a:endParaRPr lang="en-US" sz="1100">
              <a:effectLst/>
              <a:latin typeface="Calibri" panose="020F0502020204030204" pitchFamily="34" charset="0"/>
              <a:ea typeface="SimSun" panose="02010600030101010101" pitchFamily="2" charset="-122"/>
            </a:endParaRPr>
          </a:p>
          <a:p>
            <a:pPr marL="342900" marR="0" lvl="0" indent="-342900">
              <a:spcBef>
                <a:spcPts val="0"/>
              </a:spcBef>
              <a:spcAft>
                <a:spcPts val="0"/>
              </a:spcAft>
              <a:buFont typeface="Symbol" panose="05050102010706020507" pitchFamily="18" charset="2"/>
              <a:buChar char=""/>
            </a:pPr>
            <a:r>
              <a:rPr lang="ka-GE" sz="1000">
                <a:effectLst/>
                <a:latin typeface="Sylfaen" panose="010A0502050306030303" pitchFamily="18" charset="0"/>
                <a:ea typeface="SimSun" panose="02010600030101010101" pitchFamily="2" charset="-122"/>
              </a:rPr>
              <a:t>მოსწავლეთა მიერ საკუთარი პროგრესის შეფასების უნარი და სწავლის პროცესის გააზრება</a:t>
            </a:r>
            <a:endParaRPr lang="en-US" sz="1100">
              <a:effectLst/>
              <a:latin typeface="Calibri" panose="020F0502020204030204" pitchFamily="34" charset="0"/>
              <a:ea typeface="SimSun" panose="02010600030101010101" pitchFamily="2" charset="-122"/>
            </a:endParaRPr>
          </a:p>
          <a:p>
            <a:pPr marL="342900" marR="0" lvl="0" indent="-342900">
              <a:spcBef>
                <a:spcPts val="0"/>
              </a:spcBef>
              <a:spcAft>
                <a:spcPts val="0"/>
              </a:spcAft>
              <a:buFont typeface="Symbol" panose="05050102010706020507" pitchFamily="18" charset="2"/>
              <a:buChar char=""/>
            </a:pPr>
            <a:r>
              <a:rPr lang="ka-GE" sz="1000">
                <a:effectLst/>
                <a:latin typeface="Sylfaen" panose="010A0502050306030303" pitchFamily="18" charset="0"/>
                <a:ea typeface="SimSun" panose="02010600030101010101" pitchFamily="2" charset="-122"/>
              </a:rPr>
              <a:t>მოსწავლეთა სწავლის პროგრესი და უნარების განვითარება</a:t>
            </a:r>
            <a:endParaRPr lang="en-US" sz="1100">
              <a:effectLst/>
              <a:latin typeface="Calibri" panose="020F0502020204030204" pitchFamily="34" charset="0"/>
              <a:ea typeface="SimSun" panose="02010600030101010101" pitchFamily="2" charset="-122"/>
            </a:endParaRPr>
          </a:p>
        </p:txBody>
      </p:sp>
    </p:spTree>
    <p:extLst>
      <p:ext uri="{BB962C8B-B14F-4D97-AF65-F5344CB8AC3E}">
        <p14:creationId xmlns:p14="http://schemas.microsoft.com/office/powerpoint/2010/main" val="3147243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74122" y="257577"/>
            <a:ext cx="2966456" cy="5211290"/>
          </a:xfrm>
        </p:spPr>
        <p:txBody>
          <a:bodyPr>
            <a:noAutofit/>
          </a:bodyPr>
          <a:lstStyle/>
          <a:p>
            <a:pPr>
              <a:lnSpc>
                <a:spcPct val="100000"/>
              </a:lnSpc>
            </a:pPr>
            <a:r>
              <a:rPr lang="ka-GE" sz="2800" b="1" dirty="0"/>
              <a:t/>
            </a:r>
            <a:br>
              <a:rPr lang="ka-GE" sz="2800" b="1" dirty="0"/>
            </a:br>
            <a:r>
              <a:rPr lang="ka-GE" sz="2800" b="1" dirty="0"/>
              <a:t/>
            </a:r>
            <a:br>
              <a:rPr lang="ka-GE" sz="2800" b="1" dirty="0"/>
            </a:br>
            <a:r>
              <a:rPr lang="ka-GE" sz="2800" b="1" dirty="0"/>
              <a:t/>
            </a:r>
            <a:br>
              <a:rPr lang="ka-GE" sz="2800" b="1" dirty="0"/>
            </a:br>
            <a:r>
              <a:rPr lang="ka-GE" sz="2800" b="1" dirty="0">
                <a:solidFill>
                  <a:srgbClr val="C00000"/>
                </a:solidFill>
                <a:effectLst>
                  <a:outerShdw blurRad="38100" dist="38100" dir="2700000" algn="tl">
                    <a:srgbClr val="000000">
                      <a:alpha val="43137"/>
                    </a:srgbClr>
                  </a:outerShdw>
                </a:effectLst>
              </a:rPr>
              <a:t>კვლევა საკლასო ოთახში, </a:t>
            </a:r>
            <a:r>
              <a:rPr lang="en-US" sz="2800" b="1" dirty="0">
                <a:solidFill>
                  <a:srgbClr val="C00000"/>
                </a:solidFill>
                <a:effectLst>
                  <a:outerShdw blurRad="38100" dist="38100" dir="2700000" algn="tl">
                    <a:srgbClr val="000000">
                      <a:alpha val="43137"/>
                    </a:srgbClr>
                  </a:outerShdw>
                </a:effectLst>
              </a:rPr>
              <a:t/>
            </a:r>
            <a:br>
              <a:rPr lang="en-US" sz="2800" b="1" dirty="0">
                <a:solidFill>
                  <a:srgbClr val="C00000"/>
                </a:solidFill>
                <a:effectLst>
                  <a:outerShdw blurRad="38100" dist="38100" dir="2700000" algn="tl">
                    <a:srgbClr val="000000">
                      <a:alpha val="43137"/>
                    </a:srgbClr>
                  </a:outerShdw>
                </a:effectLst>
              </a:rPr>
            </a:br>
            <a:r>
              <a:rPr lang="ka-GE" sz="2800" b="1" dirty="0">
                <a:solidFill>
                  <a:srgbClr val="C00000"/>
                </a:solidFill>
                <a:effectLst>
                  <a:outerShdw blurRad="38100" dist="38100" dir="2700000" algn="tl">
                    <a:srgbClr val="000000">
                      <a:alpha val="43137"/>
                    </a:srgbClr>
                  </a:outerShdw>
                </a:effectLst>
              </a:rPr>
              <a:t>მასწავლებლის მიერ ჩატარებული კვლევა და პრაქტიკული კვლევა </a:t>
            </a:r>
            <a:r>
              <a:rPr lang="en-US" sz="2800" b="1" dirty="0">
                <a:solidFill>
                  <a:srgbClr val="C00000"/>
                </a:solidFill>
                <a:effectLst>
                  <a:outerShdw blurRad="38100" dist="38100" dir="2700000" algn="tl">
                    <a:srgbClr val="000000">
                      <a:alpha val="43137"/>
                    </a:srgbClr>
                  </a:outerShdw>
                </a:effectLst>
              </a:rPr>
              <a:t/>
            </a:r>
            <a:br>
              <a:rPr lang="en-US" sz="2800" b="1" dirty="0">
                <a:solidFill>
                  <a:srgbClr val="C00000"/>
                </a:solidFill>
                <a:effectLst>
                  <a:outerShdw blurRad="38100" dist="38100" dir="2700000" algn="tl">
                    <a:srgbClr val="000000">
                      <a:alpha val="43137"/>
                    </a:srgbClr>
                  </a:outerShdw>
                </a:effectLst>
              </a:rPr>
            </a:br>
            <a:r>
              <a:rPr lang="ka-GE" sz="2800" b="1" dirty="0">
                <a:solidFill>
                  <a:srgbClr val="C00000"/>
                </a:solidFill>
                <a:effectLst>
                  <a:outerShdw blurRad="38100" dist="38100" dir="2700000" algn="tl">
                    <a:srgbClr val="000000">
                      <a:alpha val="43137"/>
                    </a:srgbClr>
                  </a:outerShdw>
                </a:effectLst>
              </a:rPr>
              <a:t>საბუნებისმეტყველო განათლების სფეროში </a:t>
            </a:r>
            <a:r>
              <a:rPr lang="en-US" dirty="0">
                <a:solidFill>
                  <a:srgbClr val="C00000"/>
                </a:solidFill>
                <a:effectLst>
                  <a:outerShdw blurRad="38100" dist="38100" dir="2700000" algn="tl">
                    <a:srgbClr val="000000">
                      <a:alpha val="43137"/>
                    </a:srgbClr>
                  </a:outerShdw>
                </a:effectLst>
              </a:rPr>
              <a:t/>
            </a:r>
            <a:br>
              <a:rPr lang="en-US" dirty="0">
                <a:solidFill>
                  <a:srgbClr val="C00000"/>
                </a:solidFill>
                <a:effectLst>
                  <a:outerShdw blurRad="38100" dist="38100" dir="2700000" algn="tl">
                    <a:srgbClr val="000000">
                      <a:alpha val="43137"/>
                    </a:srgbClr>
                  </a:outerShdw>
                </a:effectLst>
              </a:rPr>
            </a:br>
            <a:r>
              <a:rPr lang="de-DE" dirty="0"/>
              <a:t/>
            </a:r>
            <a:br>
              <a:rPr lang="de-DE" dirty="0"/>
            </a:br>
            <a:endParaRPr 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2" name="Tabelle 1"/>
          <p:cNvGraphicFramePr>
            <a:graphicFrameLocks noGrp="1"/>
          </p:cNvGraphicFramePr>
          <p:nvPr>
            <p:extLst>
              <p:ext uri="{D42A27DB-BD31-4B8C-83A1-F6EECF244321}">
                <p14:modId xmlns:p14="http://schemas.microsoft.com/office/powerpoint/2010/main" val="1985130900"/>
              </p:ext>
            </p:extLst>
          </p:nvPr>
        </p:nvGraphicFramePr>
        <p:xfrm>
          <a:off x="3153234" y="38636"/>
          <a:ext cx="5816644" cy="6293799"/>
        </p:xfrm>
        <a:graphic>
          <a:graphicData uri="http://schemas.openxmlformats.org/drawingml/2006/table">
            <a:tbl>
              <a:tblPr firstRow="1" firstCol="1" bandRow="1">
                <a:tableStyleId>{5C22544A-7EE6-4342-B048-85BDC9FD1C3A}</a:tableStyleId>
              </a:tblPr>
              <a:tblGrid>
                <a:gridCol w="1792030">
                  <a:extLst>
                    <a:ext uri="{9D8B030D-6E8A-4147-A177-3AD203B41FA5}">
                      <a16:colId xmlns:a16="http://schemas.microsoft.com/office/drawing/2014/main" val="71173130"/>
                    </a:ext>
                  </a:extLst>
                </a:gridCol>
                <a:gridCol w="1391142">
                  <a:extLst>
                    <a:ext uri="{9D8B030D-6E8A-4147-A177-3AD203B41FA5}">
                      <a16:colId xmlns:a16="http://schemas.microsoft.com/office/drawing/2014/main" val="2444650227"/>
                    </a:ext>
                  </a:extLst>
                </a:gridCol>
                <a:gridCol w="1300766">
                  <a:extLst>
                    <a:ext uri="{9D8B030D-6E8A-4147-A177-3AD203B41FA5}">
                      <a16:colId xmlns:a16="http://schemas.microsoft.com/office/drawing/2014/main" val="4097193144"/>
                    </a:ext>
                  </a:extLst>
                </a:gridCol>
                <a:gridCol w="1332706">
                  <a:extLst>
                    <a:ext uri="{9D8B030D-6E8A-4147-A177-3AD203B41FA5}">
                      <a16:colId xmlns:a16="http://schemas.microsoft.com/office/drawing/2014/main" val="1829647120"/>
                    </a:ext>
                  </a:extLst>
                </a:gridCol>
              </a:tblGrid>
              <a:tr h="1625778">
                <a:tc>
                  <a:txBody>
                    <a:bodyPr/>
                    <a:lstStyle/>
                    <a:p>
                      <a:pPr>
                        <a:lnSpc>
                          <a:spcPct val="107000"/>
                        </a:lnSpc>
                        <a:spcAft>
                          <a:spcPts val="0"/>
                        </a:spcAft>
                      </a:pPr>
                      <a:r>
                        <a:rPr lang="en-US" sz="1100" dirty="0">
                          <a:effectLst/>
                        </a:rPr>
                        <a:t> </a:t>
                      </a:r>
                      <a:endParaRPr lang="de-DE" sz="1100" dirty="0">
                        <a:effectLst/>
                      </a:endParaRPr>
                    </a:p>
                    <a:p>
                      <a:pPr>
                        <a:lnSpc>
                          <a:spcPct val="107000"/>
                        </a:lnSpc>
                        <a:spcAft>
                          <a:spcPts val="0"/>
                        </a:spcAft>
                      </a:pPr>
                      <a:r>
                        <a:rPr lang="en-US" sz="1100" dirty="0">
                          <a:effectLst/>
                        </a:rPr>
                        <a:t> </a:t>
                      </a:r>
                      <a:endParaRPr lang="de-DE"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rgbClr val="C00000"/>
                    </a:solidFill>
                  </a:tcPr>
                </a:tc>
                <a:tc>
                  <a:txBody>
                    <a:bodyPr/>
                    <a:lstStyle/>
                    <a:p>
                      <a:pPr algn="ctr">
                        <a:lnSpc>
                          <a:spcPct val="107000"/>
                        </a:lnSpc>
                        <a:spcAft>
                          <a:spcPts val="0"/>
                        </a:spcAft>
                      </a:pPr>
                      <a:r>
                        <a:rPr lang="en-US" sz="2000" dirty="0">
                          <a:effectLst/>
                        </a:rPr>
                        <a:t> </a:t>
                      </a:r>
                      <a:endParaRPr lang="de-DE" sz="2000" dirty="0">
                        <a:effectLst/>
                      </a:endParaRPr>
                    </a:p>
                    <a:p>
                      <a:pPr algn="ctr">
                        <a:lnSpc>
                          <a:spcPct val="107000"/>
                        </a:lnSpc>
                        <a:spcAft>
                          <a:spcPts val="0"/>
                        </a:spcAft>
                      </a:pPr>
                      <a:r>
                        <a:rPr lang="ka-GE" sz="1600" b="1" kern="1200" dirty="0">
                          <a:solidFill>
                            <a:schemeClr val="lt1"/>
                          </a:solidFill>
                          <a:effectLst/>
                          <a:latin typeface="+mn-lt"/>
                          <a:ea typeface="+mn-ea"/>
                          <a:cs typeface="+mn-cs"/>
                        </a:rPr>
                        <a:t>საკლასო ოთახში ჩატარებული კვლევა</a:t>
                      </a:r>
                      <a:endParaRPr lang="de-DE" sz="1600" dirty="0">
                        <a:effectLst/>
                      </a:endParaRPr>
                    </a:p>
                    <a:p>
                      <a:pPr algn="ctr">
                        <a:lnSpc>
                          <a:spcPct val="107000"/>
                        </a:lnSpc>
                        <a:spcAft>
                          <a:spcPts val="0"/>
                        </a:spcAft>
                      </a:pPr>
                      <a:r>
                        <a:rPr lang="de-DE" sz="2000" dirty="0">
                          <a:effectLst/>
                        </a:rPr>
                        <a:t> </a:t>
                      </a:r>
                      <a:endParaRPr lang="de-DE"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rgbClr val="C00000"/>
                    </a:solidFill>
                  </a:tcPr>
                </a:tc>
                <a:tc>
                  <a:txBody>
                    <a:bodyPr/>
                    <a:lstStyle/>
                    <a:p>
                      <a:pPr algn="ctr">
                        <a:lnSpc>
                          <a:spcPct val="107000"/>
                        </a:lnSpc>
                        <a:spcAft>
                          <a:spcPts val="0"/>
                        </a:spcAft>
                      </a:pPr>
                      <a:r>
                        <a:rPr lang="de-DE" sz="2000" dirty="0">
                          <a:effectLst/>
                        </a:rPr>
                        <a:t> </a:t>
                      </a:r>
                    </a:p>
                    <a:p>
                      <a:pPr algn="ctr">
                        <a:lnSpc>
                          <a:spcPct val="107000"/>
                        </a:lnSpc>
                        <a:spcAft>
                          <a:spcPts val="0"/>
                        </a:spcAft>
                      </a:pPr>
                      <a:r>
                        <a:rPr lang="ka-GE" sz="1400" b="1" kern="1200" dirty="0">
                          <a:solidFill>
                            <a:schemeClr val="lt1"/>
                          </a:solidFill>
                          <a:effectLst/>
                          <a:latin typeface="+mn-lt"/>
                          <a:ea typeface="+mn-ea"/>
                          <a:cs typeface="+mn-cs"/>
                        </a:rPr>
                        <a:t>მასწავლებლის მიერ ჩატარებული კვლევა</a:t>
                      </a:r>
                      <a:endParaRPr lang="de-DE"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rgbClr val="C00000"/>
                    </a:solidFill>
                  </a:tcPr>
                </a:tc>
                <a:tc>
                  <a:txBody>
                    <a:bodyPr/>
                    <a:lstStyle/>
                    <a:p>
                      <a:pPr algn="ctr">
                        <a:lnSpc>
                          <a:spcPct val="107000"/>
                        </a:lnSpc>
                        <a:spcAft>
                          <a:spcPts val="0"/>
                        </a:spcAft>
                      </a:pPr>
                      <a:r>
                        <a:rPr lang="de-DE" sz="2000" dirty="0">
                          <a:effectLst/>
                        </a:rPr>
                        <a:t> </a:t>
                      </a:r>
                    </a:p>
                    <a:p>
                      <a:pPr algn="ctr">
                        <a:lnSpc>
                          <a:spcPct val="107000"/>
                        </a:lnSpc>
                        <a:spcAft>
                          <a:spcPts val="0"/>
                        </a:spcAft>
                      </a:pPr>
                      <a:r>
                        <a:rPr lang="ka-GE" sz="1600" b="1" kern="1200" dirty="0">
                          <a:solidFill>
                            <a:schemeClr val="lt1"/>
                          </a:solidFill>
                          <a:effectLst/>
                          <a:latin typeface="+mn-lt"/>
                          <a:ea typeface="+mn-ea"/>
                          <a:cs typeface="+mn-cs"/>
                        </a:rPr>
                        <a:t>პრაქტიკული კვლევა</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rgbClr val="C00000"/>
                    </a:solidFill>
                  </a:tcPr>
                </a:tc>
                <a:extLst>
                  <a:ext uri="{0D108BD9-81ED-4DB2-BD59-A6C34878D82A}">
                    <a16:rowId xmlns:a16="http://schemas.microsoft.com/office/drawing/2014/main" val="2988762606"/>
                  </a:ext>
                </a:extLst>
              </a:tr>
              <a:tr h="1726776">
                <a:tc>
                  <a:txBody>
                    <a:bodyPr/>
                    <a:lstStyle/>
                    <a:p>
                      <a:pPr>
                        <a:lnSpc>
                          <a:spcPct val="107000"/>
                        </a:lnSpc>
                        <a:spcAft>
                          <a:spcPts val="0"/>
                        </a:spcAft>
                      </a:pPr>
                      <a:r>
                        <a:rPr lang="ka-GE" sz="1100" b="1" kern="1200" dirty="0">
                          <a:solidFill>
                            <a:schemeClr val="lt1"/>
                          </a:solidFill>
                          <a:effectLst/>
                          <a:latin typeface="+mn-lt"/>
                          <a:ea typeface="+mn-ea"/>
                          <a:cs typeface="+mn-cs"/>
                        </a:rPr>
                        <a:t>ტარდება საბუნებისმეტყველო საგნების სწავლების ავთენტურ გარემოში, სადაც მოსწავლეები და მასწავლებლები საბუნებისმეტყველო საგნების შესასწავლად ერთად იმყოფებიან</a:t>
                      </a:r>
                    </a:p>
                    <a:p>
                      <a:pPr>
                        <a:lnSpc>
                          <a:spcPct val="107000"/>
                        </a:lnSpc>
                        <a:spcAft>
                          <a:spcPts val="0"/>
                        </a:spcAft>
                      </a:pPr>
                      <a:endParaRPr lang="de-DE"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rgbClr val="C00000"/>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extLst>
                  <a:ext uri="{0D108BD9-81ED-4DB2-BD59-A6C34878D82A}">
                    <a16:rowId xmlns:a16="http://schemas.microsoft.com/office/drawing/2014/main" val="2210686396"/>
                  </a:ext>
                </a:extLst>
              </a:tr>
              <a:tr h="1238691">
                <a:tc>
                  <a:txBody>
                    <a:bodyPr/>
                    <a:lstStyle/>
                    <a:p>
                      <a:pPr>
                        <a:lnSpc>
                          <a:spcPct val="107000"/>
                        </a:lnSpc>
                        <a:spcAft>
                          <a:spcPts val="0"/>
                        </a:spcAft>
                      </a:pPr>
                      <a:r>
                        <a:rPr lang="ka-GE" sz="1200" b="1" kern="1200" dirty="0">
                          <a:solidFill>
                            <a:schemeClr val="lt1"/>
                          </a:solidFill>
                          <a:effectLst/>
                          <a:latin typeface="+mn-lt"/>
                          <a:ea typeface="+mn-ea"/>
                          <a:cs typeface="+mn-cs"/>
                        </a:rPr>
                        <a:t>ტარდება მასწავლებლის მიერ ან საბუნებისმეტყველო საგნის მასწავლებლის სერიოზული ჩართულობით</a:t>
                      </a:r>
                      <a:r>
                        <a:rPr lang="en-US" sz="1200" dirty="0">
                          <a:effectLst/>
                        </a:rPr>
                        <a:t> </a:t>
                      </a:r>
                      <a:endParaRPr lang="de-DE"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rgbClr val="C00000"/>
                    </a:solidFill>
                  </a:tcPr>
                </a:tc>
                <a:tc>
                  <a:txBody>
                    <a:bodyPr/>
                    <a:lstStyle/>
                    <a:p>
                      <a:pPr>
                        <a:lnSpc>
                          <a:spcPct val="107000"/>
                        </a:lnSpc>
                        <a:spcAft>
                          <a:spcPts val="0"/>
                        </a:spcAft>
                      </a:pPr>
                      <a:r>
                        <a:rPr lang="en-US" sz="1000" dirty="0">
                          <a:effectLst/>
                        </a:rPr>
                        <a:t> </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65000"/>
                      </a:schemeClr>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65000"/>
                      </a:schemeClr>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65000"/>
                      </a:schemeClr>
                    </a:solidFill>
                  </a:tcPr>
                </a:tc>
                <a:extLst>
                  <a:ext uri="{0D108BD9-81ED-4DB2-BD59-A6C34878D82A}">
                    <a16:rowId xmlns:a16="http://schemas.microsoft.com/office/drawing/2014/main" val="328521778"/>
                  </a:ext>
                </a:extLst>
              </a:tr>
              <a:tr h="1507529">
                <a:tc>
                  <a:txBody>
                    <a:bodyPr/>
                    <a:lstStyle/>
                    <a:p>
                      <a:pPr>
                        <a:lnSpc>
                          <a:spcPct val="107000"/>
                        </a:lnSpc>
                        <a:spcAft>
                          <a:spcPts val="0"/>
                        </a:spcAft>
                      </a:pPr>
                      <a:r>
                        <a:rPr lang="ka-GE" sz="1200" b="1" kern="1200" dirty="0">
                          <a:solidFill>
                            <a:schemeClr val="lt1"/>
                          </a:solidFill>
                          <a:effectLst/>
                          <a:latin typeface="+mn-lt"/>
                          <a:ea typeface="+mn-ea"/>
                          <a:cs typeface="+mn-cs"/>
                        </a:rPr>
                        <a:t>აპირებს ცვლილებების გატარებას და იყენებს ცვლილების მკაფიოდ ჩამოყალიბებულ, ციკლურ სტრატეგიას, მონაცემთა შეგროვების, შეფასებისა და გააზრების მეთოდებს. </a:t>
                      </a:r>
                      <a:endParaRPr lang="de-DE" sz="12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rgbClr val="C00000"/>
                    </a:solidFill>
                  </a:tcPr>
                </a:tc>
                <a:tc>
                  <a:txBody>
                    <a:bodyPr/>
                    <a:lstStyle/>
                    <a:p>
                      <a:pPr>
                        <a:lnSpc>
                          <a:spcPct val="107000"/>
                        </a:lnSpc>
                        <a:spcAft>
                          <a:spcPts val="0"/>
                        </a:spcAft>
                      </a:pPr>
                      <a:r>
                        <a:rPr lang="en-US" sz="1000" dirty="0">
                          <a:effectLst/>
                        </a:rPr>
                        <a:t> </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tc>
                  <a:txBody>
                    <a:bodyPr/>
                    <a:lstStyle/>
                    <a:p>
                      <a:pPr algn="ctr">
                        <a:lnSpc>
                          <a:spcPct val="107000"/>
                        </a:lnSpc>
                        <a:spcAft>
                          <a:spcPts val="0"/>
                        </a:spcAft>
                      </a:pPr>
                      <a:r>
                        <a:rPr lang="en-US" sz="1000" dirty="0">
                          <a:effectLst/>
                        </a:rPr>
                        <a:t> </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extLst>
                  <a:ext uri="{0D108BD9-81ED-4DB2-BD59-A6C34878D82A}">
                    <a16:rowId xmlns:a16="http://schemas.microsoft.com/office/drawing/2014/main" val="1494254903"/>
                  </a:ext>
                </a:extLst>
              </a:tr>
            </a:tbl>
          </a:graphicData>
        </a:graphic>
      </p:graphicFrame>
    </p:spTree>
    <p:extLst>
      <p:ext uri="{BB962C8B-B14F-4D97-AF65-F5344CB8AC3E}">
        <p14:creationId xmlns:p14="http://schemas.microsoft.com/office/powerpoint/2010/main" val="4034368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317490" y="117583"/>
            <a:ext cx="9113133" cy="795042"/>
          </a:xfrm>
        </p:spPr>
        <p:txBody>
          <a:bodyPr>
            <a:noAutofit/>
          </a:bodyPr>
          <a:lstStyle/>
          <a:p>
            <a:pPr algn="ctr"/>
            <a:r>
              <a:rPr lang="ka-GE" sz="4000" b="1" dirty="0">
                <a:solidFill>
                  <a:srgbClr val="C00000"/>
                </a:solidFill>
                <a:effectLst>
                  <a:outerShdw blurRad="38100" dist="38100" dir="2700000" algn="tl">
                    <a:srgbClr val="000000">
                      <a:alpha val="43137"/>
                    </a:srgbClr>
                  </a:outerShdw>
                </a:effectLst>
              </a:rPr>
              <a:t>პრაქტიკული კვლევის </a:t>
            </a:r>
            <a:r>
              <a:rPr lang="ka-GE" sz="4000" b="1" dirty="0" smtClean="0">
                <a:solidFill>
                  <a:srgbClr val="C00000"/>
                </a:solidFill>
                <a:effectLst>
                  <a:outerShdw blurRad="38100" dist="38100" dir="2700000" algn="tl">
                    <a:srgbClr val="000000">
                      <a:alpha val="43137"/>
                    </a:srgbClr>
                  </a:outerShdw>
                </a:effectLst>
              </a:rPr>
              <a:t>ტიპები</a:t>
            </a:r>
            <a:endParaRPr lang="de-DE" altLang="de-DE" sz="4000" b="1" dirty="0">
              <a:solidFill>
                <a:srgbClr val="C00000"/>
              </a:solidFill>
              <a:effectLst>
                <a:outerShdw blurRad="38100" dist="38100" dir="2700000" algn="tl">
                  <a:srgbClr val="000000">
                    <a:alpha val="43137"/>
                  </a:srgbClr>
                </a:outerShdw>
              </a:effectLst>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3" name="Tabelle 2"/>
          <p:cNvGraphicFramePr>
            <a:graphicFrameLocks noGrp="1"/>
          </p:cNvGraphicFramePr>
          <p:nvPr>
            <p:extLst>
              <p:ext uri="{D42A27DB-BD31-4B8C-83A1-F6EECF244321}">
                <p14:modId xmlns:p14="http://schemas.microsoft.com/office/powerpoint/2010/main" val="4049633726"/>
              </p:ext>
            </p:extLst>
          </p:nvPr>
        </p:nvGraphicFramePr>
        <p:xfrm>
          <a:off x="204085" y="1018440"/>
          <a:ext cx="8791459" cy="4998719"/>
        </p:xfrm>
        <a:graphic>
          <a:graphicData uri="http://schemas.openxmlformats.org/drawingml/2006/table">
            <a:tbl>
              <a:tblPr firstRow="1" firstCol="1" bandRow="1">
                <a:tableStyleId>{7E9639D4-E3E2-4D34-9284-5A2195B3D0D7}</a:tableStyleId>
              </a:tblPr>
              <a:tblGrid>
                <a:gridCol w="2823786">
                  <a:extLst>
                    <a:ext uri="{9D8B030D-6E8A-4147-A177-3AD203B41FA5}">
                      <a16:colId xmlns:a16="http://schemas.microsoft.com/office/drawing/2014/main" val="476348842"/>
                    </a:ext>
                  </a:extLst>
                </a:gridCol>
                <a:gridCol w="256626">
                  <a:extLst>
                    <a:ext uri="{9D8B030D-6E8A-4147-A177-3AD203B41FA5}">
                      <a16:colId xmlns:a16="http://schemas.microsoft.com/office/drawing/2014/main" val="250791768"/>
                    </a:ext>
                  </a:extLst>
                </a:gridCol>
                <a:gridCol w="2828319">
                  <a:extLst>
                    <a:ext uri="{9D8B030D-6E8A-4147-A177-3AD203B41FA5}">
                      <a16:colId xmlns:a16="http://schemas.microsoft.com/office/drawing/2014/main" val="3136758849"/>
                    </a:ext>
                  </a:extLst>
                </a:gridCol>
                <a:gridCol w="256626">
                  <a:extLst>
                    <a:ext uri="{9D8B030D-6E8A-4147-A177-3AD203B41FA5}">
                      <a16:colId xmlns:a16="http://schemas.microsoft.com/office/drawing/2014/main" val="3678108941"/>
                    </a:ext>
                  </a:extLst>
                </a:gridCol>
                <a:gridCol w="2626102">
                  <a:extLst>
                    <a:ext uri="{9D8B030D-6E8A-4147-A177-3AD203B41FA5}">
                      <a16:colId xmlns:a16="http://schemas.microsoft.com/office/drawing/2014/main" val="2839192903"/>
                    </a:ext>
                  </a:extLst>
                </a:gridCol>
              </a:tblGrid>
              <a:tr h="943838">
                <a:tc>
                  <a:txBody>
                    <a:bodyPr/>
                    <a:lstStyle/>
                    <a:p>
                      <a:pPr algn="ctr"/>
                      <a:r>
                        <a:rPr lang="ka-GE" sz="1800" b="1" kern="1200" dirty="0" smtClean="0">
                          <a:solidFill>
                            <a:schemeClr val="bg1"/>
                          </a:solidFill>
                          <a:effectLst/>
                          <a:latin typeface="+mn-lt"/>
                          <a:ea typeface="+mn-ea"/>
                          <a:cs typeface="+mn-cs"/>
                        </a:rPr>
                        <a:t>ტექნიკური </a:t>
                      </a:r>
                      <a:endParaRPr lang="en-US" sz="1800" b="1" kern="1200" dirty="0" smtClean="0">
                        <a:solidFill>
                          <a:schemeClr val="bg1"/>
                        </a:solidFill>
                        <a:effectLst/>
                        <a:latin typeface="+mn-lt"/>
                        <a:ea typeface="+mn-ea"/>
                        <a:cs typeface="+mn-cs"/>
                      </a:endParaRPr>
                    </a:p>
                    <a:p>
                      <a:pPr algn="ctr"/>
                      <a:r>
                        <a:rPr lang="ka-GE" sz="1800" b="1" kern="1200" dirty="0" smtClean="0">
                          <a:solidFill>
                            <a:schemeClr val="bg1"/>
                          </a:solidFill>
                          <a:effectLst/>
                          <a:latin typeface="+mn-lt"/>
                          <a:ea typeface="+mn-ea"/>
                          <a:cs typeface="+mn-cs"/>
                        </a:rPr>
                        <a:t>პრაქტიკული კვლევა</a:t>
                      </a:r>
                      <a:endParaRPr lang="de-DE"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58277" marR="58277" marT="0" marB="0">
                    <a:lnB w="6350" cap="flat" cmpd="sng" algn="ctr">
                      <a:noFill/>
                      <a:prstDash val="solid"/>
                      <a:miter lim="800000"/>
                    </a:lnB>
                    <a:solidFill>
                      <a:srgbClr val="C00000"/>
                    </a:solidFill>
                  </a:tcPr>
                </a:tc>
                <a:tc>
                  <a:txBody>
                    <a:bodyPr/>
                    <a:lstStyle/>
                    <a:p>
                      <a:pPr algn="ctr">
                        <a:spcAft>
                          <a:spcPts val="0"/>
                        </a:spcAft>
                      </a:pPr>
                      <a:r>
                        <a:rPr lang="en-US" sz="1600" dirty="0">
                          <a:effectLst/>
                        </a:rPr>
                        <a:t> </a:t>
                      </a:r>
                      <a:endParaRPr lang="de-DE"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58277" marR="58277" marT="0" marB="0">
                    <a:lnB w="6350" cap="flat" cmpd="sng" algn="ctr">
                      <a:noFill/>
                      <a:prstDash val="solid"/>
                      <a:miter lim="800000"/>
                    </a:lnB>
                    <a:solidFill>
                      <a:srgbClr val="C00000"/>
                    </a:solidFill>
                  </a:tcPr>
                </a:tc>
                <a:tc>
                  <a:txBody>
                    <a:bodyPr/>
                    <a:lstStyle/>
                    <a:p>
                      <a:pPr algn="ctr"/>
                      <a:r>
                        <a:rPr lang="ka-GE" sz="1600" b="1" kern="1200" dirty="0" smtClean="0">
                          <a:solidFill>
                            <a:schemeClr val="bg1"/>
                          </a:solidFill>
                          <a:effectLst/>
                          <a:latin typeface="+mn-lt"/>
                          <a:ea typeface="+mn-ea"/>
                          <a:cs typeface="+mn-cs"/>
                        </a:rPr>
                        <a:t>პრაქტიკული</a:t>
                      </a:r>
                      <a:endParaRPr lang="en-US" sz="1600" b="1" kern="1200" dirty="0" smtClean="0">
                        <a:solidFill>
                          <a:schemeClr val="bg1"/>
                        </a:solidFill>
                        <a:effectLst/>
                        <a:latin typeface="+mn-lt"/>
                        <a:ea typeface="+mn-ea"/>
                        <a:cs typeface="+mn-cs"/>
                      </a:endParaRPr>
                    </a:p>
                    <a:p>
                      <a:pPr algn="ctr"/>
                      <a:r>
                        <a:rPr lang="ka-GE" sz="1600" b="1" kern="1200" dirty="0" smtClean="0">
                          <a:solidFill>
                            <a:schemeClr val="bg1"/>
                          </a:solidFill>
                          <a:effectLst/>
                          <a:latin typeface="+mn-lt"/>
                          <a:ea typeface="+mn-ea"/>
                          <a:cs typeface="+mn-cs"/>
                        </a:rPr>
                        <a:t> </a:t>
                      </a:r>
                      <a:r>
                        <a:rPr lang="en-US" sz="1600" b="1" kern="1200" dirty="0" smtClean="0">
                          <a:solidFill>
                            <a:schemeClr val="bg1"/>
                          </a:solidFill>
                          <a:effectLst/>
                          <a:latin typeface="+mn-lt"/>
                          <a:ea typeface="+mn-ea"/>
                          <a:cs typeface="+mn-cs"/>
                        </a:rPr>
                        <a:t>(</a:t>
                      </a:r>
                      <a:r>
                        <a:rPr lang="ka-GE" sz="1600" b="1" kern="1200" dirty="0" smtClean="0">
                          <a:solidFill>
                            <a:schemeClr val="bg1"/>
                          </a:solidFill>
                          <a:effectLst/>
                          <a:latin typeface="+mn-lt"/>
                          <a:ea typeface="+mn-ea"/>
                          <a:cs typeface="+mn-cs"/>
                        </a:rPr>
                        <a:t>თანამონაწილეობითი </a:t>
                      </a:r>
                      <a:r>
                        <a:rPr lang="en-US" sz="1600" b="1" kern="1200" dirty="0" smtClean="0">
                          <a:solidFill>
                            <a:schemeClr val="bg1"/>
                          </a:solidFill>
                          <a:effectLst/>
                          <a:latin typeface="+mn-lt"/>
                          <a:ea typeface="+mn-ea"/>
                          <a:cs typeface="+mn-cs"/>
                        </a:rPr>
                        <a:t>/ </a:t>
                      </a:r>
                      <a:r>
                        <a:rPr lang="ka-GE" sz="1600" b="1" kern="1200" dirty="0" smtClean="0">
                          <a:solidFill>
                            <a:schemeClr val="bg1"/>
                          </a:solidFill>
                          <a:effectLst/>
                          <a:latin typeface="+mn-lt"/>
                          <a:ea typeface="+mn-ea"/>
                          <a:cs typeface="+mn-cs"/>
                        </a:rPr>
                        <a:t>ინტერაქტიული</a:t>
                      </a:r>
                      <a:r>
                        <a:rPr lang="en-US" sz="1600" b="1" kern="1200" dirty="0" smtClean="0">
                          <a:solidFill>
                            <a:schemeClr val="bg1"/>
                          </a:solidFill>
                          <a:effectLst/>
                          <a:latin typeface="+mn-lt"/>
                          <a:ea typeface="+mn-ea"/>
                          <a:cs typeface="+mn-cs"/>
                        </a:rPr>
                        <a:t>) </a:t>
                      </a:r>
                      <a:r>
                        <a:rPr lang="ka-GE" sz="1600" b="1" kern="1200" dirty="0" smtClean="0">
                          <a:solidFill>
                            <a:schemeClr val="bg1"/>
                          </a:solidFill>
                          <a:effectLst/>
                          <a:latin typeface="+mn-lt"/>
                          <a:ea typeface="+mn-ea"/>
                          <a:cs typeface="+mn-cs"/>
                        </a:rPr>
                        <a:t>პრაქტიკული კვლევა</a:t>
                      </a:r>
                      <a:endParaRPr lang="de-DE"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58277" marR="58277" marT="0" marB="0">
                    <a:lnB w="6350" cap="flat" cmpd="sng" algn="ctr">
                      <a:noFill/>
                      <a:prstDash val="solid"/>
                      <a:miter lim="800000"/>
                    </a:lnB>
                    <a:solidFill>
                      <a:srgbClr val="C00000"/>
                    </a:solidFill>
                  </a:tcPr>
                </a:tc>
                <a:tc>
                  <a:txBody>
                    <a:bodyPr/>
                    <a:lstStyle/>
                    <a:p>
                      <a:pPr algn="ctr">
                        <a:spcAft>
                          <a:spcPts val="0"/>
                        </a:spcAft>
                      </a:pPr>
                      <a:r>
                        <a:rPr lang="en-US" sz="1600" dirty="0">
                          <a:effectLst/>
                        </a:rPr>
                        <a:t> </a:t>
                      </a:r>
                      <a:endParaRPr lang="de-DE"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58277" marR="58277" marT="0" marB="0">
                    <a:lnB w="6350" cap="flat" cmpd="sng" algn="ctr">
                      <a:noFill/>
                      <a:prstDash val="solid"/>
                      <a:miter lim="800000"/>
                    </a:lnB>
                    <a:solidFill>
                      <a:srgbClr val="C00000"/>
                    </a:solidFill>
                  </a:tcPr>
                </a:tc>
                <a:tc>
                  <a:txBody>
                    <a:bodyPr/>
                    <a:lstStyle/>
                    <a:p>
                      <a:pPr algn="ctr"/>
                      <a:r>
                        <a:rPr lang="ka-GE" sz="1600" b="1" kern="1200" dirty="0" smtClean="0">
                          <a:solidFill>
                            <a:schemeClr val="bg1"/>
                          </a:solidFill>
                          <a:effectLst/>
                          <a:latin typeface="+mn-lt"/>
                          <a:ea typeface="+mn-ea"/>
                          <a:cs typeface="+mn-cs"/>
                        </a:rPr>
                        <a:t>ემანსიპატორული</a:t>
                      </a:r>
                      <a:endParaRPr lang="en-US" sz="1600" b="1" kern="1200" dirty="0" smtClean="0">
                        <a:solidFill>
                          <a:schemeClr val="bg1"/>
                        </a:solidFill>
                        <a:effectLst/>
                        <a:latin typeface="+mn-lt"/>
                        <a:ea typeface="+mn-ea"/>
                        <a:cs typeface="+mn-cs"/>
                      </a:endParaRPr>
                    </a:p>
                    <a:p>
                      <a:pPr algn="ctr"/>
                      <a:r>
                        <a:rPr lang="ka-GE" sz="1600" b="1" kern="1200" dirty="0" smtClean="0">
                          <a:solidFill>
                            <a:schemeClr val="bg1"/>
                          </a:solidFill>
                          <a:effectLst/>
                          <a:latin typeface="+mn-lt"/>
                          <a:ea typeface="+mn-ea"/>
                          <a:cs typeface="+mn-cs"/>
                        </a:rPr>
                        <a:t> </a:t>
                      </a:r>
                      <a:r>
                        <a:rPr lang="en-US" sz="1600" b="1" kern="1200" dirty="0" smtClean="0">
                          <a:solidFill>
                            <a:schemeClr val="bg1"/>
                          </a:solidFill>
                          <a:effectLst/>
                          <a:latin typeface="+mn-lt"/>
                          <a:ea typeface="+mn-ea"/>
                          <a:cs typeface="+mn-cs"/>
                        </a:rPr>
                        <a:t>(</a:t>
                      </a:r>
                      <a:r>
                        <a:rPr lang="ka-GE" sz="1600" b="1" kern="1200" dirty="0" smtClean="0">
                          <a:solidFill>
                            <a:schemeClr val="bg1"/>
                          </a:solidFill>
                          <a:effectLst/>
                          <a:latin typeface="+mn-lt"/>
                          <a:ea typeface="+mn-ea"/>
                          <a:cs typeface="+mn-cs"/>
                        </a:rPr>
                        <a:t>მასწავლებელზე ორიენტირებული</a:t>
                      </a:r>
                      <a:r>
                        <a:rPr lang="en-US" sz="1600" b="1" kern="1200" dirty="0" smtClean="0">
                          <a:solidFill>
                            <a:schemeClr val="bg1"/>
                          </a:solidFill>
                          <a:effectLst/>
                          <a:latin typeface="+mn-lt"/>
                          <a:ea typeface="+mn-ea"/>
                          <a:cs typeface="+mn-cs"/>
                        </a:rPr>
                        <a:t>)</a:t>
                      </a:r>
                    </a:p>
                    <a:p>
                      <a:pPr algn="ctr"/>
                      <a:r>
                        <a:rPr lang="en-US" sz="1600" b="1" kern="1200" dirty="0" smtClean="0">
                          <a:solidFill>
                            <a:schemeClr val="bg1"/>
                          </a:solidFill>
                          <a:effectLst/>
                          <a:latin typeface="+mn-lt"/>
                          <a:ea typeface="+mn-ea"/>
                          <a:cs typeface="+mn-cs"/>
                        </a:rPr>
                        <a:t> </a:t>
                      </a:r>
                      <a:r>
                        <a:rPr lang="ka-GE" sz="1600" b="1" kern="1200" dirty="0" smtClean="0">
                          <a:solidFill>
                            <a:schemeClr val="bg1"/>
                          </a:solidFill>
                          <a:effectLst/>
                          <a:latin typeface="+mn-lt"/>
                          <a:ea typeface="+mn-ea"/>
                          <a:cs typeface="+mn-cs"/>
                        </a:rPr>
                        <a:t>პრაქტიკული კვლევა</a:t>
                      </a:r>
                      <a:endParaRPr lang="de-DE"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58277" marR="58277" marT="0" marB="0">
                    <a:lnB w="6350" cap="flat" cmpd="sng" algn="ctr">
                      <a:noFill/>
                      <a:prstDash val="solid"/>
                      <a:miter lim="800000"/>
                    </a:lnB>
                    <a:solidFill>
                      <a:srgbClr val="C00000"/>
                    </a:solidFill>
                  </a:tcPr>
                </a:tc>
                <a:extLst>
                  <a:ext uri="{0D108BD9-81ED-4DB2-BD59-A6C34878D82A}">
                    <a16:rowId xmlns:a16="http://schemas.microsoft.com/office/drawing/2014/main" val="3291399093"/>
                  </a:ext>
                </a:extLst>
              </a:tr>
              <a:tr h="3893331">
                <a:tc>
                  <a:txBody>
                    <a:bodyPr/>
                    <a:lstStyle/>
                    <a:p>
                      <a:pPr algn="ctr"/>
                      <a:r>
                        <a:rPr lang="en-US" sz="1400" b="0" i="0" kern="1200" dirty="0" smtClean="0">
                          <a:solidFill>
                            <a:schemeClr val="tx1"/>
                          </a:solidFill>
                          <a:effectLst/>
                          <a:latin typeface="+mn-lt"/>
                          <a:ea typeface="+mn-ea"/>
                          <a:cs typeface="+mn-cs"/>
                        </a:rPr>
                        <a:t>“</a:t>
                      </a:r>
                      <a:r>
                        <a:rPr lang="ka-GE" sz="1400" b="0" i="0" kern="1200" dirty="0" smtClean="0">
                          <a:solidFill>
                            <a:schemeClr val="tx1"/>
                          </a:solidFill>
                          <a:effectLst/>
                          <a:latin typeface="+mn-lt"/>
                          <a:ea typeface="+mn-ea"/>
                          <a:cs typeface="+mn-cs"/>
                        </a:rPr>
                        <a:t>ამ მიდგომის გამოყენებისას მკვლევარის ძირითადი მიზანია კონკრეტული წინასწარ განსაზღვრულ თეორიულ ჩარჩოზე დაფუძნებული ინტერვენციის ეფექტიანობის შემოწმება. მკვლევარსა და  მოქმედ  მასწავლებელს შორის არსებული თანამშრომლობის ბუნება ტექნიკური და ხელშემწყობი ხასიათისაა. მკვლევარი ახდენს პრობლემის იდენტიფიცირებას, რის შემდეგაც საქმეში მოქმედი მასწავლებელი ერთვება და ისინი ინტერვენციაზე თანხმდებიან</a:t>
                      </a:r>
                      <a:r>
                        <a:rPr lang="en-US" sz="1400" b="0" i="0" kern="1200" dirty="0" smtClean="0">
                          <a:solidFill>
                            <a:schemeClr val="tx1"/>
                          </a:solidFill>
                          <a:effectLst/>
                          <a:latin typeface="+mn-lt"/>
                          <a:ea typeface="+mn-ea"/>
                          <a:cs typeface="+mn-cs"/>
                        </a:rPr>
                        <a:t>.”</a:t>
                      </a:r>
                      <a:endParaRPr lang="en-US" sz="1400" b="0" i="0" kern="1200" dirty="0">
                        <a:solidFill>
                          <a:schemeClr val="tx1"/>
                        </a:solidFill>
                        <a:effectLst/>
                        <a:latin typeface="+mn-lt"/>
                        <a:ea typeface="+mn-ea"/>
                        <a:cs typeface="+mn-cs"/>
                      </a:endParaRPr>
                    </a:p>
                  </a:txBody>
                  <a:tcPr marL="58277" marR="58277" marT="0" marB="0">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ctr">
                        <a:spcAft>
                          <a:spcPts val="0"/>
                        </a:spcAft>
                      </a:pPr>
                      <a:r>
                        <a:rPr lang="en-US" sz="1400" dirty="0">
                          <a:effectLst/>
                        </a:rPr>
                        <a:t> </a:t>
                      </a:r>
                      <a:endParaRPr lang="de-DE" sz="14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58277" marR="58277" marT="0" marB="0">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ctr"/>
                      <a:r>
                        <a:rPr lang="en-US" sz="1400" i="0" kern="1200" dirty="0" smtClean="0">
                          <a:solidFill>
                            <a:schemeClr val="tx1"/>
                          </a:solidFill>
                          <a:effectLst/>
                          <a:latin typeface="+mn-lt"/>
                          <a:ea typeface="+mn-ea"/>
                          <a:cs typeface="+mn-cs"/>
                        </a:rPr>
                        <a:t>“</a:t>
                      </a:r>
                      <a:r>
                        <a:rPr lang="ka-GE" sz="1400" i="0" kern="1200" dirty="0" smtClean="0">
                          <a:solidFill>
                            <a:schemeClr val="tx1"/>
                          </a:solidFill>
                          <a:effectLst/>
                          <a:latin typeface="+mn-lt"/>
                          <a:ea typeface="+mn-ea"/>
                          <a:cs typeface="+mn-cs"/>
                        </a:rPr>
                        <a:t>ამ ტიპის პრაქტიკული კვლევისას მკვლევარი და მოქმედი მასწავლებელი ერთად ახდენენ პრობლემების, მათი გამომწვევი მიზეზებისა და პოტენციური ინტერვენციების იდენტიფიცირებას. პრობლემა მკვლევარსა და მოქმედ მასწავლებელს შორის დიალოგის შემდეგ განისაზღვრება და გადაწყვეტილება ერთობლივად მიიღება </a:t>
                      </a:r>
                      <a:r>
                        <a:rPr lang="en-US" sz="1400" i="0" kern="1200" dirty="0" smtClean="0">
                          <a:solidFill>
                            <a:schemeClr val="tx1"/>
                          </a:solidFill>
                          <a:effectLst/>
                          <a:latin typeface="+mn-lt"/>
                          <a:ea typeface="+mn-ea"/>
                          <a:cs typeface="+mn-cs"/>
                        </a:rPr>
                        <a:t>.”</a:t>
                      </a:r>
                      <a:endParaRPr lang="en-US" sz="1400" i="0" kern="1200" dirty="0">
                        <a:solidFill>
                          <a:schemeClr val="tx1"/>
                        </a:solidFill>
                        <a:effectLst/>
                        <a:latin typeface="+mn-lt"/>
                        <a:ea typeface="+mn-ea"/>
                        <a:cs typeface="+mn-cs"/>
                      </a:endParaRPr>
                    </a:p>
                  </a:txBody>
                  <a:tcPr marL="58277" marR="58277" marT="0" marB="0">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ctr">
                        <a:spcAft>
                          <a:spcPts val="0"/>
                        </a:spcAft>
                      </a:pPr>
                      <a:r>
                        <a:rPr lang="en-US" sz="1400" dirty="0">
                          <a:effectLst/>
                        </a:rPr>
                        <a:t> </a:t>
                      </a:r>
                      <a:endParaRPr lang="de-DE" sz="14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58277" marR="58277" marT="0" marB="0">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ctr">
                        <a:spcAft>
                          <a:spcPts val="0"/>
                        </a:spcAft>
                      </a:pPr>
                      <a:r>
                        <a:rPr lang="ka-GE" sz="1200" i="1" kern="1200" dirty="0" smtClean="0">
                          <a:solidFill>
                            <a:schemeClr val="tx1"/>
                          </a:solidFill>
                          <a:effectLst/>
                          <a:latin typeface="+mn-lt"/>
                          <a:ea typeface="+mn-ea"/>
                          <a:cs typeface="+mn-cs"/>
                        </a:rPr>
                        <a:t>ემანსიპატორული პრაქტიკული კვლევა ხელს უწყობს მონაწილე მოქმედი მასწავლებელის ემანსიპატორული პრაქტიკის პოპულარიზაციას. ის მხარს უჭერს კრიტიკულ აზროვნებას, რომელიც ცვლილების პოილიტიკურ და პრაქტიკულ ქმედებებში გამოიხატება.</a:t>
                      </a:r>
                      <a:r>
                        <a:rPr lang="en-US" sz="1200" i="1" kern="1200" dirty="0" smtClean="0">
                          <a:solidFill>
                            <a:schemeClr val="tx1"/>
                          </a:solidFill>
                          <a:effectLst/>
                          <a:latin typeface="+mn-lt"/>
                          <a:ea typeface="+mn-ea"/>
                          <a:cs typeface="+mn-cs"/>
                        </a:rPr>
                        <a:t>. […] </a:t>
                      </a:r>
                      <a:r>
                        <a:rPr lang="ka-GE" sz="1200" i="1" kern="1200" dirty="0" smtClean="0">
                          <a:solidFill>
                            <a:schemeClr val="tx1"/>
                          </a:solidFill>
                          <a:effectLst/>
                          <a:latin typeface="+mn-lt"/>
                          <a:ea typeface="+mn-ea"/>
                          <a:cs typeface="+mn-cs"/>
                        </a:rPr>
                        <a:t>ემანსიპატორული პრაქტიკული კვლევა არ იწყება თეორიით და სრულდება პრაქტიკით. მისი ინფორმაცია თეორიას ეფუძნება და ხშირად უპირისპირდება მას, რის შემდეგაც პრაქტიკული ქმედებების ინიციატივა წარმოიშობა. </a:t>
                      </a:r>
                      <a:r>
                        <a:rPr lang="en-US" sz="1200" i="1" kern="1200" dirty="0" smtClean="0">
                          <a:solidFill>
                            <a:schemeClr val="tx1"/>
                          </a:solidFill>
                          <a:effectLst/>
                          <a:latin typeface="+mn-lt"/>
                          <a:ea typeface="+mn-ea"/>
                          <a:cs typeface="+mn-cs"/>
                        </a:rPr>
                        <a:t>[…] </a:t>
                      </a:r>
                      <a:r>
                        <a:rPr lang="ka-GE" sz="1200" i="1" kern="1200" dirty="0" smtClean="0">
                          <a:solidFill>
                            <a:schemeClr val="tx1"/>
                          </a:solidFill>
                          <a:effectLst/>
                          <a:latin typeface="+mn-lt"/>
                          <a:ea typeface="+mn-ea"/>
                          <a:cs typeface="+mn-cs"/>
                        </a:rPr>
                        <a:t>ემანსიპატორულ პრაქტიკულ კვლევაში თეორიასა და პრაქტიკას შორის დინამიური ურთიერთობა პროექტის განმავლობაში თეორიისა და პრაქტიკის განვრცობას გულისხმობს</a:t>
                      </a:r>
                      <a:r>
                        <a:rPr lang="en-US" sz="1200" i="1" kern="1200" dirty="0" smtClean="0">
                          <a:solidFill>
                            <a:schemeClr val="tx1"/>
                          </a:solidFill>
                          <a:effectLst/>
                          <a:latin typeface="+mn-lt"/>
                          <a:ea typeface="+mn-ea"/>
                          <a:cs typeface="+mn-cs"/>
                        </a:rPr>
                        <a:t>.”</a:t>
                      </a:r>
                      <a:endParaRPr lang="de-DE" sz="12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58277" marR="58277" marT="0" marB="0">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1186629604"/>
                  </a:ext>
                </a:extLst>
              </a:tr>
            </a:tbl>
          </a:graphicData>
        </a:graphic>
      </p:graphicFrame>
    </p:spTree>
    <p:extLst>
      <p:ext uri="{BB962C8B-B14F-4D97-AF65-F5344CB8AC3E}">
        <p14:creationId xmlns:p14="http://schemas.microsoft.com/office/powerpoint/2010/main" val="3946652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07504" y="685801"/>
            <a:ext cx="8933465" cy="567813"/>
          </a:xfrm>
        </p:spPr>
        <p:txBody>
          <a:bodyPr>
            <a:noAutofit/>
          </a:bodyPr>
          <a:lstStyle/>
          <a:p>
            <a:pPr algn="ctr"/>
            <a:r>
              <a:rPr lang="en-US" sz="2400" i="1" dirty="0"/>
              <a:t> </a:t>
            </a:r>
            <a:r>
              <a:rPr lang="en-US" sz="2400" dirty="0"/>
              <a:t/>
            </a:r>
            <a:br>
              <a:rPr lang="en-US" sz="2400" dirty="0"/>
            </a:br>
            <a:r>
              <a:rPr lang="ka-GE" sz="2400" b="1" dirty="0">
                <a:solidFill>
                  <a:srgbClr val="C00000"/>
                </a:solidFill>
                <a:effectLst>
                  <a:outerShdw blurRad="38100" dist="38100" dir="2700000" algn="tl">
                    <a:srgbClr val="000000">
                      <a:alpha val="43137"/>
                    </a:srgbClr>
                  </a:outerShdw>
                </a:effectLst>
              </a:rPr>
              <a:t>პრაქტიკული კვლევის ტიპები და მათი ასახვა ინტერესებისა და ძალაუფლების გათვალისწინებით</a:t>
            </a:r>
            <a:endParaRPr lang="en-US" sz="2400" dirty="0">
              <a:solidFill>
                <a:srgbClr val="C00000"/>
              </a:solidFill>
              <a:effectLst>
                <a:outerShdw blurRad="38100" dist="38100" dir="2700000" algn="tl">
                  <a:srgbClr val="000000">
                    <a:alpha val="43137"/>
                  </a:srgbClr>
                </a:outerShdw>
              </a:effectLst>
            </a:endParaRPr>
          </a:p>
        </p:txBody>
      </p:sp>
      <p:sp>
        <p:nvSpPr>
          <p:cNvPr id="14338" name="Datumsplatzhalter 3"/>
          <p:cNvSpPr>
            <a:spLocks noGrp="1"/>
          </p:cNvSpPr>
          <p:nvPr>
            <p:ph type="dt" sz="half"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
        <p:nvSpPr>
          <p:cNvPr id="2" name="Rechteck 1"/>
          <p:cNvSpPr/>
          <p:nvPr/>
        </p:nvSpPr>
        <p:spPr>
          <a:xfrm>
            <a:off x="978442" y="1625173"/>
            <a:ext cx="7187116" cy="4726935"/>
          </a:xfrm>
          <a:prstGeom prst="rect">
            <a:avLst/>
          </a:prstGeom>
        </p:spPr>
        <p:txBody>
          <a:bodyPr wrap="square">
            <a:spAutoFit/>
          </a:bodyPr>
          <a:lstStyle/>
          <a:p>
            <a:pPr algn="just"/>
            <a:r>
              <a:rPr lang="en-GB" sz="2000" i="1" dirty="0"/>
              <a:t>"</a:t>
            </a:r>
            <a:r>
              <a:rPr lang="ka-GE" sz="2000" i="1" dirty="0"/>
              <a:t>ტექნიკური პრაქტიკული კვლევა ადამიანის ქცევასა და სასურველი შედეგის მიღებაზე მეტი კონტროლის დაწესებას ემსახურება.</a:t>
            </a:r>
            <a:endParaRPr lang="en-US" sz="2000" dirty="0"/>
          </a:p>
          <a:p>
            <a:pPr algn="just"/>
            <a:r>
              <a:rPr lang="ka-GE" sz="2000" i="1" dirty="0"/>
              <a:t> </a:t>
            </a:r>
            <a:endParaRPr lang="en-US" sz="2000" dirty="0"/>
          </a:p>
          <a:p>
            <a:pPr algn="just"/>
            <a:r>
              <a:rPr lang="ka-GE" sz="2000" i="1" dirty="0"/>
              <a:t>თანამონაწილეობითი პრაქტიკული კვლევა კონკრეტული გარემოებების დროს მოქმედების სწორი კურსის შესახებ გამჭრიახი გადაწყვეტილებების მიღებას ემსახურება;</a:t>
            </a:r>
            <a:endParaRPr lang="en-US" sz="2000" dirty="0"/>
          </a:p>
          <a:p>
            <a:pPr algn="just"/>
            <a:r>
              <a:rPr lang="ka-GE" sz="2000" i="1" dirty="0"/>
              <a:t> </a:t>
            </a:r>
            <a:endParaRPr lang="en-US" sz="2000" dirty="0"/>
          </a:p>
          <a:p>
            <a:pPr algn="just"/>
            <a:r>
              <a:rPr lang="ka-GE" sz="2000" i="1" dirty="0"/>
              <a:t>კრიტიკული [ემანსიპატორული] პრაქტიკული კვლევა მიზნად ზეწოლის ქვეშ მყოფი  ადამიანების ემანსიპაციას ისახავს.</a:t>
            </a:r>
            <a:r>
              <a:rPr lang="en-GB" sz="2000" i="1" dirty="0"/>
              <a:t>"</a:t>
            </a:r>
            <a:endParaRPr lang="en-US" sz="2000" dirty="0"/>
          </a:p>
          <a:p>
            <a:pPr algn="just"/>
            <a:r>
              <a:rPr lang="ka-GE" sz="2000" dirty="0"/>
              <a:t> </a:t>
            </a:r>
            <a:endParaRPr lang="en-US" sz="2000" dirty="0"/>
          </a:p>
          <a:p>
            <a:r>
              <a:rPr lang="en-GB" sz="2000" dirty="0" smtClean="0"/>
              <a:t>Elliott</a:t>
            </a:r>
            <a:r>
              <a:rPr lang="en-GB" sz="2000" dirty="0"/>
              <a:t>, J. (2005). Becoming Critical: the </a:t>
            </a:r>
            <a:r>
              <a:rPr lang="en-US" sz="2000" dirty="0"/>
              <a:t>F</a:t>
            </a:r>
            <a:r>
              <a:rPr lang="en-GB" sz="2000" dirty="0" err="1"/>
              <a:t>ailure</a:t>
            </a:r>
            <a:r>
              <a:rPr lang="en-GB" sz="2000" dirty="0"/>
              <a:t> </a:t>
            </a:r>
            <a:r>
              <a:rPr lang="en-GB" sz="2000" dirty="0" smtClean="0"/>
              <a:t>to Connect. Educational </a:t>
            </a:r>
            <a:r>
              <a:rPr lang="en-GB" sz="2000" dirty="0"/>
              <a:t>Action Research, 13, 359-374. </a:t>
            </a:r>
            <a:endParaRPr lang="en-US" sz="2000" dirty="0"/>
          </a:p>
          <a:p>
            <a:r>
              <a:rPr lang="en-GB" sz="2000" i="1" dirty="0"/>
              <a:t> </a:t>
            </a:r>
            <a:endParaRPr lang="en-US" sz="2000" dirty="0"/>
          </a:p>
          <a:p>
            <a:pPr algn="r">
              <a:lnSpc>
                <a:spcPct val="107000"/>
              </a:lnSpc>
              <a:spcAft>
                <a:spcPts val="800"/>
              </a:spcAft>
            </a:pPr>
            <a:r>
              <a:rPr lang="en-GB" sz="2000" dirty="0" smtClean="0">
                <a:latin typeface="Calibri" panose="020F0502020204030204" pitchFamily="34" charset="0"/>
                <a:ea typeface="SimSun" panose="02010600030101010101" pitchFamily="2" charset="-122"/>
                <a:cs typeface="Calibri" panose="020F0502020204030204" pitchFamily="34" charset="0"/>
              </a:rPr>
              <a:t>. </a:t>
            </a:r>
            <a:endParaRPr lang="de-DE" sz="2000" dirty="0">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78245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1025</Words>
  <Application>Microsoft Office PowerPoint</Application>
  <PresentationFormat>Bildschirmpräsentation (4:3)</PresentationFormat>
  <Paragraphs>482</Paragraphs>
  <Slides>16</Slides>
  <Notes>0</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16</vt:i4>
      </vt:variant>
    </vt:vector>
  </HeadingPairs>
  <TitlesOfParts>
    <vt:vector size="26" baseType="lpstr">
      <vt:lpstr>SimSun</vt:lpstr>
      <vt:lpstr>Arial</vt:lpstr>
      <vt:lpstr>Calibri</vt:lpstr>
      <vt:lpstr>Calibri Light</vt:lpstr>
      <vt:lpstr>Sylfaen</vt:lpstr>
      <vt:lpstr>Symbol</vt:lpstr>
      <vt:lpstr>Tahoma</vt:lpstr>
      <vt:lpstr>Times New Roman</vt:lpstr>
      <vt:lpstr>Yu Mincho</vt:lpstr>
      <vt:lpstr>Office Theme</vt:lpstr>
      <vt:lpstr>PowerPoint-Präsentation</vt:lpstr>
      <vt:lpstr>PowerPoint-Präsentation</vt:lpstr>
      <vt:lpstr>PowerPoint-Präsentation</vt:lpstr>
      <vt:lpstr>შესავალი</vt:lpstr>
      <vt:lpstr>პრაქტიკული კვლევის ციკლის ტიპური მოდელი</vt:lpstr>
      <vt:lpstr>საბუნებისმეტყველო  განათლების ინოვაციისთვის საჭირო  პრაქტიკული კვლევის პოტენციური სფეროების მოდელი </vt:lpstr>
      <vt:lpstr>   კვლევა საკლასო ოთახში,  მასწავლებლის მიერ ჩატარებული კვლევა და პრაქტიკული კვლევა  საბუნებისმეტყველო განათლების სფეროში   </vt:lpstr>
      <vt:lpstr>პრაქტიკული კვლევის ტიპები</vt:lpstr>
      <vt:lpstr>  პრაქტიკული კვლევის ტიპები და მათი ასახვა ინტერესებისა და ძალაუფლების გათვალისწინებით</vt:lpstr>
      <vt:lpstr>PowerPoint-Präsentation</vt:lpstr>
      <vt:lpstr>თანამონაწილეობითი პრაქტიკული კვლევის მოდელი საბუნებისმეტყველო განათლებაში</vt:lpstr>
      <vt:lpstr>  პრაქტიკულ კვლევაზე დაფუძნებული ინოვაციების გაუმჯობესების პოტენციური მოდელი</vt:lpstr>
      <vt:lpstr> საკლასო ოთახში ჩატარებული პრაქტიკული კვლევის კურიკულუმისა და პედაგოგიკის სფეროში გასათვალისწინებელი ინოვაციების პოტენციური შეფასება </vt:lpstr>
      <vt:lpstr>ტრადიციული და პრაქტიკული კვლევების შედარება</vt:lpstr>
      <vt:lpstr>საგანმანათლებლო კვლევის პარადიგმების მიმოხილვა</vt:lpstr>
      <vt:lpstr>  მკვლევარი მასწავლებლებისა და გარე მკვლევარების პოტენციური როლი პრაქტიკულ კვლევაში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RESEARCH,  INNOVATION AND CHANGE   International perspectives  across disciplines</dc:title>
  <dc:creator>Thomas Stern</dc:creator>
  <cp:lastModifiedBy>ingo</cp:lastModifiedBy>
  <cp:revision>180</cp:revision>
  <dcterms:created xsi:type="dcterms:W3CDTF">2017-04-14T15:27:00Z</dcterms:created>
  <dcterms:modified xsi:type="dcterms:W3CDTF">2019-10-03T09:29:39Z</dcterms:modified>
</cp:coreProperties>
</file>