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34" r:id="rId2"/>
    <p:sldId id="353" r:id="rId3"/>
    <p:sldId id="335" r:id="rId4"/>
    <p:sldId id="296" r:id="rId5"/>
    <p:sldId id="341" r:id="rId6"/>
    <p:sldId id="348" r:id="rId7"/>
    <p:sldId id="349" r:id="rId8"/>
    <p:sldId id="343" r:id="rId9"/>
    <p:sldId id="350" r:id="rId10"/>
    <p:sldId id="351" r:id="rId11"/>
    <p:sldId id="347" r:id="rId12"/>
    <p:sldId id="345" r:id="rId13"/>
    <p:sldId id="346" r:id="rId14"/>
    <p:sldId id="340" r:id="rId15"/>
    <p:sldId id="342" r:id="rId16"/>
    <p:sldId id="35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6" autoAdjust="0"/>
    <p:restoredTop sz="95179" autoAdjust="0"/>
  </p:normalViewPr>
  <p:slideViewPr>
    <p:cSldViewPr snapToGrid="0">
      <p:cViewPr varScale="1">
        <p:scale>
          <a:sx n="64" d="100"/>
          <a:sy n="64" d="100"/>
        </p:scale>
        <p:origin x="1300"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83658D-7A90-4589-8E45-ED1C332DEE66}"/>
    <pc:docChg chg="modSld">
      <pc:chgData name="" userId="" providerId="" clId="Web-{1F83658D-7A90-4589-8E45-ED1C332DEE66}" dt="2018-05-13T22:14:37.526" v="49" actId="20577"/>
      <pc:docMkLst>
        <pc:docMk/>
      </pc:docMkLst>
      <pc:sldChg chg="modSp">
        <pc:chgData name="" userId="" providerId="" clId="Web-{1F83658D-7A90-4589-8E45-ED1C332DEE66}" dt="2018-05-13T22:13:14.726" v="13" actId="20577"/>
        <pc:sldMkLst>
          <pc:docMk/>
          <pc:sldMk cId="919235723" sldId="309"/>
        </pc:sldMkLst>
        <pc:spChg chg="mod">
          <ac:chgData name="" userId="" providerId="" clId="Web-{1F83658D-7A90-4589-8E45-ED1C332DEE66}" dt="2018-05-13T22:13:14.726" v="13" actId="20577"/>
          <ac:spMkLst>
            <pc:docMk/>
            <pc:sldMk cId="919235723" sldId="309"/>
            <ac:spMk id="14340" creationId="{00000000-0000-0000-0000-000000000000}"/>
          </ac:spMkLst>
        </pc:spChg>
      </pc:sldChg>
      <pc:sldChg chg="modSp">
        <pc:chgData name="" userId="" providerId="" clId="Web-{1F83658D-7A90-4589-8E45-ED1C332DEE66}" dt="2018-05-13T22:14:37.526" v="49" actId="20577"/>
        <pc:sldMkLst>
          <pc:docMk/>
          <pc:sldMk cId="2312725250" sldId="310"/>
        </pc:sldMkLst>
        <pc:spChg chg="mod">
          <ac:chgData name="" userId="" providerId="" clId="Web-{1F83658D-7A90-4589-8E45-ED1C332DEE66}" dt="2018-05-13T22:14:37.526" v="49" actId="20577"/>
          <ac:spMkLst>
            <pc:docMk/>
            <pc:sldMk cId="2312725250" sldId="310"/>
            <ac:spMk id="14340" creationId="{00000000-0000-0000-0000-000000000000}"/>
          </ac:spMkLst>
        </pc:spChg>
      </pc:sldChg>
      <pc:sldChg chg="modSp">
        <pc:chgData name="" userId="" providerId="" clId="Web-{1F83658D-7A90-4589-8E45-ED1C332DEE66}" dt="2018-05-13T22:13:29.820" v="22" actId="14100"/>
        <pc:sldMkLst>
          <pc:docMk/>
          <pc:sldMk cId="2961639589" sldId="320"/>
        </pc:sldMkLst>
        <pc:spChg chg="mod">
          <ac:chgData name="" userId="" providerId="" clId="Web-{1F83658D-7A90-4589-8E45-ED1C332DEE66}" dt="2018-05-13T22:13:29.820" v="22" actId="14100"/>
          <ac:spMkLst>
            <pc:docMk/>
            <pc:sldMk cId="2961639589" sldId="32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F86EC-9535-4CFE-BB41-0C3FAE99D989}" type="datetimeFigureOut">
              <a:rPr lang="de-AT" smtClean="0"/>
              <a:t>03.10.2019</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947F1-1D20-40FB-8201-7B0FDA85C1AD}" type="slidenum">
              <a:rPr lang="de-AT" smtClean="0"/>
              <a:t>‹Nr.›</a:t>
            </a:fld>
            <a:endParaRPr lang="de-AT"/>
          </a:p>
        </p:txBody>
      </p:sp>
    </p:spTree>
    <p:extLst>
      <p:ext uri="{BB962C8B-B14F-4D97-AF65-F5344CB8AC3E}">
        <p14:creationId xmlns:p14="http://schemas.microsoft.com/office/powerpoint/2010/main" val="199321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403223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5241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6295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412659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61965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4A10467-8712-4516-B844-07F6C52ED953}" type="datetimeFigureOut">
              <a:rPr lang="de-AT" smtClean="0"/>
              <a:t>03.10.2019</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124601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4A10467-8712-4516-B844-07F6C52ED953}" type="datetimeFigureOut">
              <a:rPr lang="de-AT" smtClean="0"/>
              <a:t>03.10.2019</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51309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4A10467-8712-4516-B844-07F6C52ED953}" type="datetimeFigureOut">
              <a:rPr lang="de-AT" smtClean="0"/>
              <a:t>03.10.2019</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155564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10467-8712-4516-B844-07F6C52ED953}" type="datetimeFigureOut">
              <a:rPr lang="de-AT" smtClean="0"/>
              <a:t>03.10.2019</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36377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4A10467-8712-4516-B844-07F6C52ED953}" type="datetimeFigureOut">
              <a:rPr lang="de-AT" smtClean="0"/>
              <a:t>03.10.2019</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76758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4A10467-8712-4516-B844-07F6C52ED953}" type="datetimeFigureOut">
              <a:rPr lang="de-AT" smtClean="0"/>
              <a:t>03.10.2019</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32603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10467-8712-4516-B844-07F6C52ED953}" type="datetimeFigureOut">
              <a:rPr lang="de-AT" smtClean="0"/>
              <a:t>03.10.2019</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333B8-47CF-4448-89BF-41534350C295}" type="slidenum">
              <a:rPr lang="de-AT" smtClean="0"/>
              <a:t>‹Nr.›</a:t>
            </a:fld>
            <a:endParaRPr lang="de-AT"/>
          </a:p>
        </p:txBody>
      </p:sp>
    </p:spTree>
    <p:extLst>
      <p:ext uri="{BB962C8B-B14F-4D97-AF65-F5344CB8AC3E}">
        <p14:creationId xmlns:p14="http://schemas.microsoft.com/office/powerpoint/2010/main" val="356907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34178"/>
            <a:ext cx="9144000" cy="3189644"/>
          </a:xfrm>
          <a:prstGeom prst="rect">
            <a:avLst/>
          </a:prstGeom>
        </p:spPr>
      </p:pic>
      <p:sp>
        <p:nvSpPr>
          <p:cNvPr id="2" name="Textfeld 1"/>
          <p:cNvSpPr txBox="1"/>
          <p:nvPr/>
        </p:nvSpPr>
        <p:spPr>
          <a:xfrm>
            <a:off x="2339752" y="566125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4" name="Picture 2" descr="http://www.erasmus-artist.eu/images/eu_flag_co_funded_pos_-rgb-_right.jpg?crc=3942257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340" y="0"/>
            <a:ext cx="44406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25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Modes of Action Research </a:t>
            </a:r>
            <a:br>
              <a:rPr lang="de-DE" altLang="de-DE" sz="4000" b="1" dirty="0">
                <a:solidFill>
                  <a:srgbClr val="C00000"/>
                </a:solidFill>
                <a:latin typeface="+mn-lt"/>
                <a:ea typeface="+mn-ea"/>
                <a:cs typeface="+mn-cs"/>
              </a:rPr>
            </a:br>
            <a:r>
              <a:rPr lang="de-DE" altLang="de-DE" sz="4000" b="1" dirty="0">
                <a:solidFill>
                  <a:srgbClr val="C00000"/>
                </a:solidFill>
                <a:latin typeface="+mn-lt"/>
                <a:ea typeface="+mn-ea"/>
                <a:cs typeface="+mn-cs"/>
              </a:rPr>
              <a:t>in </a:t>
            </a:r>
            <a:r>
              <a:rPr lang="de-DE" altLang="de-DE" sz="4000" b="1" dirty="0" err="1">
                <a:solidFill>
                  <a:srgbClr val="C00000"/>
                </a:solidFill>
                <a:latin typeface="+mn-lt"/>
                <a:ea typeface="+mn-ea"/>
                <a:cs typeface="+mn-cs"/>
              </a:rPr>
              <a:t>terms</a:t>
            </a:r>
            <a:r>
              <a:rPr lang="de-DE" altLang="de-DE" sz="4000" b="1" dirty="0">
                <a:solidFill>
                  <a:srgbClr val="C00000"/>
                </a:solidFill>
                <a:latin typeface="+mn-lt"/>
                <a:ea typeface="+mn-ea"/>
                <a:cs typeface="+mn-cs"/>
              </a:rPr>
              <a:t> of power</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
        <p:nvSpPr>
          <p:cNvPr id="2" name="Rechteck 1"/>
          <p:cNvSpPr/>
          <p:nvPr/>
        </p:nvSpPr>
        <p:spPr>
          <a:xfrm>
            <a:off x="387626" y="1908508"/>
            <a:ext cx="8756374" cy="4401205"/>
          </a:xfrm>
          <a:prstGeom prst="rect">
            <a:avLst/>
          </a:prstGeom>
        </p:spPr>
        <p:txBody>
          <a:bodyPr wrap="square">
            <a:spAutoFit/>
          </a:bodyPr>
          <a:lstStyle/>
          <a:p>
            <a:r>
              <a:rPr lang="en-GB" sz="2000" i="1" dirty="0"/>
              <a:t>“The differences in the relationship between the participants and the source and scope of the guiding ‘idea’ can be traced to the question of power. </a:t>
            </a:r>
            <a:endParaRPr lang="de-DE" sz="2000" dirty="0"/>
          </a:p>
          <a:p>
            <a:pPr marL="342900" indent="-342900">
              <a:buFont typeface="Arial" panose="020B0604020202020204" pitchFamily="34" charset="0"/>
              <a:buChar char="•"/>
            </a:pPr>
            <a:r>
              <a:rPr lang="en-GB" sz="2000" i="1" dirty="0"/>
              <a:t>In technical action research it is the ‘idea’ which is the source of power for action and since the ‘idea’ often resides with the facilitator, it is the facilitator who controls power in the project. </a:t>
            </a:r>
            <a:endParaRPr lang="de-DE" sz="2000" dirty="0"/>
          </a:p>
          <a:p>
            <a:pPr marL="342900" indent="-342900">
              <a:buFont typeface="Arial" panose="020B0604020202020204" pitchFamily="34" charset="0"/>
              <a:buChar char="•"/>
            </a:pPr>
            <a:r>
              <a:rPr lang="en-GB" sz="2000" i="1" dirty="0"/>
              <a:t>In practical action research the power is shared between groups of equal participants, but the emphasis is upon individual power of action. </a:t>
            </a:r>
            <a:endParaRPr lang="de-DE" sz="2000" dirty="0"/>
          </a:p>
          <a:p>
            <a:pPr marL="342900" indent="-342900">
              <a:buFont typeface="Arial" panose="020B0604020202020204" pitchFamily="34" charset="0"/>
              <a:buChar char="•"/>
            </a:pPr>
            <a:r>
              <a:rPr lang="en-GB" sz="2000" i="1" dirty="0"/>
              <a:t>Power in emancipatory action research resides wholly within the group, not with the facilitator and not with individuals within the group. </a:t>
            </a:r>
            <a:endParaRPr lang="de-DE" sz="2000" dirty="0"/>
          </a:p>
          <a:p>
            <a:r>
              <a:rPr lang="en-GB" sz="2000" i="1" dirty="0"/>
              <a:t>It is often the change in power relationships within a group that causes a shift from one mode to another.”  </a:t>
            </a:r>
            <a:endParaRPr lang="de-DE" sz="2000" dirty="0"/>
          </a:p>
          <a:p>
            <a:r>
              <a:rPr lang="en-GB" sz="2000" dirty="0"/>
              <a:t> </a:t>
            </a:r>
            <a:endParaRPr lang="de-DE" sz="2000" dirty="0"/>
          </a:p>
          <a:p>
            <a:pPr algn="r"/>
            <a:r>
              <a:rPr lang="en-GB" sz="2000" dirty="0"/>
              <a:t>						Grundy, S. (1982). Three modes of action research. </a:t>
            </a:r>
            <a:r>
              <a:rPr lang="en-GB" sz="2000" i="1" dirty="0"/>
              <a:t>Curriculum Perspectives</a:t>
            </a:r>
            <a:r>
              <a:rPr lang="en-GB" sz="2000" dirty="0"/>
              <a:t>, 2(3), 23–34.</a:t>
            </a:r>
            <a:endParaRPr lang="de-DE" sz="2000" dirty="0"/>
          </a:p>
        </p:txBody>
      </p:sp>
    </p:spTree>
    <p:extLst>
      <p:ext uri="{BB962C8B-B14F-4D97-AF65-F5344CB8AC3E}">
        <p14:creationId xmlns:p14="http://schemas.microsoft.com/office/powerpoint/2010/main" val="234411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One</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model</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for</a:t>
            </a:r>
            <a:r>
              <a:rPr lang="de-DE" altLang="de-DE" sz="4000" b="1" dirty="0">
                <a:solidFill>
                  <a:srgbClr val="C00000"/>
                </a:solidFill>
                <a:latin typeface="+mn-lt"/>
                <a:ea typeface="+mn-ea"/>
                <a:cs typeface="+mn-cs"/>
              </a:rPr>
              <a:t> AR in </a:t>
            </a:r>
            <a:r>
              <a:rPr lang="de-DE" altLang="de-DE" sz="4000" b="1" dirty="0" err="1">
                <a:solidFill>
                  <a:srgbClr val="C00000"/>
                </a:solidFill>
                <a:latin typeface="+mn-lt"/>
                <a:ea typeface="+mn-ea"/>
                <a:cs typeface="+mn-cs"/>
              </a:rPr>
              <a:t>science</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education</a:t>
            </a:r>
            <a:r>
              <a:rPr lang="de-DE" altLang="de-DE" sz="4000" b="1" dirty="0">
                <a:solidFill>
                  <a:srgbClr val="C00000"/>
                </a:solidFill>
                <a:latin typeface="+mn-lt"/>
                <a:ea typeface="+mn-ea"/>
                <a:cs typeface="+mn-cs"/>
              </a:rPr>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2178685" y="1363494"/>
            <a:ext cx="4970780" cy="4623435"/>
          </a:xfrm>
          <a:prstGeom prst="rect">
            <a:avLst/>
          </a:prstGeom>
        </p:spPr>
      </p:pic>
    </p:spTree>
    <p:extLst>
      <p:ext uri="{BB962C8B-B14F-4D97-AF65-F5344CB8AC3E}">
        <p14:creationId xmlns:p14="http://schemas.microsoft.com/office/powerpoint/2010/main" val="166809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The </a:t>
            </a:r>
            <a:r>
              <a:rPr lang="de-DE" altLang="de-DE" sz="4000" b="1" dirty="0" err="1">
                <a:solidFill>
                  <a:srgbClr val="C00000"/>
                </a:solidFill>
                <a:latin typeface="+mn-lt"/>
                <a:ea typeface="+mn-ea"/>
                <a:cs typeface="+mn-cs"/>
              </a:rPr>
              <a:t>idea</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of</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upscaling</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641064" y="2064775"/>
            <a:ext cx="7657363" cy="2719603"/>
          </a:xfrm>
          <a:prstGeom prst="rect">
            <a:avLst/>
          </a:prstGeom>
        </p:spPr>
      </p:pic>
    </p:spTree>
    <p:extLst>
      <p:ext uri="{BB962C8B-B14F-4D97-AF65-F5344CB8AC3E}">
        <p14:creationId xmlns:p14="http://schemas.microsoft.com/office/powerpoint/2010/main" val="374029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Constructing</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meaning</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by</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triangulation</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561074" y="1705021"/>
            <a:ext cx="8206002" cy="4199922"/>
          </a:xfrm>
          <a:prstGeom prst="rect">
            <a:avLst/>
          </a:prstGeom>
        </p:spPr>
      </p:pic>
    </p:spTree>
    <p:extLst>
      <p:ext uri="{BB962C8B-B14F-4D97-AF65-F5344CB8AC3E}">
        <p14:creationId xmlns:p14="http://schemas.microsoft.com/office/powerpoint/2010/main" val="334291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395198" y="307542"/>
            <a:ext cx="11934395" cy="567813"/>
          </a:xfrm>
        </p:spPr>
        <p:txBody>
          <a:bodyPr>
            <a:noAutofit/>
          </a:bodyPr>
          <a:lstStyle/>
          <a:p>
            <a:pPr algn="ctr" eaLnBrk="1" hangingPunct="1"/>
            <a:r>
              <a:rPr lang="de-DE" altLang="de-DE" sz="4000" b="1" dirty="0" err="1">
                <a:solidFill>
                  <a:srgbClr val="C00000"/>
                </a:solidFill>
                <a:latin typeface="+mn-lt"/>
                <a:ea typeface="+mn-ea"/>
                <a:cs typeface="+mn-cs"/>
              </a:rPr>
              <a:t>What</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differs</a:t>
            </a:r>
            <a:r>
              <a:rPr lang="de-DE" altLang="de-DE" sz="4000" b="1" dirty="0">
                <a:solidFill>
                  <a:srgbClr val="C00000"/>
                </a:solidFill>
                <a:latin typeface="+mn-lt"/>
                <a:ea typeface="+mn-ea"/>
                <a:cs typeface="+mn-cs"/>
              </a:rPr>
              <a:t> Action Research </a:t>
            </a:r>
            <a:br>
              <a:rPr lang="de-DE" altLang="de-DE" sz="4000" b="1" dirty="0">
                <a:solidFill>
                  <a:srgbClr val="C00000"/>
                </a:solidFill>
                <a:latin typeface="+mn-lt"/>
                <a:ea typeface="+mn-ea"/>
                <a:cs typeface="+mn-cs"/>
              </a:rPr>
            </a:br>
            <a:r>
              <a:rPr lang="de-DE" altLang="de-DE" sz="4000" b="1" dirty="0" err="1">
                <a:solidFill>
                  <a:srgbClr val="C00000"/>
                </a:solidFill>
                <a:latin typeface="+mn-lt"/>
                <a:ea typeface="+mn-ea"/>
                <a:cs typeface="+mn-cs"/>
              </a:rPr>
              <a:t>from</a:t>
            </a:r>
            <a:r>
              <a:rPr lang="de-DE" altLang="de-DE" sz="4000" b="1" dirty="0">
                <a:solidFill>
                  <a:srgbClr val="C00000"/>
                </a:solidFill>
                <a:latin typeface="+mn-lt"/>
                <a:ea typeface="+mn-ea"/>
                <a:cs typeface="+mn-cs"/>
              </a:rPr>
              <a:t> traditional </a:t>
            </a:r>
            <a:r>
              <a:rPr lang="de-DE" altLang="de-DE" sz="4000" b="1" dirty="0" err="1">
                <a:solidFill>
                  <a:srgbClr val="C00000"/>
                </a:solidFill>
                <a:latin typeface="+mn-lt"/>
                <a:ea typeface="+mn-ea"/>
                <a:cs typeface="+mn-cs"/>
              </a:rPr>
              <a:t>research</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4264740458"/>
              </p:ext>
            </p:extLst>
          </p:nvPr>
        </p:nvGraphicFramePr>
        <p:xfrm>
          <a:off x="196645" y="1081414"/>
          <a:ext cx="8750707" cy="5000986"/>
        </p:xfrm>
        <a:graphic>
          <a:graphicData uri="http://schemas.openxmlformats.org/drawingml/2006/table">
            <a:tbl>
              <a:tblPr firstRow="1" firstCol="1" bandRow="1">
                <a:tableStyleId>{073A0DAA-6AF3-43AB-8588-CEC1D06C72B9}</a:tableStyleId>
              </a:tblPr>
              <a:tblGrid>
                <a:gridCol w="2916259">
                  <a:extLst>
                    <a:ext uri="{9D8B030D-6E8A-4147-A177-3AD203B41FA5}">
                      <a16:colId xmlns:a16="http://schemas.microsoft.com/office/drawing/2014/main" val="3910409894"/>
                    </a:ext>
                  </a:extLst>
                </a:gridCol>
                <a:gridCol w="2917224">
                  <a:extLst>
                    <a:ext uri="{9D8B030D-6E8A-4147-A177-3AD203B41FA5}">
                      <a16:colId xmlns:a16="http://schemas.microsoft.com/office/drawing/2014/main" val="2832469656"/>
                    </a:ext>
                  </a:extLst>
                </a:gridCol>
                <a:gridCol w="2917224">
                  <a:extLst>
                    <a:ext uri="{9D8B030D-6E8A-4147-A177-3AD203B41FA5}">
                      <a16:colId xmlns:a16="http://schemas.microsoft.com/office/drawing/2014/main" val="418375438"/>
                    </a:ext>
                  </a:extLst>
                </a:gridCol>
              </a:tblGrid>
              <a:tr h="554540">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Topic</a:t>
                      </a:r>
                      <a:endParaRPr lang="de-DE" sz="1400" dirty="0">
                        <a:effectLst/>
                      </a:endParaRPr>
                    </a:p>
                    <a:p>
                      <a:pPr algn="ctr">
                        <a:lnSpc>
                          <a:spcPct val="107000"/>
                        </a:lnSpc>
                        <a:spcAft>
                          <a:spcPts val="0"/>
                        </a:spcAft>
                      </a:pPr>
                      <a:r>
                        <a:rPr lang="en-US" sz="1400" dirty="0">
                          <a:effectLst/>
                        </a:rPr>
                        <a:t>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Formal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Action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extLst>
                  <a:ext uri="{0D108BD9-81ED-4DB2-BD59-A6C34878D82A}">
                    <a16:rowId xmlns:a16="http://schemas.microsoft.com/office/drawing/2014/main" val="3857076002"/>
                  </a:ext>
                </a:extLst>
              </a:tr>
              <a:tr h="369693">
                <a:tc>
                  <a:txBody>
                    <a:bodyPr/>
                    <a:lstStyle/>
                    <a:p>
                      <a:pPr>
                        <a:lnSpc>
                          <a:spcPct val="107000"/>
                        </a:lnSpc>
                        <a:spcBef>
                          <a:spcPts val="600"/>
                        </a:spcBef>
                        <a:spcAft>
                          <a:spcPts val="600"/>
                        </a:spcAft>
                      </a:pPr>
                      <a:r>
                        <a:rPr lang="en-US" sz="1400" dirty="0">
                          <a:effectLst/>
                        </a:rPr>
                        <a:t>Training needed by researcher</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Extensive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a:effectLst/>
                        </a:rPr>
                        <a:t>On own or with consultation</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91936384"/>
                  </a:ext>
                </a:extLst>
              </a:tr>
              <a:tr h="369693">
                <a:tc>
                  <a:txBody>
                    <a:bodyPr/>
                    <a:lstStyle/>
                    <a:p>
                      <a:pPr>
                        <a:lnSpc>
                          <a:spcPct val="107000"/>
                        </a:lnSpc>
                        <a:spcBef>
                          <a:spcPts val="600"/>
                        </a:spcBef>
                        <a:spcAft>
                          <a:spcPts val="600"/>
                        </a:spcAft>
                      </a:pPr>
                      <a:r>
                        <a:rPr lang="en-US" sz="1400" dirty="0">
                          <a:effectLst/>
                        </a:rPr>
                        <a:t>Goals of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Knowledge that is generalizable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a:effectLst/>
                        </a:rPr>
                        <a:t>Knowledge to apply to the local situation</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795057556"/>
                  </a:ext>
                </a:extLst>
              </a:tr>
              <a:tr h="369693">
                <a:tc>
                  <a:txBody>
                    <a:bodyPr/>
                    <a:lstStyle/>
                    <a:p>
                      <a:pPr>
                        <a:lnSpc>
                          <a:spcPct val="107000"/>
                        </a:lnSpc>
                        <a:spcBef>
                          <a:spcPts val="600"/>
                        </a:spcBef>
                        <a:spcAft>
                          <a:spcPts val="600"/>
                        </a:spcAft>
                      </a:pPr>
                      <a:r>
                        <a:rPr lang="en-US" sz="1400" dirty="0">
                          <a:effectLst/>
                        </a:rPr>
                        <a:t>Method of identifying the problem to be studied</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Review of previous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Problems of goals currently faced</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256574273"/>
                  </a:ext>
                </a:extLst>
              </a:tr>
              <a:tr h="369693">
                <a:tc>
                  <a:txBody>
                    <a:bodyPr/>
                    <a:lstStyle/>
                    <a:p>
                      <a:pPr>
                        <a:lnSpc>
                          <a:spcPct val="107000"/>
                        </a:lnSpc>
                        <a:spcBef>
                          <a:spcPts val="600"/>
                        </a:spcBef>
                        <a:spcAft>
                          <a:spcPts val="600"/>
                        </a:spcAft>
                      </a:pPr>
                      <a:r>
                        <a:rPr lang="en-US" sz="1400" dirty="0">
                          <a:effectLst/>
                        </a:rPr>
                        <a:t>Procedure of literature review</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Extensive using primary sources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More cursory, using secondary sources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473075968"/>
                  </a:ext>
                </a:extLst>
              </a:tr>
              <a:tr h="369693">
                <a:tc>
                  <a:txBody>
                    <a:bodyPr/>
                    <a:lstStyle/>
                    <a:p>
                      <a:pPr>
                        <a:lnSpc>
                          <a:spcPct val="107000"/>
                        </a:lnSpc>
                        <a:spcBef>
                          <a:spcPts val="600"/>
                        </a:spcBef>
                        <a:spcAft>
                          <a:spcPts val="600"/>
                        </a:spcAft>
                      </a:pPr>
                      <a:r>
                        <a:rPr lang="en-US" sz="1400" dirty="0">
                          <a:effectLst/>
                        </a:rPr>
                        <a:t>Sampling approach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Random or representative sampling</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Students or clients with whom they work</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246719330"/>
                  </a:ext>
                </a:extLst>
              </a:tr>
              <a:tr h="739387">
                <a:tc>
                  <a:txBody>
                    <a:bodyPr/>
                    <a:lstStyle/>
                    <a:p>
                      <a:pPr>
                        <a:lnSpc>
                          <a:spcPct val="107000"/>
                        </a:lnSpc>
                        <a:spcBef>
                          <a:spcPts val="600"/>
                        </a:spcBef>
                        <a:spcAft>
                          <a:spcPts val="600"/>
                        </a:spcAft>
                      </a:pPr>
                      <a:r>
                        <a:rPr lang="en-US" sz="1400" dirty="0">
                          <a:effectLst/>
                        </a:rPr>
                        <a:t>Research design</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Rigorous control, long time frame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Looser procedures, change during study; quick time frame; control through triangulation</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460418573"/>
                  </a:ext>
                </a:extLst>
              </a:tr>
              <a:tr h="369693">
                <a:tc>
                  <a:txBody>
                    <a:bodyPr/>
                    <a:lstStyle/>
                    <a:p>
                      <a:pPr>
                        <a:lnSpc>
                          <a:spcPct val="107000"/>
                        </a:lnSpc>
                        <a:spcBef>
                          <a:spcPts val="600"/>
                        </a:spcBef>
                        <a:spcAft>
                          <a:spcPts val="600"/>
                        </a:spcAft>
                      </a:pPr>
                      <a:r>
                        <a:rPr lang="en-US" sz="1400" dirty="0">
                          <a:effectLst/>
                        </a:rPr>
                        <a:t>Measurement procedures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Evaluate and pretest measures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Convenient measures or standardized tests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099745713"/>
                  </a:ext>
                </a:extLst>
              </a:tr>
              <a:tr h="554540">
                <a:tc>
                  <a:txBody>
                    <a:bodyPr/>
                    <a:lstStyle/>
                    <a:p>
                      <a:pPr>
                        <a:lnSpc>
                          <a:spcPct val="107000"/>
                        </a:lnSpc>
                        <a:spcBef>
                          <a:spcPts val="600"/>
                        </a:spcBef>
                        <a:spcAft>
                          <a:spcPts val="600"/>
                        </a:spcAft>
                      </a:pPr>
                      <a:r>
                        <a:rPr lang="en-US" sz="1400" dirty="0">
                          <a:effectLst/>
                        </a:rPr>
                        <a:t>Data analysis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Statistical tests, qualitative techniques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Focus on practical, not statistical significance, present raw data</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4008174505"/>
                  </a:ext>
                </a:extLst>
              </a:tr>
              <a:tr h="369693">
                <a:tc>
                  <a:txBody>
                    <a:bodyPr/>
                    <a:lstStyle/>
                    <a:p>
                      <a:pPr>
                        <a:lnSpc>
                          <a:spcPct val="107000"/>
                        </a:lnSpc>
                        <a:spcBef>
                          <a:spcPts val="600"/>
                        </a:spcBef>
                        <a:spcAft>
                          <a:spcPts val="600"/>
                        </a:spcAft>
                      </a:pPr>
                      <a:r>
                        <a:rPr lang="en-US" sz="1400" dirty="0">
                          <a:effectLst/>
                        </a:rPr>
                        <a:t>Application of results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a:effectLst/>
                        </a:rPr>
                        <a:t>Emphasis on theoretical significance</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Emphasis on practical significance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071031894"/>
                  </a:ext>
                </a:extLst>
              </a:tr>
            </a:tbl>
          </a:graphicData>
        </a:graphic>
      </p:graphicFrame>
    </p:spTree>
    <p:extLst>
      <p:ext uri="{BB962C8B-B14F-4D97-AF65-F5344CB8AC3E}">
        <p14:creationId xmlns:p14="http://schemas.microsoft.com/office/powerpoint/2010/main" val="328750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28937" y="362344"/>
            <a:ext cx="6286126" cy="567813"/>
          </a:xfrm>
        </p:spPr>
        <p:txBody>
          <a:bodyPr>
            <a:noAutofit/>
          </a:bodyPr>
          <a:lstStyle/>
          <a:p>
            <a:pPr algn="ctr" eaLnBrk="1" hangingPunct="1"/>
            <a:r>
              <a:rPr lang="de-DE" altLang="de-DE" sz="4000" b="1" dirty="0">
                <a:solidFill>
                  <a:srgbClr val="C00000"/>
                </a:solidFill>
                <a:latin typeface="+mn-lt"/>
                <a:ea typeface="+mn-ea"/>
                <a:cs typeface="+mn-cs"/>
              </a:rPr>
              <a:t>The </a:t>
            </a:r>
            <a:r>
              <a:rPr lang="de-DE" altLang="de-DE" sz="4000" b="1" dirty="0" err="1">
                <a:solidFill>
                  <a:srgbClr val="C00000"/>
                </a:solidFill>
                <a:latin typeface="+mn-lt"/>
                <a:ea typeface="+mn-ea"/>
                <a:cs typeface="+mn-cs"/>
              </a:rPr>
              <a:t>research</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paradigms</a:t>
            </a:r>
            <a:r>
              <a:rPr lang="de-DE" altLang="de-DE" sz="4000" b="1" dirty="0">
                <a:solidFill>
                  <a:srgbClr val="C00000"/>
                </a:solidFill>
                <a:latin typeface="+mn-lt"/>
                <a:ea typeface="+mn-ea"/>
                <a:cs typeface="+mn-cs"/>
              </a:rPr>
              <a:t> </a:t>
            </a:r>
            <a:br>
              <a:rPr lang="de-DE" altLang="de-DE" sz="4000" b="1" dirty="0">
                <a:solidFill>
                  <a:srgbClr val="C00000"/>
                </a:solidFill>
                <a:latin typeface="+mn-lt"/>
                <a:ea typeface="+mn-ea"/>
                <a:cs typeface="+mn-cs"/>
              </a:rPr>
            </a:br>
            <a:r>
              <a:rPr lang="de-DE" altLang="de-DE" sz="4000" b="1" dirty="0">
                <a:solidFill>
                  <a:srgbClr val="C00000"/>
                </a:solidFill>
                <a:latin typeface="+mn-lt"/>
                <a:ea typeface="+mn-ea"/>
                <a:cs typeface="+mn-cs"/>
              </a:rPr>
              <a:t>in </a:t>
            </a:r>
            <a:r>
              <a:rPr lang="de-DE" altLang="de-DE" sz="4000" b="1" dirty="0" err="1">
                <a:solidFill>
                  <a:srgbClr val="C00000"/>
                </a:solidFill>
                <a:latin typeface="+mn-lt"/>
                <a:ea typeface="+mn-ea"/>
                <a:cs typeface="+mn-cs"/>
              </a:rPr>
              <a:t>science</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education</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2" name="Tabelle 1"/>
          <p:cNvGraphicFramePr>
            <a:graphicFrameLocks noGrp="1"/>
          </p:cNvGraphicFramePr>
          <p:nvPr>
            <p:extLst>
              <p:ext uri="{D42A27DB-BD31-4B8C-83A1-F6EECF244321}">
                <p14:modId xmlns:p14="http://schemas.microsoft.com/office/powerpoint/2010/main" val="1190880738"/>
              </p:ext>
            </p:extLst>
          </p:nvPr>
        </p:nvGraphicFramePr>
        <p:xfrm>
          <a:off x="1059915" y="1303757"/>
          <a:ext cx="6212022" cy="4873206"/>
        </p:xfrm>
        <a:graphic>
          <a:graphicData uri="http://schemas.openxmlformats.org/drawingml/2006/table">
            <a:tbl>
              <a:tblPr firstRow="1" firstCol="1" bandRow="1">
                <a:tableStyleId>{2D5ABB26-0587-4C30-8999-92F81FD0307C}</a:tableStyleId>
              </a:tblPr>
              <a:tblGrid>
                <a:gridCol w="3106011">
                  <a:extLst>
                    <a:ext uri="{9D8B030D-6E8A-4147-A177-3AD203B41FA5}">
                      <a16:colId xmlns:a16="http://schemas.microsoft.com/office/drawing/2014/main" val="2209700017"/>
                    </a:ext>
                  </a:extLst>
                </a:gridCol>
                <a:gridCol w="3106011">
                  <a:extLst>
                    <a:ext uri="{9D8B030D-6E8A-4147-A177-3AD203B41FA5}">
                      <a16:colId xmlns:a16="http://schemas.microsoft.com/office/drawing/2014/main" val="3067050720"/>
                    </a:ext>
                  </a:extLst>
                </a:gridCol>
              </a:tblGrid>
              <a:tr h="2689066">
                <a:tc>
                  <a:txBody>
                    <a:bodyPr/>
                    <a:lstStyle/>
                    <a:p>
                      <a:pPr>
                        <a:lnSpc>
                          <a:spcPct val="107000"/>
                        </a:lnSpc>
                        <a:spcAft>
                          <a:spcPts val="0"/>
                        </a:spcAft>
                      </a:pPr>
                      <a:r>
                        <a:rPr lang="de-DE" sz="1600" dirty="0">
                          <a:effectLst/>
                        </a:rPr>
                        <a:t>(post-)</a:t>
                      </a:r>
                      <a:r>
                        <a:rPr lang="de-DE" sz="1600" dirty="0" err="1">
                          <a:effectLst/>
                        </a:rPr>
                        <a:t>Positivism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Deterministic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Reductionistic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Empirical</a:t>
                      </a:r>
                      <a:r>
                        <a:rPr lang="de-DE" sz="1600" dirty="0">
                          <a:effectLst/>
                        </a:rPr>
                        <a:t> </a:t>
                      </a:r>
                      <a:r>
                        <a:rPr lang="de-DE" sz="1600" dirty="0" err="1">
                          <a:effectLst/>
                        </a:rPr>
                        <a:t>observation</a:t>
                      </a:r>
                      <a:r>
                        <a:rPr lang="de-DE" sz="1600" dirty="0">
                          <a:effectLst/>
                        </a:rPr>
                        <a:t> and </a:t>
                      </a:r>
                      <a:r>
                        <a:rPr lang="de-DE" sz="1600" dirty="0" err="1">
                          <a:effectLst/>
                        </a:rPr>
                        <a:t>measurement</a:t>
                      </a:r>
                      <a:endParaRPr lang="de-DE" sz="1600" dirty="0">
                        <a:effectLst/>
                      </a:endParaRPr>
                    </a:p>
                    <a:p>
                      <a:pPr>
                        <a:lnSpc>
                          <a:spcPct val="107000"/>
                        </a:lnSpc>
                        <a:spcAft>
                          <a:spcPts val="0"/>
                        </a:spcAft>
                      </a:pPr>
                      <a:r>
                        <a:rPr lang="de-DE" sz="1600" dirty="0">
                          <a:effectLst/>
                        </a:rPr>
                        <a:t> </a:t>
                      </a:r>
                    </a:p>
                    <a:p>
                      <a:pPr>
                        <a:lnSpc>
                          <a:spcPct val="107000"/>
                        </a:lnSpc>
                        <a:spcAft>
                          <a:spcPts val="0"/>
                        </a:spcAft>
                      </a:pPr>
                      <a:r>
                        <a:rPr lang="de-DE" sz="1600" dirty="0" err="1">
                          <a:effectLst/>
                        </a:rPr>
                        <a:t>Aim</a:t>
                      </a:r>
                      <a:r>
                        <a:rPr lang="de-DE" sz="1600" dirty="0">
                          <a:effectLst/>
                        </a:rPr>
                        <a:t>: </a:t>
                      </a:r>
                      <a:r>
                        <a:rPr lang="de-DE" sz="1600" dirty="0" err="1">
                          <a:effectLst/>
                        </a:rPr>
                        <a:t>Theory</a:t>
                      </a:r>
                      <a:r>
                        <a:rPr lang="de-DE" sz="1600" dirty="0">
                          <a:effectLst/>
                        </a:rPr>
                        <a:t> </a:t>
                      </a:r>
                      <a:r>
                        <a:rPr lang="de-DE" sz="1600" dirty="0" err="1">
                          <a:effectLst/>
                        </a:rPr>
                        <a:t>verification</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tc>
                  <a:txBody>
                    <a:bodyPr/>
                    <a:lstStyle/>
                    <a:p>
                      <a:pPr>
                        <a:lnSpc>
                          <a:spcPct val="107000"/>
                        </a:lnSpc>
                        <a:spcAft>
                          <a:spcPts val="0"/>
                        </a:spcAft>
                      </a:pPr>
                      <a:r>
                        <a:rPr lang="de-DE" sz="1600" dirty="0" err="1">
                          <a:effectLst/>
                        </a:rPr>
                        <a:t>Constructivism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a:effectLst/>
                        </a:rPr>
                        <a:t>Understanding </a:t>
                      </a:r>
                      <a:r>
                        <a:rPr lang="de-DE" sz="1600" dirty="0" err="1">
                          <a:effectLst/>
                        </a:rPr>
                        <a:t>by</a:t>
                      </a:r>
                      <a:r>
                        <a:rPr lang="de-DE" sz="1600" dirty="0">
                          <a:effectLst/>
                        </a:rPr>
                        <a:t> </a:t>
                      </a:r>
                      <a:r>
                        <a:rPr lang="de-DE" sz="1600" dirty="0" err="1">
                          <a:effectLst/>
                        </a:rPr>
                        <a:t>interpretation</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Multiple </a:t>
                      </a:r>
                      <a:r>
                        <a:rPr lang="de-DE" sz="1600" dirty="0" err="1">
                          <a:effectLst/>
                        </a:rPr>
                        <a:t>meanings</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Social</a:t>
                      </a:r>
                      <a:r>
                        <a:rPr lang="de-DE" sz="1600" dirty="0">
                          <a:effectLst/>
                        </a:rPr>
                        <a:t> and </a:t>
                      </a:r>
                      <a:r>
                        <a:rPr lang="de-DE" sz="1600" dirty="0" err="1">
                          <a:effectLst/>
                        </a:rPr>
                        <a:t>historical</a:t>
                      </a:r>
                      <a:r>
                        <a:rPr lang="de-DE" sz="1600" dirty="0">
                          <a:effectLst/>
                        </a:rPr>
                        <a:t> (</a:t>
                      </a:r>
                      <a:r>
                        <a:rPr lang="de-DE" sz="1600" dirty="0" err="1">
                          <a:effectLst/>
                        </a:rPr>
                        <a:t>re</a:t>
                      </a:r>
                      <a:r>
                        <a:rPr lang="de-DE" sz="1600" dirty="0">
                          <a:effectLst/>
                        </a:rPr>
                        <a:t>)-</a:t>
                      </a:r>
                      <a:r>
                        <a:rPr lang="de-DE" sz="1600" dirty="0" err="1">
                          <a:effectLst/>
                        </a:rPr>
                        <a:t>construction</a:t>
                      </a:r>
                      <a:endParaRPr lang="de-DE" sz="1600" dirty="0">
                        <a:effectLst/>
                      </a:endParaRPr>
                    </a:p>
                    <a:p>
                      <a:pPr>
                        <a:lnSpc>
                          <a:spcPct val="107000"/>
                        </a:lnSpc>
                        <a:spcAft>
                          <a:spcPts val="0"/>
                        </a:spcAft>
                      </a:pPr>
                      <a:r>
                        <a:rPr lang="de-DE" sz="1600" dirty="0" err="1">
                          <a:effectLst/>
                        </a:rPr>
                        <a:t>Aim</a:t>
                      </a:r>
                      <a:r>
                        <a:rPr lang="de-DE" sz="1600" dirty="0">
                          <a:effectLst/>
                        </a:rPr>
                        <a:t>: </a:t>
                      </a:r>
                      <a:r>
                        <a:rPr lang="de-DE" sz="1600" dirty="0" err="1">
                          <a:effectLst/>
                        </a:rPr>
                        <a:t>Theory</a:t>
                      </a:r>
                      <a:r>
                        <a:rPr lang="de-DE" sz="1600" dirty="0">
                          <a:effectLst/>
                        </a:rPr>
                        <a:t> </a:t>
                      </a:r>
                      <a:r>
                        <a:rPr lang="de-DE" sz="1600" dirty="0" err="1">
                          <a:effectLst/>
                        </a:rPr>
                        <a:t>generation</a:t>
                      </a:r>
                      <a:r>
                        <a:rPr lang="en-US" sz="1600" dirty="0">
                          <a:effectLst/>
                        </a:rPr>
                        <a:t> </a:t>
                      </a:r>
                      <a:endParaRPr lang="de-DE" sz="1600" dirty="0">
                        <a:effectLst/>
                      </a:endParaRPr>
                    </a:p>
                    <a:p>
                      <a:pPr>
                        <a:lnSpc>
                          <a:spcPct val="107000"/>
                        </a:lnSpc>
                        <a:spcAft>
                          <a:spcPts val="0"/>
                        </a:spcAft>
                      </a:pPr>
                      <a:r>
                        <a:rPr lang="en-US" sz="1600" dirty="0">
                          <a:effectLst/>
                        </a:rPr>
                        <a:t> </a:t>
                      </a:r>
                      <a:endParaRPr lang="de-D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7373" marR="57373" marT="0" marB="0"/>
                </a:tc>
                <a:extLst>
                  <a:ext uri="{0D108BD9-81ED-4DB2-BD59-A6C34878D82A}">
                    <a16:rowId xmlns:a16="http://schemas.microsoft.com/office/drawing/2014/main" val="3644507499"/>
                  </a:ext>
                </a:extLst>
              </a:tr>
              <a:tr h="2184140">
                <a:tc>
                  <a:txBody>
                    <a:bodyPr/>
                    <a:lstStyle/>
                    <a:p>
                      <a:pPr>
                        <a:lnSpc>
                          <a:spcPct val="107000"/>
                        </a:lnSpc>
                        <a:spcAft>
                          <a:spcPts val="0"/>
                        </a:spcAft>
                      </a:pPr>
                      <a:r>
                        <a:rPr lang="de-DE" sz="1600" dirty="0" err="1">
                          <a:effectLst/>
                        </a:rPr>
                        <a:t>Pragmatism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Consequences</a:t>
                      </a:r>
                      <a:r>
                        <a:rPr lang="de-DE" sz="1600" dirty="0">
                          <a:effectLst/>
                        </a:rPr>
                        <a:t> </a:t>
                      </a:r>
                      <a:r>
                        <a:rPr lang="de-DE" sz="1600" dirty="0" err="1">
                          <a:effectLst/>
                        </a:rPr>
                        <a:t>of</a:t>
                      </a:r>
                      <a:r>
                        <a:rPr lang="de-DE" sz="1600" dirty="0">
                          <a:effectLst/>
                        </a:rPr>
                        <a:t> </a:t>
                      </a:r>
                      <a:r>
                        <a:rPr lang="de-DE" sz="1600" dirty="0" err="1">
                          <a:effectLst/>
                        </a:rPr>
                        <a:t>action</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Problem-</a:t>
                      </a:r>
                      <a:r>
                        <a:rPr lang="de-DE" sz="1600" dirty="0" err="1">
                          <a:effectLst/>
                        </a:rPr>
                        <a:t>centred</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Pluralistic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Real-</a:t>
                      </a:r>
                      <a:r>
                        <a:rPr lang="de-DE" sz="1600" dirty="0" err="1">
                          <a:effectLst/>
                        </a:rPr>
                        <a:t>world</a:t>
                      </a:r>
                      <a:r>
                        <a:rPr lang="de-DE" sz="1600" dirty="0">
                          <a:effectLst/>
                        </a:rPr>
                        <a:t> </a:t>
                      </a:r>
                      <a:r>
                        <a:rPr lang="de-DE" sz="1600" dirty="0" err="1">
                          <a:effectLst/>
                        </a:rPr>
                        <a:t>oriented</a:t>
                      </a:r>
                      <a:endParaRPr lang="de-DE" sz="1600" dirty="0">
                        <a:effectLst/>
                      </a:endParaRPr>
                    </a:p>
                    <a:p>
                      <a:pPr>
                        <a:lnSpc>
                          <a:spcPct val="107000"/>
                        </a:lnSpc>
                        <a:spcAft>
                          <a:spcPts val="0"/>
                        </a:spcAft>
                      </a:pPr>
                      <a:r>
                        <a:rPr lang="de-DE" sz="1600" dirty="0" err="1">
                          <a:effectLst/>
                        </a:rPr>
                        <a:t>Aim</a:t>
                      </a:r>
                      <a:r>
                        <a:rPr lang="de-DE" sz="1600" dirty="0">
                          <a:effectLst/>
                        </a:rPr>
                        <a:t>: Change</a:t>
                      </a:r>
                    </a:p>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tc>
                  <a:txBody>
                    <a:bodyPr/>
                    <a:lstStyle/>
                    <a:p>
                      <a:pPr>
                        <a:lnSpc>
                          <a:spcPct val="107000"/>
                        </a:lnSpc>
                        <a:spcAft>
                          <a:spcPts val="0"/>
                        </a:spcAft>
                      </a:pPr>
                      <a:r>
                        <a:rPr lang="de-DE" sz="1600" dirty="0" err="1">
                          <a:effectLst/>
                        </a:rPr>
                        <a:t>Criticality</a:t>
                      </a:r>
                      <a:r>
                        <a:rPr lang="de-DE" sz="1600" dirty="0">
                          <a:effectLst/>
                        </a:rPr>
                        <a:t> (</a:t>
                      </a:r>
                      <a:r>
                        <a:rPr lang="de-DE" sz="1600" dirty="0" err="1">
                          <a:effectLst/>
                        </a:rPr>
                        <a:t>Advocacy</a:t>
                      </a:r>
                      <a:r>
                        <a:rPr lang="de-DE" sz="1600" dirty="0">
                          <a:effectLst/>
                        </a:rPr>
                        <a:t>/</a:t>
                      </a:r>
                      <a:r>
                        <a:rPr lang="de-DE" sz="1600" dirty="0" err="1">
                          <a:effectLst/>
                        </a:rPr>
                        <a:t>Participatory</a:t>
                      </a:r>
                      <a:r>
                        <a:rPr lang="de-DE" sz="1600" dirty="0">
                          <a:effectLst/>
                        </a:rPr>
                        <a:t>)</a:t>
                      </a: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a:effectLst/>
                        </a:rPr>
                        <a:t>Political</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Empowerment</a:t>
                      </a: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Issue-oriented</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Collaborative </a:t>
                      </a:r>
                    </a:p>
                    <a:p>
                      <a:pPr>
                        <a:lnSpc>
                          <a:spcPct val="107000"/>
                        </a:lnSpc>
                        <a:spcAft>
                          <a:spcPts val="0"/>
                        </a:spcAft>
                      </a:pPr>
                      <a:r>
                        <a:rPr lang="de-DE" sz="1600" dirty="0" err="1">
                          <a:effectLst/>
                        </a:rPr>
                        <a:t>Aim</a:t>
                      </a:r>
                      <a:r>
                        <a:rPr lang="de-DE" sz="1600" dirty="0">
                          <a:effectLst/>
                        </a:rPr>
                        <a:t>: </a:t>
                      </a:r>
                      <a:r>
                        <a:rPr lang="de-DE" sz="1600" dirty="0" err="1">
                          <a:effectLst/>
                        </a:rPr>
                        <a:t>Emancipation</a:t>
                      </a:r>
                      <a:endParaRPr lang="de-DE" sz="1600" dirty="0">
                        <a:effectLst/>
                      </a:endParaRPr>
                    </a:p>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extLst>
                  <a:ext uri="{0D108BD9-81ED-4DB2-BD59-A6C34878D82A}">
                    <a16:rowId xmlns:a16="http://schemas.microsoft.com/office/drawing/2014/main" val="1476189098"/>
                  </a:ext>
                </a:extLst>
              </a:tr>
            </a:tbl>
          </a:graphicData>
        </a:graphic>
      </p:graphicFrame>
    </p:spTree>
    <p:extLst>
      <p:ext uri="{BB962C8B-B14F-4D97-AF65-F5344CB8AC3E}">
        <p14:creationId xmlns:p14="http://schemas.microsoft.com/office/powerpoint/2010/main" val="29161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4122" y="747781"/>
            <a:ext cx="2966456" cy="4721086"/>
          </a:xfrm>
        </p:spPr>
        <p:txBody>
          <a:bodyPr>
            <a:noAutofit/>
          </a:bodyPr>
          <a:lstStyle/>
          <a:p>
            <a:r>
              <a:rPr lang="en-US" sz="4000" b="1" dirty="0">
                <a:solidFill>
                  <a:srgbClr val="C00000"/>
                </a:solidFill>
                <a:latin typeface="+mn-lt"/>
                <a:ea typeface="+mn-ea"/>
                <a:cs typeface="+mn-cs"/>
              </a:rPr>
              <a:t>Potential roles of teacher researchers and external researchers in action research</a:t>
            </a:r>
            <a:r>
              <a:rPr lang="de-DE" dirty="0"/>
              <a:t/>
            </a:r>
            <a:br>
              <a:rPr lang="de-DE" dirty="0"/>
            </a:br>
            <a:endParaRPr 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4102868506"/>
              </p:ext>
            </p:extLst>
          </p:nvPr>
        </p:nvGraphicFramePr>
        <p:xfrm>
          <a:off x="3140578" y="372992"/>
          <a:ext cx="5804638" cy="5676647"/>
        </p:xfrm>
        <a:graphic>
          <a:graphicData uri="http://schemas.openxmlformats.org/drawingml/2006/table">
            <a:tbl>
              <a:tblPr firstRow="1" firstCol="1" bandRow="1">
                <a:tableStyleId>{5C22544A-7EE6-4342-B048-85BDC9FD1C3A}</a:tableStyleId>
              </a:tblPr>
              <a:tblGrid>
                <a:gridCol w="2902319">
                  <a:extLst>
                    <a:ext uri="{9D8B030D-6E8A-4147-A177-3AD203B41FA5}">
                      <a16:colId xmlns:a16="http://schemas.microsoft.com/office/drawing/2014/main" val="1578523926"/>
                    </a:ext>
                  </a:extLst>
                </a:gridCol>
                <a:gridCol w="2902319">
                  <a:extLst>
                    <a:ext uri="{9D8B030D-6E8A-4147-A177-3AD203B41FA5}">
                      <a16:colId xmlns:a16="http://schemas.microsoft.com/office/drawing/2014/main" val="3268466089"/>
                    </a:ext>
                  </a:extLst>
                </a:gridCol>
              </a:tblGrid>
              <a:tr h="208965">
                <a:tc>
                  <a:txBody>
                    <a:bodyPr/>
                    <a:lstStyle/>
                    <a:p>
                      <a:pPr algn="ctr">
                        <a:lnSpc>
                          <a:spcPct val="107000"/>
                        </a:lnSpc>
                        <a:spcAft>
                          <a:spcPts val="0"/>
                        </a:spcAft>
                      </a:pPr>
                      <a:r>
                        <a:rPr lang="en-US" sz="1600" dirty="0">
                          <a:effectLst/>
                        </a:rPr>
                        <a:t>Teacher researcher</a:t>
                      </a:r>
                      <a:endParaRPr lang="de-D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rgbClr val="C00000"/>
                    </a:solidFill>
                  </a:tcPr>
                </a:tc>
                <a:tc>
                  <a:txBody>
                    <a:bodyPr/>
                    <a:lstStyle/>
                    <a:p>
                      <a:pPr algn="ctr">
                        <a:lnSpc>
                          <a:spcPct val="107000"/>
                        </a:lnSpc>
                        <a:spcAft>
                          <a:spcPts val="0"/>
                        </a:spcAft>
                      </a:pPr>
                      <a:r>
                        <a:rPr lang="en-US" sz="1600" dirty="0">
                          <a:effectLst/>
                        </a:rPr>
                        <a:t>External researcher</a:t>
                      </a:r>
                      <a:endParaRPr lang="de-D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rgbClr val="C00000"/>
                    </a:solidFill>
                  </a:tcPr>
                </a:tc>
                <a:extLst>
                  <a:ext uri="{0D108BD9-81ED-4DB2-BD59-A6C34878D82A}">
                    <a16:rowId xmlns:a16="http://schemas.microsoft.com/office/drawing/2014/main" val="576047960"/>
                  </a:ext>
                </a:extLst>
              </a:tr>
              <a:tr h="4142373">
                <a:tc>
                  <a:txBody>
                    <a:bodyPr/>
                    <a:lstStyle/>
                    <a:p>
                      <a:pPr marL="342900" lvl="0" indent="-342900">
                        <a:spcAft>
                          <a:spcPts val="0"/>
                        </a:spcAft>
                        <a:buFont typeface="Symbol" panose="05050102010706020507" pitchFamily="18" charset="2"/>
                        <a:buChar char=""/>
                      </a:pPr>
                      <a:r>
                        <a:rPr lang="en-US" sz="1600" b="0" dirty="0">
                          <a:solidFill>
                            <a:schemeClr val="tx1"/>
                          </a:solidFill>
                          <a:effectLst/>
                        </a:rPr>
                        <a:t>Initiation of action research motivated by experience</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Analysis of the literature in comparison to classroom experience</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Structuring new strategies and concepts</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Application of new strategies and concepts</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Data collection</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Evaluation of data</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Joint reflection and negotiating of further change</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chemeClr val="bg1">
                        <a:lumMod val="85000"/>
                      </a:schemeClr>
                    </a:solidFill>
                  </a:tcPr>
                </a:tc>
                <a:tc>
                  <a:txBody>
                    <a:bodyPr/>
                    <a:lstStyle/>
                    <a:p>
                      <a:pPr marL="342900" lvl="0" indent="-342900">
                        <a:spcAft>
                          <a:spcPts val="0"/>
                        </a:spcAft>
                        <a:buFont typeface="Symbol" panose="05050102010706020507" pitchFamily="18" charset="2"/>
                        <a:buChar char=""/>
                      </a:pPr>
                      <a:r>
                        <a:rPr lang="en-US" sz="1600" b="0" dirty="0">
                          <a:solidFill>
                            <a:schemeClr val="tx1"/>
                          </a:solidFill>
                          <a:effectLst/>
                        </a:rPr>
                        <a:t>Initiation of action research motivated by prior research</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Co-ordination and support of the teacher research</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Providing relevant literature and information access</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Providing access to already existing strategies and concepts</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Support in keeping ethical measures and standards of research data handling</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Methodological training and support in evaluation of data</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Joint reflection and negotiating of further change</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Support in dissemination and publication of the action research findings</a:t>
                      </a:r>
                      <a:endParaRPr lang="de-DE"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chemeClr val="bg1">
                        <a:lumMod val="85000"/>
                      </a:schemeClr>
                    </a:solidFill>
                  </a:tcPr>
                </a:tc>
                <a:extLst>
                  <a:ext uri="{0D108BD9-81ED-4DB2-BD59-A6C34878D82A}">
                    <a16:rowId xmlns:a16="http://schemas.microsoft.com/office/drawing/2014/main" val="2996263379"/>
                  </a:ext>
                </a:extLst>
              </a:tr>
            </a:tbl>
          </a:graphicData>
        </a:graphic>
      </p:graphicFrame>
    </p:spTree>
    <p:extLst>
      <p:ext uri="{BB962C8B-B14F-4D97-AF65-F5344CB8AC3E}">
        <p14:creationId xmlns:p14="http://schemas.microsoft.com/office/powerpoint/2010/main" val="82410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04461" y="1341783"/>
            <a:ext cx="7202293" cy="1477328"/>
          </a:xfrm>
          <a:prstGeom prst="rect">
            <a:avLst/>
          </a:prstGeom>
          <a:noFill/>
        </p:spPr>
        <p:txBody>
          <a:bodyPr wrap="none" rtlCol="0">
            <a:spAutoFit/>
          </a:bodyPr>
          <a:lstStyle/>
          <a:p>
            <a:r>
              <a:rPr lang="en-US" i="1" dirty="0"/>
              <a:t>This project has been funded with support from the European Commission. </a:t>
            </a:r>
            <a:endParaRPr lang="en-US" i="1" dirty="0" smtClean="0"/>
          </a:p>
          <a:p>
            <a:r>
              <a:rPr lang="en-US" i="1" dirty="0" smtClean="0"/>
              <a:t>This </a:t>
            </a:r>
            <a:r>
              <a:rPr lang="en-US" i="1" dirty="0"/>
              <a:t>publication [communication] reflects the views only of </a:t>
            </a:r>
            <a:r>
              <a:rPr lang="en-US" i="1"/>
              <a:t>the </a:t>
            </a:r>
            <a:r>
              <a:rPr lang="en-US" i="1" smtClean="0"/>
              <a:t>authors, </a:t>
            </a:r>
            <a:endParaRPr lang="en-US" i="1" dirty="0" smtClean="0"/>
          </a:p>
          <a:p>
            <a:r>
              <a:rPr lang="en-US" i="1" dirty="0" smtClean="0"/>
              <a:t>and </a:t>
            </a:r>
            <a:r>
              <a:rPr lang="en-US" i="1" dirty="0"/>
              <a:t>the Commission cannot be held responsible for any use which may be </a:t>
            </a:r>
            <a:endParaRPr lang="en-US" i="1" dirty="0" smtClean="0"/>
          </a:p>
          <a:p>
            <a:r>
              <a:rPr lang="en-US" i="1" dirty="0" smtClean="0"/>
              <a:t>made </a:t>
            </a:r>
            <a:r>
              <a:rPr lang="en-US" i="1" dirty="0"/>
              <a:t>of the information contained therein.</a:t>
            </a:r>
            <a:endParaRPr lang="de-DE" dirty="0"/>
          </a:p>
          <a:p>
            <a:endParaRPr lang="de-DE" dirty="0"/>
          </a:p>
        </p:txBody>
      </p:sp>
      <p:pic>
        <p:nvPicPr>
          <p:cNvPr id="3" name="Picture 2" descr="http://www.erasmus-artist.eu/images/eu_flag_co_funded_pos_-rgb-_right.jpg?crc=394225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288" y="5347252"/>
            <a:ext cx="44406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2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DE" sz="4400" b="1" dirty="0"/>
              <a:t>The ARTIST PPT Toolkit</a:t>
            </a:r>
            <a:endParaRPr lang="de-DE" sz="4400" dirty="0"/>
          </a:p>
          <a:p>
            <a:pPr marL="0" indent="0" algn="ctr">
              <a:buNone/>
            </a:pPr>
            <a:endParaRPr lang="de-DE" dirty="0"/>
          </a:p>
          <a:p>
            <a:pPr marL="0" indent="0" algn="ctr">
              <a:buNone/>
            </a:pPr>
            <a:r>
              <a:rPr lang="de-DE" dirty="0"/>
              <a:t>Ingo Eilks and the ARTIST consortium</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7" name="Textfeld 6"/>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349684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Autofit/>
          </a:bodyPr>
          <a:lstStyle/>
          <a:p>
            <a:pPr algn="ctr" eaLnBrk="1" hangingPunct="1"/>
            <a:r>
              <a:rPr lang="de-DE" altLang="de-DE" sz="4000" b="1" dirty="0" err="1">
                <a:solidFill>
                  <a:srgbClr val="C00000"/>
                </a:solidFill>
                <a:latin typeface="+mn-lt"/>
                <a:ea typeface="+mn-ea"/>
                <a:cs typeface="+mn-cs"/>
              </a:rPr>
              <a:t>About</a:t>
            </a:r>
            <a:endParaRPr lang="de-DE" altLang="de-DE" sz="4000" b="1" dirty="0">
              <a:solidFill>
                <a:srgbClr val="C00000"/>
              </a:solidFill>
              <a:latin typeface="+mn-lt"/>
              <a:ea typeface="+mn-ea"/>
              <a:cs typeface="+mn-cs"/>
            </a:endParaRPr>
          </a:p>
        </p:txBody>
      </p:sp>
      <p:sp>
        <p:nvSpPr>
          <p:cNvPr id="14340" name="Rectangle 3"/>
          <p:cNvSpPr>
            <a:spLocks noGrp="1" noChangeArrowheads="1"/>
          </p:cNvSpPr>
          <p:nvPr>
            <p:ph idx="1"/>
          </p:nvPr>
        </p:nvSpPr>
        <p:spPr>
          <a:xfrm>
            <a:off x="525042" y="1884640"/>
            <a:ext cx="7775350" cy="4471711"/>
          </a:xfrm>
        </p:spPr>
        <p:txBody>
          <a:bodyPr>
            <a:noAutofit/>
          </a:bodyPr>
          <a:lstStyle/>
          <a:p>
            <a:r>
              <a:rPr lang="de-DE" altLang="de-DE" sz="2000" dirty="0"/>
              <a:t>The </a:t>
            </a:r>
            <a:r>
              <a:rPr lang="de-DE" altLang="de-DE" sz="2000" dirty="0" err="1"/>
              <a:t>toolkit</a:t>
            </a:r>
            <a:r>
              <a:rPr lang="de-DE" altLang="de-DE" sz="2000" dirty="0"/>
              <a:t> </a:t>
            </a:r>
            <a:r>
              <a:rPr lang="de-DE" altLang="de-DE" sz="2000" dirty="0" err="1"/>
              <a:t>consists</a:t>
            </a:r>
            <a:r>
              <a:rPr lang="de-DE" altLang="de-DE" sz="2000" dirty="0"/>
              <a:t> of </a:t>
            </a:r>
            <a:r>
              <a:rPr lang="de-DE" altLang="de-DE" sz="2000" dirty="0" err="1"/>
              <a:t>figures</a:t>
            </a:r>
            <a:r>
              <a:rPr lang="de-DE" altLang="de-DE" sz="2000" dirty="0"/>
              <a:t> </a:t>
            </a:r>
            <a:r>
              <a:rPr lang="de-DE" altLang="de-DE" sz="2000" dirty="0" err="1"/>
              <a:t>from</a:t>
            </a:r>
            <a:r>
              <a:rPr lang="de-DE" altLang="de-DE" sz="2000" dirty="0"/>
              <a:t> the ARTIST </a:t>
            </a:r>
            <a:r>
              <a:rPr lang="de-DE" altLang="de-DE" sz="2000" dirty="0" err="1"/>
              <a:t>Guidebook</a:t>
            </a:r>
            <a:r>
              <a:rPr lang="de-DE" altLang="de-DE" sz="2000" dirty="0"/>
              <a:t> </a:t>
            </a:r>
            <a:r>
              <a:rPr lang="de-DE" altLang="de-DE" sz="2000" dirty="0" err="1"/>
              <a:t>for</a:t>
            </a:r>
            <a:r>
              <a:rPr lang="de-DE" altLang="de-DE" sz="2000" dirty="0"/>
              <a:t> </a:t>
            </a:r>
            <a:r>
              <a:rPr lang="de-DE" altLang="de-DE" sz="2000" dirty="0" err="1"/>
              <a:t>free</a:t>
            </a:r>
            <a:r>
              <a:rPr lang="de-DE" altLang="de-DE" sz="2000" dirty="0"/>
              <a:t> </a:t>
            </a:r>
            <a:r>
              <a:rPr lang="de-DE" altLang="de-DE" sz="2000" dirty="0" err="1"/>
              <a:t>use</a:t>
            </a:r>
            <a:r>
              <a:rPr lang="de-DE" altLang="de-DE" sz="2000" dirty="0"/>
              <a:t> in </a:t>
            </a:r>
            <a:r>
              <a:rPr lang="de-DE" altLang="de-DE" sz="2000" dirty="0" err="1"/>
              <a:t>presentations</a:t>
            </a:r>
            <a:r>
              <a:rPr lang="de-DE" altLang="de-DE" sz="2000" dirty="0"/>
              <a:t> </a:t>
            </a:r>
            <a:r>
              <a:rPr lang="de-DE" altLang="de-DE" sz="2000" dirty="0" err="1"/>
              <a:t>about</a:t>
            </a:r>
            <a:r>
              <a:rPr lang="de-DE" altLang="de-DE" sz="2000" dirty="0"/>
              <a:t> </a:t>
            </a:r>
            <a:r>
              <a:rPr lang="de-DE" altLang="de-DE" sz="2000" dirty="0" err="1"/>
              <a:t>action</a:t>
            </a:r>
            <a:r>
              <a:rPr lang="de-DE" altLang="de-DE" sz="2000" dirty="0"/>
              <a:t> </a:t>
            </a:r>
            <a:r>
              <a:rPr lang="de-DE" altLang="de-DE" sz="2000" dirty="0" err="1"/>
              <a:t>research</a:t>
            </a:r>
            <a:r>
              <a:rPr lang="de-DE" altLang="de-DE" sz="2000" dirty="0"/>
              <a:t> in </a:t>
            </a:r>
            <a:r>
              <a:rPr lang="de-DE" altLang="de-DE" sz="2000" dirty="0" err="1"/>
              <a:t>teacher</a:t>
            </a:r>
            <a:r>
              <a:rPr lang="de-DE" altLang="de-DE" sz="2000" dirty="0"/>
              <a:t> </a:t>
            </a:r>
            <a:r>
              <a:rPr lang="de-DE" altLang="de-DE" sz="2000" dirty="0" err="1"/>
              <a:t>education</a:t>
            </a:r>
            <a:r>
              <a:rPr lang="de-DE" altLang="de-DE" sz="2000" dirty="0"/>
              <a:t> </a:t>
            </a:r>
            <a:r>
              <a:rPr lang="de-DE" altLang="de-DE" sz="2000" dirty="0" err="1"/>
              <a:t>workshops</a:t>
            </a:r>
            <a:r>
              <a:rPr lang="de-DE" altLang="de-DE" sz="2000" dirty="0"/>
              <a:t>.</a:t>
            </a:r>
          </a:p>
          <a:p>
            <a:r>
              <a:rPr lang="de-DE" altLang="de-DE" sz="2000" dirty="0"/>
              <a:t>The </a:t>
            </a:r>
            <a:r>
              <a:rPr lang="de-DE" altLang="de-DE" sz="2000" dirty="0" err="1"/>
              <a:t>toolkit</a:t>
            </a:r>
            <a:r>
              <a:rPr lang="de-DE" altLang="de-DE" sz="2000" dirty="0"/>
              <a:t> was p</a:t>
            </a:r>
            <a:r>
              <a:rPr lang="en-US" sz="2000" dirty="0" err="1"/>
              <a:t>repared</a:t>
            </a:r>
            <a:r>
              <a:rPr lang="en-US" sz="2000" dirty="0"/>
              <a:t> by the ARTIST – Action Research to Innovate Science Teaching Project (Editors Franz Rauch, Marika Kapanadze, Nadja </a:t>
            </a:r>
            <a:r>
              <a:rPr lang="en-US" sz="2000" dirty="0" err="1"/>
              <a:t>Frerichs</a:t>
            </a:r>
            <a:r>
              <a:rPr lang="en-US" sz="2000" dirty="0"/>
              <a:t> and Ingo Eilks)</a:t>
            </a:r>
          </a:p>
          <a:p>
            <a:r>
              <a:rPr lang="en-US" sz="2000" dirty="0"/>
              <a:t>This guide is part of the ARTIST – Action Research to Innovate Science Teaching project. The project was co-funded by the European Union under the program ERASMUS+ - Capacity Building in Higher Education (CBHE) from 2016-2019 under grant agreement number 573533-EPP-1-2016-1-DE-EPPKA2-CBHE-JP.</a:t>
            </a:r>
          </a:p>
          <a:p>
            <a:r>
              <a:rPr lang="en-US" sz="2000" dirty="0"/>
              <a:t>This guide is published under a Creative Commons Attribution-</a:t>
            </a:r>
            <a:r>
              <a:rPr lang="en-US" sz="2000" dirty="0" err="1"/>
              <a:t>NonCommercial</a:t>
            </a:r>
            <a:r>
              <a:rPr lang="en-US" sz="2000" dirty="0"/>
              <a:t>-</a:t>
            </a:r>
            <a:r>
              <a:rPr lang="en-US" sz="2000" dirty="0" err="1"/>
              <a:t>ShareAlike</a:t>
            </a:r>
            <a:r>
              <a:rPr lang="en-US" sz="2000" dirty="0"/>
              <a:t> (BY-NC-SA) license </a:t>
            </a:r>
            <a:endParaRPr lang="de-DE" altLang="de-DE" sz="2000" dirty="0"/>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6" name="Grafik 15"/>
          <p:cNvPicPr/>
          <p:nvPr/>
        </p:nvPicPr>
        <p:blipFill>
          <a:blip r:embed="rId3"/>
          <a:stretch>
            <a:fillRect/>
          </a:stretch>
        </p:blipFill>
        <p:spPr>
          <a:xfrm>
            <a:off x="5804451" y="5570785"/>
            <a:ext cx="2246243" cy="616225"/>
          </a:xfrm>
          <a:prstGeom prst="rect">
            <a:avLst/>
          </a:prstGeom>
        </p:spPr>
      </p:pic>
    </p:spTree>
    <p:extLst>
      <p:ext uri="{BB962C8B-B14F-4D97-AF65-F5344CB8AC3E}">
        <p14:creationId xmlns:p14="http://schemas.microsoft.com/office/powerpoint/2010/main" val="295747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The Action Research </a:t>
            </a:r>
            <a:r>
              <a:rPr lang="de-DE" altLang="de-DE" sz="4000" b="1" dirty="0" err="1">
                <a:solidFill>
                  <a:srgbClr val="C00000"/>
                </a:solidFill>
                <a:latin typeface="+mn-lt"/>
                <a:ea typeface="+mn-ea"/>
                <a:cs typeface="+mn-cs"/>
              </a:rPr>
              <a:t>cycle</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9" name="Grafik 8"/>
          <p:cNvPicPr/>
          <p:nvPr/>
        </p:nvPicPr>
        <p:blipFill>
          <a:blip r:embed="rId3" cstate="print">
            <a:extLst>
              <a:ext uri="{28A0092B-C50C-407E-A947-70E740481C1C}">
                <a14:useLocalDpi xmlns:a14="http://schemas.microsoft.com/office/drawing/2010/main" val="0"/>
              </a:ext>
            </a:extLst>
          </a:blip>
          <a:stretch>
            <a:fillRect/>
          </a:stretch>
        </p:blipFill>
        <p:spPr>
          <a:xfrm>
            <a:off x="1117856" y="1399259"/>
            <a:ext cx="6724137" cy="4551905"/>
          </a:xfrm>
          <a:prstGeom prst="rect">
            <a:avLst/>
          </a:prstGeom>
        </p:spPr>
      </p:pic>
    </p:spTree>
    <p:extLst>
      <p:ext uri="{BB962C8B-B14F-4D97-AF65-F5344CB8AC3E}">
        <p14:creationId xmlns:p14="http://schemas.microsoft.com/office/powerpoint/2010/main" val="87925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4122" y="747781"/>
            <a:ext cx="2966456" cy="4721086"/>
          </a:xfrm>
        </p:spPr>
        <p:txBody>
          <a:bodyPr>
            <a:noAutofit/>
          </a:bodyPr>
          <a:lstStyle/>
          <a:p>
            <a:r>
              <a:rPr lang="en-US" sz="4000" b="1" dirty="0">
                <a:solidFill>
                  <a:srgbClr val="C00000"/>
                </a:solidFill>
                <a:latin typeface="+mn-lt"/>
                <a:ea typeface="+mn-ea"/>
                <a:cs typeface="+mn-cs"/>
              </a:rPr>
              <a:t>A model to reflect potential fields for action research to innovate science education</a:t>
            </a:r>
            <a:endParaRPr 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9" name="Grafik 8"/>
          <p:cNvPicPr/>
          <p:nvPr/>
        </p:nvPicPr>
        <p:blipFill>
          <a:blip r:embed="rId3" cstate="print">
            <a:extLst>
              <a:ext uri="{28A0092B-C50C-407E-A947-70E740481C1C}">
                <a14:useLocalDpi xmlns:a14="http://schemas.microsoft.com/office/drawing/2010/main" val="0"/>
              </a:ext>
            </a:extLst>
          </a:blip>
          <a:stretch>
            <a:fillRect/>
          </a:stretch>
        </p:blipFill>
        <p:spPr>
          <a:xfrm>
            <a:off x="3061022" y="94297"/>
            <a:ext cx="5759450" cy="6028055"/>
          </a:xfrm>
          <a:prstGeom prst="rect">
            <a:avLst/>
          </a:prstGeom>
        </p:spPr>
      </p:pic>
    </p:spTree>
    <p:extLst>
      <p:ext uri="{BB962C8B-B14F-4D97-AF65-F5344CB8AC3E}">
        <p14:creationId xmlns:p14="http://schemas.microsoft.com/office/powerpoint/2010/main" val="314724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4122" y="747781"/>
            <a:ext cx="2966456" cy="4721086"/>
          </a:xfrm>
        </p:spPr>
        <p:txBody>
          <a:bodyPr>
            <a:noAutofit/>
          </a:bodyPr>
          <a:lstStyle/>
          <a:p>
            <a:r>
              <a:rPr lang="en-US" sz="4000" b="1" dirty="0">
                <a:solidFill>
                  <a:srgbClr val="C00000"/>
                </a:solidFill>
                <a:latin typeface="+mn-lt"/>
                <a:ea typeface="+mn-ea"/>
                <a:cs typeface="+mn-cs"/>
              </a:rPr>
              <a:t>Classroom research, teacher research, and action research in science education</a:t>
            </a:r>
            <a:r>
              <a:rPr lang="de-DE" dirty="0"/>
              <a:t/>
            </a:r>
            <a:br>
              <a:rPr lang="de-DE" dirty="0"/>
            </a:br>
            <a:endParaRPr 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2" name="Tabelle 1"/>
          <p:cNvGraphicFramePr>
            <a:graphicFrameLocks noGrp="1"/>
          </p:cNvGraphicFramePr>
          <p:nvPr>
            <p:extLst>
              <p:ext uri="{D42A27DB-BD31-4B8C-83A1-F6EECF244321}">
                <p14:modId xmlns:p14="http://schemas.microsoft.com/office/powerpoint/2010/main" val="2888032119"/>
              </p:ext>
            </p:extLst>
          </p:nvPr>
        </p:nvGraphicFramePr>
        <p:xfrm>
          <a:off x="3140578" y="112532"/>
          <a:ext cx="5816644" cy="6098478"/>
        </p:xfrm>
        <a:graphic>
          <a:graphicData uri="http://schemas.openxmlformats.org/drawingml/2006/table">
            <a:tbl>
              <a:tblPr firstRow="1" firstCol="1" bandRow="1">
                <a:tableStyleId>{5C22544A-7EE6-4342-B048-85BDC9FD1C3A}</a:tableStyleId>
              </a:tblPr>
              <a:tblGrid>
                <a:gridCol w="1560380">
                  <a:extLst>
                    <a:ext uri="{9D8B030D-6E8A-4147-A177-3AD203B41FA5}">
                      <a16:colId xmlns:a16="http://schemas.microsoft.com/office/drawing/2014/main" val="71173130"/>
                    </a:ext>
                  </a:extLst>
                </a:gridCol>
                <a:gridCol w="1434594">
                  <a:extLst>
                    <a:ext uri="{9D8B030D-6E8A-4147-A177-3AD203B41FA5}">
                      <a16:colId xmlns:a16="http://schemas.microsoft.com/office/drawing/2014/main" val="2444650227"/>
                    </a:ext>
                  </a:extLst>
                </a:gridCol>
                <a:gridCol w="1410835">
                  <a:extLst>
                    <a:ext uri="{9D8B030D-6E8A-4147-A177-3AD203B41FA5}">
                      <a16:colId xmlns:a16="http://schemas.microsoft.com/office/drawing/2014/main" val="4097193144"/>
                    </a:ext>
                  </a:extLst>
                </a:gridCol>
                <a:gridCol w="1410835">
                  <a:extLst>
                    <a:ext uri="{9D8B030D-6E8A-4147-A177-3AD203B41FA5}">
                      <a16:colId xmlns:a16="http://schemas.microsoft.com/office/drawing/2014/main" val="1829647120"/>
                    </a:ext>
                  </a:extLst>
                </a:gridCol>
              </a:tblGrid>
              <a:tr h="996848">
                <a:tc>
                  <a:txBody>
                    <a:bodyPr/>
                    <a:lstStyle/>
                    <a:p>
                      <a:pPr>
                        <a:lnSpc>
                          <a:spcPct val="107000"/>
                        </a:lnSpc>
                        <a:spcAft>
                          <a:spcPts val="0"/>
                        </a:spcAft>
                      </a:pPr>
                      <a:r>
                        <a:rPr lang="en-US" sz="1000" dirty="0">
                          <a:effectLst/>
                        </a:rPr>
                        <a:t> </a:t>
                      </a:r>
                      <a:endParaRPr lang="de-DE" sz="800" dirty="0">
                        <a:effectLst/>
                      </a:endParaRPr>
                    </a:p>
                    <a:p>
                      <a:pP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en-US" sz="2000" dirty="0">
                          <a:effectLst/>
                        </a:rPr>
                        <a:t> </a:t>
                      </a:r>
                      <a:endParaRPr lang="de-DE" sz="2000" dirty="0">
                        <a:effectLst/>
                      </a:endParaRPr>
                    </a:p>
                    <a:p>
                      <a:pPr algn="ctr">
                        <a:lnSpc>
                          <a:spcPct val="107000"/>
                        </a:lnSpc>
                        <a:spcAft>
                          <a:spcPts val="0"/>
                        </a:spcAft>
                      </a:pPr>
                      <a:r>
                        <a:rPr lang="de-DE" sz="2000" dirty="0" err="1">
                          <a:effectLst/>
                        </a:rPr>
                        <a:t>Classroom</a:t>
                      </a:r>
                      <a:r>
                        <a:rPr lang="de-DE" sz="2000" dirty="0">
                          <a:effectLst/>
                        </a:rPr>
                        <a:t> </a:t>
                      </a:r>
                      <a:r>
                        <a:rPr lang="de-DE" sz="2000" dirty="0" err="1">
                          <a:effectLst/>
                        </a:rPr>
                        <a:t>research</a:t>
                      </a:r>
                      <a:endParaRPr lang="de-DE" sz="2000" dirty="0">
                        <a:effectLst/>
                      </a:endParaRPr>
                    </a:p>
                    <a:p>
                      <a:pPr algn="ctr">
                        <a:lnSpc>
                          <a:spcPct val="107000"/>
                        </a:lnSpc>
                        <a:spcAft>
                          <a:spcPts val="0"/>
                        </a:spcAft>
                      </a:pPr>
                      <a:r>
                        <a:rPr lang="de-DE" sz="2000" dirty="0">
                          <a:effectLst/>
                        </a:rPr>
                        <a:t> </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de-DE" sz="2000" dirty="0">
                          <a:effectLst/>
                        </a:rPr>
                        <a:t> </a:t>
                      </a:r>
                    </a:p>
                    <a:p>
                      <a:pPr algn="ctr">
                        <a:lnSpc>
                          <a:spcPct val="107000"/>
                        </a:lnSpc>
                        <a:spcAft>
                          <a:spcPts val="0"/>
                        </a:spcAft>
                      </a:pPr>
                      <a:r>
                        <a:rPr lang="de-DE" sz="2000" dirty="0" err="1">
                          <a:effectLst/>
                        </a:rPr>
                        <a:t>Teacher</a:t>
                      </a:r>
                      <a:r>
                        <a:rPr lang="de-DE" sz="2000" dirty="0">
                          <a:effectLst/>
                        </a:rPr>
                        <a:t> </a:t>
                      </a:r>
                      <a:r>
                        <a:rPr lang="de-DE" sz="2000" dirty="0" err="1">
                          <a:effectLst/>
                        </a:rPr>
                        <a:t>research</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de-DE" sz="2000" dirty="0">
                          <a:effectLst/>
                        </a:rPr>
                        <a:t> </a:t>
                      </a:r>
                    </a:p>
                    <a:p>
                      <a:pPr algn="ctr">
                        <a:lnSpc>
                          <a:spcPct val="107000"/>
                        </a:lnSpc>
                        <a:spcAft>
                          <a:spcPts val="0"/>
                        </a:spcAft>
                      </a:pPr>
                      <a:r>
                        <a:rPr lang="de-DE" sz="2000" dirty="0">
                          <a:effectLst/>
                        </a:rPr>
                        <a:t>Action </a:t>
                      </a:r>
                      <a:r>
                        <a:rPr lang="de-DE" sz="2000" dirty="0" err="1">
                          <a:effectLst/>
                        </a:rPr>
                        <a:t>research</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extLst>
                  <a:ext uri="{0D108BD9-81ED-4DB2-BD59-A6C34878D82A}">
                    <a16:rowId xmlns:a16="http://schemas.microsoft.com/office/drawing/2014/main" val="2988762606"/>
                  </a:ext>
                </a:extLst>
              </a:tr>
              <a:tr h="1526265">
                <a:tc>
                  <a:txBody>
                    <a:bodyPr/>
                    <a:lstStyle/>
                    <a:p>
                      <a:pPr>
                        <a:lnSpc>
                          <a:spcPct val="107000"/>
                        </a:lnSpc>
                        <a:spcAft>
                          <a:spcPts val="0"/>
                        </a:spcAft>
                      </a:pPr>
                      <a:r>
                        <a:rPr lang="en-US" sz="1400" dirty="0">
                          <a:effectLst/>
                        </a:rPr>
                        <a:t>Takes place in authentic science teaching practice where students and teachers come together for learning science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extLst>
                  <a:ext uri="{0D108BD9-81ED-4DB2-BD59-A6C34878D82A}">
                    <a16:rowId xmlns:a16="http://schemas.microsoft.com/office/drawing/2014/main" val="2210686396"/>
                  </a:ext>
                </a:extLst>
              </a:tr>
              <a:tr h="1526265">
                <a:tc>
                  <a:txBody>
                    <a:bodyPr/>
                    <a:lstStyle/>
                    <a:p>
                      <a:pPr>
                        <a:lnSpc>
                          <a:spcPct val="107000"/>
                        </a:lnSpc>
                        <a:spcAft>
                          <a:spcPts val="0"/>
                        </a:spcAft>
                      </a:pPr>
                      <a:r>
                        <a:rPr lang="en-US" sz="1400" dirty="0">
                          <a:effectLst/>
                        </a:rPr>
                        <a:t>Is operated either by a teacher or under strong involvement of the corresponding science teacher</a:t>
                      </a:r>
                      <a:endParaRPr lang="de-DE" sz="1400" dirty="0">
                        <a:effectLst/>
                      </a:endParaRPr>
                    </a:p>
                    <a:p>
                      <a:pPr>
                        <a:lnSpc>
                          <a:spcPct val="107000"/>
                        </a:lnSpc>
                        <a:spcAft>
                          <a:spcPts val="0"/>
                        </a:spcAft>
                      </a:pPr>
                      <a:r>
                        <a:rPr lang="en-US" sz="1400" dirty="0">
                          <a:effectLst/>
                        </a:rPr>
                        <a:t>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6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6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65000"/>
                      </a:schemeClr>
                    </a:solidFill>
                  </a:tcPr>
                </a:tc>
                <a:extLst>
                  <a:ext uri="{0D108BD9-81ED-4DB2-BD59-A6C34878D82A}">
                    <a16:rowId xmlns:a16="http://schemas.microsoft.com/office/drawing/2014/main" val="328521778"/>
                  </a:ext>
                </a:extLst>
              </a:tr>
              <a:tr h="1526265">
                <a:tc>
                  <a:txBody>
                    <a:bodyPr/>
                    <a:lstStyle/>
                    <a:p>
                      <a:pPr>
                        <a:lnSpc>
                          <a:spcPct val="107000"/>
                        </a:lnSpc>
                        <a:spcAft>
                          <a:spcPts val="0"/>
                        </a:spcAft>
                      </a:pPr>
                      <a:r>
                        <a:rPr lang="en-US" sz="1400" dirty="0">
                          <a:effectLst/>
                        </a:rPr>
                        <a:t>Intends changes and applies a clear and cyclical strategy of change, data collection, evaluation and reflection</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extLst>
                  <a:ext uri="{0D108BD9-81ED-4DB2-BD59-A6C34878D82A}">
                    <a16:rowId xmlns:a16="http://schemas.microsoft.com/office/drawing/2014/main" val="1494254903"/>
                  </a:ext>
                </a:extLst>
              </a:tr>
            </a:tbl>
          </a:graphicData>
        </a:graphic>
      </p:graphicFrame>
    </p:spTree>
    <p:extLst>
      <p:ext uri="{BB962C8B-B14F-4D97-AF65-F5344CB8AC3E}">
        <p14:creationId xmlns:p14="http://schemas.microsoft.com/office/powerpoint/2010/main" val="403436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Types</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of</a:t>
            </a:r>
            <a:r>
              <a:rPr lang="de-DE" altLang="de-DE" sz="4000" b="1" dirty="0">
                <a:solidFill>
                  <a:srgbClr val="C00000"/>
                </a:solidFill>
                <a:latin typeface="+mn-lt"/>
                <a:ea typeface="+mn-ea"/>
                <a:cs typeface="+mn-cs"/>
              </a:rPr>
              <a:t> Action Research</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1587351306"/>
              </p:ext>
            </p:extLst>
          </p:nvPr>
        </p:nvGraphicFramePr>
        <p:xfrm>
          <a:off x="180566" y="1288880"/>
          <a:ext cx="8880843" cy="4998720"/>
        </p:xfrm>
        <a:graphic>
          <a:graphicData uri="http://schemas.openxmlformats.org/drawingml/2006/table">
            <a:tbl>
              <a:tblPr firstRow="1" firstCol="1" bandRow="1">
                <a:tableStyleId>{7E9639D4-E3E2-4D34-9284-5A2195B3D0D7}</a:tableStyleId>
              </a:tblPr>
              <a:tblGrid>
                <a:gridCol w="2852496">
                  <a:extLst>
                    <a:ext uri="{9D8B030D-6E8A-4147-A177-3AD203B41FA5}">
                      <a16:colId xmlns:a16="http://schemas.microsoft.com/office/drawing/2014/main" val="476348842"/>
                    </a:ext>
                  </a:extLst>
                </a:gridCol>
                <a:gridCol w="259235">
                  <a:extLst>
                    <a:ext uri="{9D8B030D-6E8A-4147-A177-3AD203B41FA5}">
                      <a16:colId xmlns:a16="http://schemas.microsoft.com/office/drawing/2014/main" val="250791768"/>
                    </a:ext>
                  </a:extLst>
                </a:gridCol>
                <a:gridCol w="2857075">
                  <a:extLst>
                    <a:ext uri="{9D8B030D-6E8A-4147-A177-3AD203B41FA5}">
                      <a16:colId xmlns:a16="http://schemas.microsoft.com/office/drawing/2014/main" val="3136758849"/>
                    </a:ext>
                  </a:extLst>
                </a:gridCol>
                <a:gridCol w="259235">
                  <a:extLst>
                    <a:ext uri="{9D8B030D-6E8A-4147-A177-3AD203B41FA5}">
                      <a16:colId xmlns:a16="http://schemas.microsoft.com/office/drawing/2014/main" val="3678108941"/>
                    </a:ext>
                  </a:extLst>
                </a:gridCol>
                <a:gridCol w="2652802">
                  <a:extLst>
                    <a:ext uri="{9D8B030D-6E8A-4147-A177-3AD203B41FA5}">
                      <a16:colId xmlns:a16="http://schemas.microsoft.com/office/drawing/2014/main" val="2839192903"/>
                    </a:ext>
                  </a:extLst>
                </a:gridCol>
              </a:tblGrid>
              <a:tr h="435590">
                <a:tc>
                  <a:txBody>
                    <a:bodyPr/>
                    <a:lstStyle/>
                    <a:p>
                      <a:pPr algn="ctr">
                        <a:spcAft>
                          <a:spcPts val="0"/>
                        </a:spcAft>
                      </a:pPr>
                      <a:r>
                        <a:rPr lang="en-US" sz="1600" dirty="0">
                          <a:effectLst/>
                        </a:rPr>
                        <a:t>Technical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Practical (or participatory/interactive)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Emancipatory (or teacher-centered)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extLst>
                  <a:ext uri="{0D108BD9-81ED-4DB2-BD59-A6C34878D82A}">
                    <a16:rowId xmlns:a16="http://schemas.microsoft.com/office/drawing/2014/main" val="3291399093"/>
                  </a:ext>
                </a:extLst>
              </a:tr>
              <a:tr h="3756031">
                <a:tc>
                  <a:txBody>
                    <a:bodyPr/>
                    <a:lstStyle/>
                    <a:p>
                      <a:pPr algn="ctr">
                        <a:spcAft>
                          <a:spcPts val="0"/>
                        </a:spcAft>
                      </a:pPr>
                      <a:r>
                        <a:rPr lang="en-US" sz="1400" b="0" dirty="0">
                          <a:effectLst/>
                        </a:rPr>
                        <a:t>“The underlying goal of the researcher in this approach is to test a particular intervention based on a pre-specified theoretical framework, the nature of the collaboration between the researcher and the practitioner is technical and </a:t>
                      </a:r>
                      <a:r>
                        <a:rPr lang="en-US" sz="1400" b="0" dirty="0" err="1">
                          <a:effectLst/>
                        </a:rPr>
                        <a:t>facilitatory</a:t>
                      </a:r>
                      <a:r>
                        <a:rPr lang="en-US" sz="1400" b="0" dirty="0">
                          <a:effectLst/>
                        </a:rPr>
                        <a:t>. The researcher identifies the problem and a specific intervention, then the practitioner is involved and they agree to facilitate with the implementation of the intervention.”</a:t>
                      </a:r>
                      <a:endParaRPr lang="de-DE" sz="14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 </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“In this type of action research project the researcher and practitioner come together to identify potential problems, their causes and potential interventions. The problem is defined after dialogue with the researcher and the practitioner and a mutual understanding is reached.”</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 </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“Emancipatory action research promotes emancipatory praxis in the participating practitioner, that is, it promotes a critical consciousness which exhibits itself in a political as well as practical action to change. […] This mode of emancipatory action research does not begin with the theory and ends with practice, but is informed by theory and often it is confrontation with the theory that provides the initiative to undertake the practice. […] The dynamic relationship between theory and practice in emancipatory action research entails the expansion of both theory and practice during the project.”</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86629604"/>
                  </a:ext>
                </a:extLst>
              </a:tr>
            </a:tbl>
          </a:graphicData>
        </a:graphic>
      </p:graphicFrame>
    </p:spTree>
    <p:extLst>
      <p:ext uri="{BB962C8B-B14F-4D97-AF65-F5344CB8AC3E}">
        <p14:creationId xmlns:p14="http://schemas.microsoft.com/office/powerpoint/2010/main" val="394665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Modes of Action Research </a:t>
            </a:r>
            <a:br>
              <a:rPr lang="de-DE" altLang="de-DE" sz="4000" b="1" dirty="0">
                <a:solidFill>
                  <a:srgbClr val="C00000"/>
                </a:solidFill>
                <a:latin typeface="+mn-lt"/>
                <a:ea typeface="+mn-ea"/>
                <a:cs typeface="+mn-cs"/>
              </a:rPr>
            </a:br>
            <a:r>
              <a:rPr lang="de-DE" altLang="de-DE" sz="4000" b="1" dirty="0">
                <a:solidFill>
                  <a:srgbClr val="C00000"/>
                </a:solidFill>
                <a:latin typeface="+mn-lt"/>
                <a:ea typeface="+mn-ea"/>
                <a:cs typeface="+mn-cs"/>
              </a:rPr>
              <a:t>in </a:t>
            </a:r>
            <a:r>
              <a:rPr lang="de-DE" altLang="de-DE" sz="4000" b="1" dirty="0" err="1">
                <a:solidFill>
                  <a:srgbClr val="C00000"/>
                </a:solidFill>
                <a:latin typeface="+mn-lt"/>
                <a:ea typeface="+mn-ea"/>
                <a:cs typeface="+mn-cs"/>
              </a:rPr>
              <a:t>terms</a:t>
            </a:r>
            <a:r>
              <a:rPr lang="de-DE" altLang="de-DE" sz="4000" b="1" dirty="0">
                <a:solidFill>
                  <a:srgbClr val="C00000"/>
                </a:solidFill>
                <a:latin typeface="+mn-lt"/>
                <a:ea typeface="+mn-ea"/>
                <a:cs typeface="+mn-cs"/>
              </a:rPr>
              <a:t> of </a:t>
            </a:r>
            <a:r>
              <a:rPr lang="de-DE" altLang="de-DE" sz="4000" b="1" dirty="0" err="1">
                <a:solidFill>
                  <a:srgbClr val="C00000"/>
                </a:solidFill>
                <a:latin typeface="+mn-lt"/>
                <a:ea typeface="+mn-ea"/>
                <a:cs typeface="+mn-cs"/>
              </a:rPr>
              <a:t>interest</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
        <p:nvSpPr>
          <p:cNvPr id="2" name="Rechteck 1"/>
          <p:cNvSpPr/>
          <p:nvPr/>
        </p:nvSpPr>
        <p:spPr>
          <a:xfrm>
            <a:off x="982849" y="1908508"/>
            <a:ext cx="7187116" cy="3936462"/>
          </a:xfrm>
          <a:prstGeom prst="rect">
            <a:avLst/>
          </a:prstGeom>
        </p:spPr>
        <p:txBody>
          <a:bodyPr wrap="square">
            <a:spAutoFit/>
          </a:bodyPr>
          <a:lstStyle/>
          <a:p>
            <a:pPr marR="359410" algn="just">
              <a:lnSpc>
                <a:spcPct val="120000"/>
              </a:lnSpc>
              <a:spcAft>
                <a:spcPts val="600"/>
              </a:spcAft>
            </a:pPr>
            <a:r>
              <a:rPr lang="en-GB" sz="2000" i="1" dirty="0">
                <a:latin typeface="Calibri" panose="020F0502020204030204" pitchFamily="34" charset="0"/>
                <a:ea typeface="Times New Roman" panose="02020603050405020304" pitchFamily="18" charset="0"/>
                <a:cs typeface="Times New Roman" panose="02020603050405020304" pitchFamily="18" charset="0"/>
              </a:rPr>
              <a:t>"Technical action research serves the interests of exercising greater control over human behaviour to produce the desired outcomes; </a:t>
            </a:r>
            <a:endParaRPr lang="de-DE" sz="2000" dirty="0">
              <a:latin typeface="Calibri" panose="020F0502020204030204" pitchFamily="34" charset="0"/>
              <a:ea typeface="SimSun" panose="02010600030101010101" pitchFamily="2" charset="-122"/>
              <a:cs typeface="Times New Roman" panose="02020603050405020304" pitchFamily="18" charset="0"/>
            </a:endParaRPr>
          </a:p>
          <a:p>
            <a:pPr marR="359410" algn="just">
              <a:lnSpc>
                <a:spcPct val="120000"/>
              </a:lnSpc>
              <a:spcAft>
                <a:spcPts val="600"/>
              </a:spcAft>
            </a:pPr>
            <a:r>
              <a:rPr lang="en-GB" sz="2000" i="1" dirty="0">
                <a:latin typeface="Calibri" panose="020F0502020204030204" pitchFamily="34" charset="0"/>
                <a:ea typeface="Times New Roman" panose="02020603050405020304" pitchFamily="18" charset="0"/>
                <a:cs typeface="Times New Roman" panose="02020603050405020304" pitchFamily="18" charset="0"/>
              </a:rPr>
              <a:t>practical action research serves the interests of practical wisdom in discerning the right course of action in particular circumstances; </a:t>
            </a:r>
            <a:endParaRPr lang="de-DE" sz="2000" dirty="0">
              <a:latin typeface="Calibri" panose="020F0502020204030204" pitchFamily="34" charset="0"/>
              <a:ea typeface="SimSun" panose="02010600030101010101" pitchFamily="2" charset="-122"/>
              <a:cs typeface="Times New Roman" panose="02020603050405020304" pitchFamily="18" charset="0"/>
            </a:endParaRPr>
          </a:p>
          <a:p>
            <a:pPr marR="359410" algn="just">
              <a:lnSpc>
                <a:spcPct val="120000"/>
              </a:lnSpc>
              <a:spcAft>
                <a:spcPts val="600"/>
              </a:spcAft>
            </a:pPr>
            <a:r>
              <a:rPr lang="en-GB" sz="2000" i="1" dirty="0">
                <a:latin typeface="Calibri" panose="020F0502020204030204" pitchFamily="34" charset="0"/>
                <a:ea typeface="Times New Roman" panose="02020603050405020304" pitchFamily="18" charset="0"/>
                <a:cs typeface="Times New Roman" panose="02020603050405020304" pitchFamily="18" charset="0"/>
              </a:rPr>
              <a:t>critical [emancipatory] action research serves the interests of emancipating people from oppression."</a:t>
            </a:r>
            <a:endParaRPr lang="de-DE" sz="2000" dirty="0">
              <a:latin typeface="Calibri" panose="020F0502020204030204" pitchFamily="34" charset="0"/>
              <a:ea typeface="SimSun" panose="02010600030101010101" pitchFamily="2" charset="-122"/>
              <a:cs typeface="Times New Roman" panose="02020603050405020304" pitchFamily="18" charset="0"/>
            </a:endParaRPr>
          </a:p>
          <a:p>
            <a:pPr algn="r">
              <a:lnSpc>
                <a:spcPct val="107000"/>
              </a:lnSpc>
              <a:spcAft>
                <a:spcPts val="800"/>
              </a:spcAft>
            </a:pPr>
            <a:r>
              <a:rPr lang="en-GB" sz="2000" dirty="0">
                <a:latin typeface="Calibri" panose="020F0502020204030204" pitchFamily="34" charset="0"/>
                <a:ea typeface="SimSun" panose="02010600030101010101" pitchFamily="2" charset="-122"/>
                <a:cs typeface="Calibri" panose="020F0502020204030204" pitchFamily="34" charset="0"/>
              </a:rPr>
              <a:t>Elliott, J. (2005). Becoming critical: the failure to connect. Educational Action Research, 13, 359-374. </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78245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873</Words>
  <Application>Microsoft Office PowerPoint</Application>
  <PresentationFormat>Bildschirmpräsentation (4:3)</PresentationFormat>
  <Paragraphs>192</Paragraphs>
  <Slides>16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SimSun</vt:lpstr>
      <vt:lpstr>Arial</vt:lpstr>
      <vt:lpstr>Calibri</vt:lpstr>
      <vt:lpstr>Calibri Light</vt:lpstr>
      <vt:lpstr>Symbol</vt:lpstr>
      <vt:lpstr>Tahoma</vt:lpstr>
      <vt:lpstr>Times New Roman</vt:lpstr>
      <vt:lpstr>Office Theme</vt:lpstr>
      <vt:lpstr>PowerPoint-Präsentation</vt:lpstr>
      <vt:lpstr>PowerPoint-Präsentation</vt:lpstr>
      <vt:lpstr>PowerPoint-Präsentation</vt:lpstr>
      <vt:lpstr>About</vt:lpstr>
      <vt:lpstr>The Action Research cycle</vt:lpstr>
      <vt:lpstr>A model to reflect potential fields for action research to innovate science education</vt:lpstr>
      <vt:lpstr>Classroom research, teacher research, and action research in science education </vt:lpstr>
      <vt:lpstr>Types of Action Research</vt:lpstr>
      <vt:lpstr>Modes of Action Research  in terms of interest</vt:lpstr>
      <vt:lpstr>Modes of Action Research  in terms of power</vt:lpstr>
      <vt:lpstr>One model for AR in science education </vt:lpstr>
      <vt:lpstr>The idea of upscaling</vt:lpstr>
      <vt:lpstr>Constructing meaning by triangulation</vt:lpstr>
      <vt:lpstr>What differs Action Research  from traditional research</vt:lpstr>
      <vt:lpstr>The research paradigms  in science education</vt:lpstr>
      <vt:lpstr>Potential roles of teacher researchers and external researchers in action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RESEARCH,  INNOVATION AND CHANGE   International perspectives  across disciplines</dc:title>
  <dc:creator>Thomas Stern</dc:creator>
  <cp:lastModifiedBy>ingo</cp:lastModifiedBy>
  <cp:revision>149</cp:revision>
  <dcterms:created xsi:type="dcterms:W3CDTF">2017-04-14T15:27:00Z</dcterms:created>
  <dcterms:modified xsi:type="dcterms:W3CDTF">2019-10-03T09:29:30Z</dcterms:modified>
</cp:coreProperties>
</file>