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353" r:id="rId3"/>
    <p:sldId id="335" r:id="rId4"/>
    <p:sldId id="296" r:id="rId5"/>
    <p:sldId id="341" r:id="rId6"/>
    <p:sldId id="348" r:id="rId7"/>
    <p:sldId id="349" r:id="rId8"/>
    <p:sldId id="343" r:id="rId9"/>
    <p:sldId id="350" r:id="rId10"/>
    <p:sldId id="351" r:id="rId11"/>
    <p:sldId id="347" r:id="rId12"/>
    <p:sldId id="345" r:id="rId13"/>
    <p:sldId id="346" r:id="rId14"/>
    <p:sldId id="340" r:id="rId15"/>
    <p:sldId id="342" r:id="rId16"/>
    <p:sldId id="35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26" autoAdjust="0"/>
    <p:restoredTop sz="95179" autoAdjust="0"/>
  </p:normalViewPr>
  <p:slideViewPr>
    <p:cSldViewPr snapToGrid="0">
      <p:cViewPr varScale="1">
        <p:scale>
          <a:sx n="64" d="100"/>
          <a:sy n="64" d="100"/>
        </p:scale>
        <p:origin x="1300" y="4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F83658D-7A90-4589-8E45-ED1C332DEE66}"/>
    <pc:docChg chg="modSld">
      <pc:chgData name="" userId="" providerId="" clId="Web-{1F83658D-7A90-4589-8E45-ED1C332DEE66}" dt="2018-05-13T22:14:37.526" v="49" actId="20577"/>
      <pc:docMkLst>
        <pc:docMk/>
      </pc:docMkLst>
      <pc:sldChg chg="modSp">
        <pc:chgData name="" userId="" providerId="" clId="Web-{1F83658D-7A90-4589-8E45-ED1C332DEE66}" dt="2018-05-13T22:13:14.726" v="13" actId="20577"/>
        <pc:sldMkLst>
          <pc:docMk/>
          <pc:sldMk cId="919235723" sldId="309"/>
        </pc:sldMkLst>
        <pc:spChg chg="mod">
          <ac:chgData name="" userId="" providerId="" clId="Web-{1F83658D-7A90-4589-8E45-ED1C332DEE66}" dt="2018-05-13T22:13:14.726" v="13" actId="20577"/>
          <ac:spMkLst>
            <pc:docMk/>
            <pc:sldMk cId="919235723" sldId="309"/>
            <ac:spMk id="14340" creationId="{00000000-0000-0000-0000-000000000000}"/>
          </ac:spMkLst>
        </pc:spChg>
      </pc:sldChg>
      <pc:sldChg chg="modSp">
        <pc:chgData name="" userId="" providerId="" clId="Web-{1F83658D-7A90-4589-8E45-ED1C332DEE66}" dt="2018-05-13T22:14:37.526" v="49" actId="20577"/>
        <pc:sldMkLst>
          <pc:docMk/>
          <pc:sldMk cId="2312725250" sldId="310"/>
        </pc:sldMkLst>
        <pc:spChg chg="mod">
          <ac:chgData name="" userId="" providerId="" clId="Web-{1F83658D-7A90-4589-8E45-ED1C332DEE66}" dt="2018-05-13T22:14:37.526" v="49" actId="20577"/>
          <ac:spMkLst>
            <pc:docMk/>
            <pc:sldMk cId="2312725250" sldId="310"/>
            <ac:spMk id="14340" creationId="{00000000-0000-0000-0000-000000000000}"/>
          </ac:spMkLst>
        </pc:spChg>
      </pc:sldChg>
      <pc:sldChg chg="modSp">
        <pc:chgData name="" userId="" providerId="" clId="Web-{1F83658D-7A90-4589-8E45-ED1C332DEE66}" dt="2018-05-13T22:13:29.820" v="22" actId="14100"/>
        <pc:sldMkLst>
          <pc:docMk/>
          <pc:sldMk cId="2961639589" sldId="320"/>
        </pc:sldMkLst>
        <pc:spChg chg="mod">
          <ac:chgData name="" userId="" providerId="" clId="Web-{1F83658D-7A90-4589-8E45-ED1C332DEE66}" dt="2018-05-13T22:13:29.820" v="22" actId="14100"/>
          <ac:spMkLst>
            <pc:docMk/>
            <pc:sldMk cId="2961639589" sldId="32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F86EC-9535-4CFE-BB41-0C3FAE99D989}" type="datetimeFigureOut">
              <a:rPr lang="de-AT" smtClean="0"/>
              <a:t>09.10.2019</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947F1-1D20-40FB-8201-7B0FDA85C1AD}" type="slidenum">
              <a:rPr lang="de-AT" smtClean="0"/>
              <a:t>‹Nr.›</a:t>
            </a:fld>
            <a:endParaRPr lang="de-AT"/>
          </a:p>
        </p:txBody>
      </p:sp>
    </p:spTree>
    <p:extLst>
      <p:ext uri="{BB962C8B-B14F-4D97-AF65-F5344CB8AC3E}">
        <p14:creationId xmlns:p14="http://schemas.microsoft.com/office/powerpoint/2010/main" val="199321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09.10.2019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032232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09.10.2019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2419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09.10.2019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2950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09.10.2019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126591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4A10467-8712-4516-B844-07F6C52ED953}" type="datetimeFigureOut">
              <a:rPr lang="de-AT" smtClean="0"/>
              <a:t>09.10.2019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61965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4A10467-8712-4516-B844-07F6C52ED953}" type="datetimeFigureOut">
              <a:rPr lang="de-AT" smtClean="0"/>
              <a:t>09.10.2019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2460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4A10467-8712-4516-B844-07F6C52ED953}" type="datetimeFigureOut">
              <a:rPr lang="de-AT" smtClean="0"/>
              <a:t>09.10.2019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130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4A10467-8712-4516-B844-07F6C52ED953}" type="datetimeFigureOut">
              <a:rPr lang="de-AT" smtClean="0"/>
              <a:t>09.10.2019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55564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0467-8712-4516-B844-07F6C52ED953}" type="datetimeFigureOut">
              <a:rPr lang="de-AT" smtClean="0"/>
              <a:t>09.10.2019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63772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09.10.2019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76758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09.10.2019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2603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0467-8712-4516-B844-07F6C52ED953}" type="datetimeFigureOut">
              <a:rPr lang="de-AT" smtClean="0"/>
              <a:t>09.10.2019</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333B8-47CF-4448-89BF-41534350C295}" type="slidenum">
              <a:rPr lang="de-AT" smtClean="0"/>
              <a:t>‹Nr.›</a:t>
            </a:fld>
            <a:endParaRPr lang="de-AT"/>
          </a:p>
        </p:txBody>
      </p:sp>
    </p:spTree>
    <p:extLst>
      <p:ext uri="{BB962C8B-B14F-4D97-AF65-F5344CB8AC3E}">
        <p14:creationId xmlns:p14="http://schemas.microsoft.com/office/powerpoint/2010/main" val="356907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834178"/>
            <a:ext cx="9144000" cy="3189644"/>
          </a:xfrm>
          <a:prstGeom prst="rect">
            <a:avLst/>
          </a:prstGeom>
        </p:spPr>
      </p:pic>
      <p:sp>
        <p:nvSpPr>
          <p:cNvPr id="2" name="Textfeld 1"/>
          <p:cNvSpPr txBox="1"/>
          <p:nvPr/>
        </p:nvSpPr>
        <p:spPr>
          <a:xfrm>
            <a:off x="2339752" y="566125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4" name="Picture 2" descr="http://www.erasmus-artist.eu/images/eu_flag_co_funded_pos_-rgb-_right.jpg?crc=394225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3340" y="0"/>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254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07504" y="374073"/>
            <a:ext cx="8712968" cy="1346662"/>
          </a:xfrm>
        </p:spPr>
        <p:txBody>
          <a:bodyPr>
            <a:noAutofit/>
          </a:bodyPr>
          <a:lstStyle/>
          <a:p>
            <a:pPr algn="ctr"/>
            <a:r>
              <a:rPr lang="tr-TR" altLang="de-DE" sz="4000" b="1" dirty="0" smtClean="0">
                <a:solidFill>
                  <a:srgbClr val="C00000"/>
                </a:solidFill>
                <a:latin typeface="+mn-lt"/>
                <a:ea typeface="+mn-ea"/>
                <a:cs typeface="+mn-cs"/>
              </a:rPr>
              <a:t>İktidar (Güç) Açısından</a:t>
            </a:r>
            <a:br>
              <a:rPr lang="tr-TR" altLang="de-DE" sz="4000" b="1" dirty="0" smtClean="0">
                <a:solidFill>
                  <a:srgbClr val="C00000"/>
                </a:solidFill>
                <a:latin typeface="+mn-lt"/>
                <a:ea typeface="+mn-ea"/>
                <a:cs typeface="+mn-cs"/>
              </a:rPr>
            </a:br>
            <a:r>
              <a:rPr lang="tr-TR" altLang="de-DE" sz="4000" b="1" dirty="0" smtClean="0">
                <a:solidFill>
                  <a:srgbClr val="C00000"/>
                </a:solidFill>
                <a:latin typeface="+mn-lt"/>
                <a:ea typeface="+mn-ea"/>
                <a:cs typeface="+mn-cs"/>
              </a:rPr>
              <a:t>Eylem Araştırması </a:t>
            </a:r>
            <a:r>
              <a:rPr lang="tr-TR" altLang="de-DE" sz="4000" b="1" dirty="0" err="1" smtClean="0">
                <a:solidFill>
                  <a:srgbClr val="C00000"/>
                </a:solidFill>
                <a:latin typeface="+mn-lt"/>
                <a:ea typeface="+mn-ea"/>
                <a:cs typeface="+mn-cs"/>
              </a:rPr>
              <a:t>Modları</a:t>
            </a:r>
            <a:endParaRPr lang="tr-TR"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387626" y="1908508"/>
            <a:ext cx="8756374" cy="4401205"/>
          </a:xfrm>
          <a:prstGeom prst="rect">
            <a:avLst/>
          </a:prstGeom>
        </p:spPr>
        <p:txBody>
          <a:bodyPr wrap="square">
            <a:spAutoFit/>
          </a:bodyPr>
          <a:lstStyle/>
          <a:p>
            <a:r>
              <a:rPr lang="tr-TR" sz="2000" i="1" dirty="0" smtClean="0"/>
              <a:t>“Katılımcılar ile kılavuz ‘</a:t>
            </a:r>
            <a:r>
              <a:rPr lang="tr-TR" sz="2000" i="1" dirty="0" err="1" smtClean="0"/>
              <a:t>düşünce’nin</a:t>
            </a:r>
            <a:r>
              <a:rPr lang="tr-TR" sz="2000" i="1" dirty="0" smtClean="0"/>
              <a:t> kaynağı ve kapsamı arasında bulunan ilişkideki farkların ipuçları (izleri), iktidar (güç) sorununa giden yolda bulunabilir.</a:t>
            </a:r>
          </a:p>
          <a:p>
            <a:pPr marL="342900" indent="-342900">
              <a:buFont typeface="Arial" panose="020B0604020202020204" pitchFamily="34" charset="0"/>
              <a:buChar char="•"/>
            </a:pPr>
            <a:r>
              <a:rPr lang="tr-TR" sz="2000" i="1" dirty="0" smtClean="0"/>
              <a:t>Düşünce, eylem için güç kaynağıdır ve genellikle yönetende (kolaylaştırıcıda) bulunduğundan projede gücü kontrol eden de yönetendir. Teknik eylem araştırmasındaki ‘düşünce’ budur.</a:t>
            </a:r>
          </a:p>
          <a:p>
            <a:pPr marL="342900" indent="-342900">
              <a:buFont typeface="Arial" panose="020B0604020202020204" pitchFamily="34" charset="0"/>
              <a:buChar char="•"/>
            </a:pPr>
            <a:r>
              <a:rPr lang="tr-TR" sz="2000" i="1" dirty="0" smtClean="0"/>
              <a:t>Pratik (uygulamalı) eylem araştırmasında ise, güç eşit katılımcılardan oluşan grupları arasında paylaşılır, ancak vurgu bireysel eylem gücü üzerinedir.</a:t>
            </a:r>
          </a:p>
          <a:p>
            <a:pPr marL="342900" indent="-342900">
              <a:buFont typeface="Arial" panose="020B0604020202020204" pitchFamily="34" charset="0"/>
              <a:buChar char="•"/>
            </a:pPr>
            <a:r>
              <a:rPr lang="tr-TR" sz="2000" i="1" dirty="0" smtClean="0"/>
              <a:t>Özgürleştirici eylem araştırmasındaki güç, yöneticide değil, grup içindeki bireylerde değil, tamamen grubun kendisindedir.</a:t>
            </a:r>
          </a:p>
          <a:p>
            <a:r>
              <a:rPr lang="tr-TR" sz="2000" i="1" dirty="0" smtClean="0"/>
              <a:t>Çoğu zaman bir grup içindeki güç ilişkilerindeki değişim bir </a:t>
            </a:r>
            <a:r>
              <a:rPr lang="tr-TR" sz="2000" i="1" dirty="0" err="1" smtClean="0"/>
              <a:t>moddan</a:t>
            </a:r>
            <a:r>
              <a:rPr lang="tr-TR" sz="2000" i="1" dirty="0" smtClean="0"/>
              <a:t> diğerine kaymaya neden olur.”   </a:t>
            </a:r>
            <a:endParaRPr lang="tr-TR" sz="2000" dirty="0" smtClean="0"/>
          </a:p>
          <a:p>
            <a:r>
              <a:rPr lang="en-GB" sz="2000" dirty="0"/>
              <a:t> </a:t>
            </a:r>
            <a:endParaRPr lang="de-DE" sz="2000" dirty="0"/>
          </a:p>
          <a:p>
            <a:pPr algn="r"/>
            <a:r>
              <a:rPr lang="en-GB" sz="2000" dirty="0"/>
              <a:t>						Grundy, S. (1982). Three modes of action </a:t>
            </a:r>
            <a:r>
              <a:rPr lang="en-GB" sz="2000" dirty="0" smtClean="0"/>
              <a:t>research</a:t>
            </a:r>
            <a:r>
              <a:rPr lang="tr-TR" sz="2000" dirty="0" smtClean="0"/>
              <a:t> </a:t>
            </a:r>
            <a:br>
              <a:rPr lang="tr-TR" sz="2000" dirty="0" smtClean="0"/>
            </a:br>
            <a:r>
              <a:rPr lang="tr-TR" sz="2000" dirty="0" smtClean="0"/>
              <a:t>(Üç eylem araştırması </a:t>
            </a:r>
            <a:r>
              <a:rPr lang="tr-TR" sz="2000" dirty="0" err="1" smtClean="0"/>
              <a:t>modu</a:t>
            </a:r>
            <a:r>
              <a:rPr lang="tr-TR" sz="2000" dirty="0" smtClean="0"/>
              <a:t>)</a:t>
            </a:r>
            <a:r>
              <a:rPr lang="en-GB" sz="2000" dirty="0" smtClean="0"/>
              <a:t>. </a:t>
            </a:r>
            <a:r>
              <a:rPr lang="en-GB" sz="2000" i="1" dirty="0"/>
              <a:t>Curriculum Perspectives</a:t>
            </a:r>
            <a:r>
              <a:rPr lang="en-GB" sz="2000" dirty="0"/>
              <a:t>, 2(3), 23–34.</a:t>
            </a:r>
            <a:endParaRPr lang="de-DE" sz="2000" dirty="0"/>
          </a:p>
        </p:txBody>
      </p:sp>
    </p:spTree>
    <p:extLst>
      <p:ext uri="{BB962C8B-B14F-4D97-AF65-F5344CB8AC3E}">
        <p14:creationId xmlns:p14="http://schemas.microsoft.com/office/powerpoint/2010/main" val="2344114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460791" y="466814"/>
            <a:ext cx="8406567" cy="567813"/>
          </a:xfrm>
        </p:spPr>
        <p:txBody>
          <a:bodyPr>
            <a:noAutofit/>
          </a:bodyPr>
          <a:lstStyle/>
          <a:p>
            <a:pPr algn="ctr"/>
            <a:r>
              <a:rPr lang="tr-TR" altLang="de-DE" sz="4000" b="1" dirty="0" smtClean="0">
                <a:solidFill>
                  <a:srgbClr val="C00000"/>
                </a:solidFill>
                <a:latin typeface="+mn-lt"/>
                <a:ea typeface="+mn-ea"/>
                <a:cs typeface="+mn-cs"/>
              </a:rPr>
              <a:t>Fen eğitiminde katılımcı bir EA modeli</a:t>
            </a:r>
            <a:endParaRPr lang="tr-TR"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9" name="Resim 8" descr="F:\AKADEMİK\1-Çalışmalarım\1-Yürüyen Çalışmalar\+ARTIST\Tercüme\5. şekil.png"/>
          <p:cNvPicPr/>
          <p:nvPr/>
        </p:nvPicPr>
        <p:blipFill>
          <a:blip r:embed="rId3">
            <a:extLst>
              <a:ext uri="{28A0092B-C50C-407E-A947-70E740481C1C}">
                <a14:useLocalDpi xmlns:a14="http://schemas.microsoft.com/office/drawing/2010/main" val="0"/>
              </a:ext>
            </a:extLst>
          </a:blip>
          <a:srcRect/>
          <a:stretch>
            <a:fillRect/>
          </a:stretch>
        </p:blipFill>
        <p:spPr bwMode="auto">
          <a:xfrm>
            <a:off x="2085975" y="1263562"/>
            <a:ext cx="4972050" cy="4619625"/>
          </a:xfrm>
          <a:prstGeom prst="rect">
            <a:avLst/>
          </a:prstGeom>
          <a:noFill/>
          <a:ln>
            <a:noFill/>
          </a:ln>
        </p:spPr>
      </p:pic>
      <p:grpSp>
        <p:nvGrpSpPr>
          <p:cNvPr id="12" name="Grup 11"/>
          <p:cNvGrpSpPr/>
          <p:nvPr/>
        </p:nvGrpSpPr>
        <p:grpSpPr>
          <a:xfrm>
            <a:off x="2047875" y="1179873"/>
            <a:ext cx="5048250" cy="5056505"/>
            <a:chOff x="0" y="0"/>
            <a:chExt cx="5048250" cy="5056505"/>
          </a:xfrm>
        </p:grpSpPr>
        <p:sp>
          <p:nvSpPr>
            <p:cNvPr id="13" name="Metin Kutusu 2"/>
            <p:cNvSpPr txBox="1">
              <a:spLocks noChangeArrowheads="1"/>
            </p:cNvSpPr>
            <p:nvPr/>
          </p:nvSpPr>
          <p:spPr bwMode="auto">
            <a:xfrm>
              <a:off x="0" y="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Öğretim için yeni kavram ve materyaller</a:t>
              </a:r>
            </a:p>
          </p:txBody>
        </p:sp>
        <p:sp>
          <p:nvSpPr>
            <p:cNvPr id="14" name="Metin Kutusu 2"/>
            <p:cNvSpPr txBox="1">
              <a:spLocks noChangeArrowheads="1"/>
            </p:cNvSpPr>
            <p:nvPr/>
          </p:nvSpPr>
          <p:spPr bwMode="auto">
            <a:xfrm>
              <a:off x="1038225" y="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Öğretme ve öğrenme hakkında bilgi</a:t>
              </a:r>
            </a:p>
          </p:txBody>
        </p:sp>
        <p:sp>
          <p:nvSpPr>
            <p:cNvPr id="15" name="Metin Kutusu 2"/>
            <p:cNvSpPr txBox="1">
              <a:spLocks noChangeArrowheads="1"/>
            </p:cNvSpPr>
            <p:nvPr/>
          </p:nvSpPr>
          <p:spPr bwMode="auto">
            <a:xfrm>
              <a:off x="2019300" y="0"/>
              <a:ext cx="962025" cy="478790"/>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Geliştirilmiş uygulama</a:t>
              </a:r>
            </a:p>
          </p:txBody>
        </p:sp>
        <p:sp>
          <p:nvSpPr>
            <p:cNvPr id="16" name="Metin Kutusu 2"/>
            <p:cNvSpPr txBox="1">
              <a:spLocks noChangeArrowheads="1"/>
            </p:cNvSpPr>
            <p:nvPr/>
          </p:nvSpPr>
          <p:spPr bwMode="auto">
            <a:xfrm>
              <a:off x="3028950" y="0"/>
              <a:ext cx="962025" cy="478790"/>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Eğitimli (talimli) öğretmenler</a:t>
              </a:r>
            </a:p>
          </p:txBody>
        </p:sp>
        <p:sp>
          <p:nvSpPr>
            <p:cNvPr id="17" name="Metin Kutusu 2"/>
            <p:cNvSpPr txBox="1">
              <a:spLocks noChangeArrowheads="1"/>
            </p:cNvSpPr>
            <p:nvPr/>
          </p:nvSpPr>
          <p:spPr bwMode="auto">
            <a:xfrm>
              <a:off x="4076700" y="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dirty="0">
                  <a:effectLst/>
                  <a:latin typeface="Calibri" panose="020F0502020204030204" pitchFamily="34" charset="0"/>
                  <a:ea typeface="SimSun" panose="02010600030101010101" pitchFamily="2" charset="-122"/>
                  <a:cs typeface="Times New Roman" panose="02020603050405020304" pitchFamily="18" charset="0"/>
                </a:rPr>
                <a:t>Öğretme uygulamalarının belgelenmesi</a:t>
              </a:r>
            </a:p>
          </p:txBody>
        </p:sp>
        <p:sp>
          <p:nvSpPr>
            <p:cNvPr id="18" name="Metin Kutusu 2"/>
            <p:cNvSpPr txBox="1">
              <a:spLocks noChangeArrowheads="1"/>
            </p:cNvSpPr>
            <p:nvPr/>
          </p:nvSpPr>
          <p:spPr bwMode="auto">
            <a:xfrm>
              <a:off x="0" y="421005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Öğrenme süreçleri hakkında bilgi</a:t>
              </a:r>
            </a:p>
          </p:txBody>
        </p:sp>
        <p:sp>
          <p:nvSpPr>
            <p:cNvPr id="19" name="Metin Kutusu 2"/>
            <p:cNvSpPr txBox="1">
              <a:spLocks noChangeArrowheads="1"/>
            </p:cNvSpPr>
            <p:nvPr/>
          </p:nvSpPr>
          <p:spPr bwMode="auto">
            <a:xfrm>
              <a:off x="1047750" y="4210050"/>
              <a:ext cx="962025" cy="478790"/>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Öğretme deneyimleri</a:t>
              </a:r>
            </a:p>
          </p:txBody>
        </p:sp>
        <p:sp>
          <p:nvSpPr>
            <p:cNvPr id="20" name="Metin Kutusu 2"/>
            <p:cNvSpPr txBox="1">
              <a:spLocks noChangeArrowheads="1"/>
            </p:cNvSpPr>
            <p:nvPr/>
          </p:nvSpPr>
          <p:spPr bwMode="auto">
            <a:xfrm>
              <a:off x="2028825" y="421005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Didaktik ve yöntemsel düşünceler</a:t>
              </a:r>
            </a:p>
          </p:txBody>
        </p:sp>
        <p:sp>
          <p:nvSpPr>
            <p:cNvPr id="21" name="Metin Kutusu 2"/>
            <p:cNvSpPr txBox="1">
              <a:spLocks noChangeArrowheads="1"/>
            </p:cNvSpPr>
            <p:nvPr/>
          </p:nvSpPr>
          <p:spPr bwMode="auto">
            <a:xfrm>
              <a:off x="3028950" y="4210050"/>
              <a:ext cx="962025" cy="84645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Eğitim için basitleştirilmiş sahip olunan bilimsel birikim</a:t>
              </a:r>
            </a:p>
          </p:txBody>
        </p:sp>
        <p:sp>
          <p:nvSpPr>
            <p:cNvPr id="22" name="Metin Kutusu 2"/>
            <p:cNvSpPr txBox="1">
              <a:spLocks noChangeArrowheads="1"/>
            </p:cNvSpPr>
            <p:nvPr/>
          </p:nvSpPr>
          <p:spPr bwMode="auto">
            <a:xfrm>
              <a:off x="4086225" y="4210050"/>
              <a:ext cx="9620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Öğretmenlik sezgi ve yaratıcılığı</a:t>
              </a:r>
            </a:p>
          </p:txBody>
        </p:sp>
        <p:sp>
          <p:nvSpPr>
            <p:cNvPr id="23" name="Metin Kutusu 2"/>
            <p:cNvSpPr txBox="1">
              <a:spLocks noChangeArrowheads="1"/>
            </p:cNvSpPr>
            <p:nvPr/>
          </p:nvSpPr>
          <p:spPr bwMode="auto">
            <a:xfrm>
              <a:off x="438150" y="1209675"/>
              <a:ext cx="1162050"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Öğretim strateji ve materyallerinin gelişimi</a:t>
              </a:r>
            </a:p>
          </p:txBody>
        </p:sp>
        <p:sp>
          <p:nvSpPr>
            <p:cNvPr id="24" name="Metin Kutusu 2"/>
            <p:cNvSpPr txBox="1">
              <a:spLocks noChangeArrowheads="1"/>
            </p:cNvSpPr>
            <p:nvPr/>
          </p:nvSpPr>
          <p:spPr bwMode="auto">
            <a:xfrm>
              <a:off x="3676650" y="1228725"/>
              <a:ext cx="885825" cy="478790"/>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Uygulamada sınama</a:t>
              </a:r>
            </a:p>
          </p:txBody>
        </p:sp>
        <p:sp>
          <p:nvSpPr>
            <p:cNvPr id="25" name="Metin Kutusu 2"/>
            <p:cNvSpPr txBox="1">
              <a:spLocks noChangeArrowheads="1"/>
            </p:cNvSpPr>
            <p:nvPr/>
          </p:nvSpPr>
          <p:spPr bwMode="auto">
            <a:xfrm>
              <a:off x="3771900" y="3171825"/>
              <a:ext cx="885825" cy="294640"/>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Değerlendirme</a:t>
              </a:r>
            </a:p>
          </p:txBody>
        </p:sp>
        <p:sp>
          <p:nvSpPr>
            <p:cNvPr id="26" name="Metin Kutusu 2"/>
            <p:cNvSpPr txBox="1">
              <a:spLocks noChangeArrowheads="1"/>
            </p:cNvSpPr>
            <p:nvPr/>
          </p:nvSpPr>
          <p:spPr bwMode="auto">
            <a:xfrm>
              <a:off x="523875" y="3009900"/>
              <a:ext cx="885825" cy="662305"/>
            </a:xfrm>
            <a:prstGeom prst="rect">
              <a:avLst/>
            </a:prstGeom>
            <a:noFill/>
            <a:ln w="9525">
              <a:noFill/>
              <a:miter lim="800000"/>
              <a:headEnd/>
              <a:tailEnd/>
            </a:ln>
          </p:spPr>
          <p:txBody>
            <a:bodyPr rot="0" vert="horz" wrap="square" lIns="0" tIns="0" rIns="0" bIns="0" anchor="t" anchorCtr="0">
              <a:sp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Üzerinde derin düşünme ve revizyon</a:t>
              </a:r>
            </a:p>
          </p:txBody>
        </p:sp>
        <p:sp>
          <p:nvSpPr>
            <p:cNvPr id="27" name="Metin Kutusu 2"/>
            <p:cNvSpPr txBox="1">
              <a:spLocks noChangeArrowheads="1"/>
            </p:cNvSpPr>
            <p:nvPr/>
          </p:nvSpPr>
          <p:spPr bwMode="auto">
            <a:xfrm>
              <a:off x="1562100" y="1838325"/>
              <a:ext cx="1905000" cy="1104900"/>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0"/>
                </a:spcAft>
              </a:pPr>
              <a:r>
                <a:rPr lang="tr-TR" sz="1100" u="sng">
                  <a:effectLst/>
                  <a:latin typeface="Calibri" panose="020F0502020204030204" pitchFamily="34" charset="0"/>
                  <a:ea typeface="SimSun" panose="02010600030101010101" pitchFamily="2" charset="-122"/>
                  <a:cs typeface="Times New Roman" panose="02020603050405020304" pitchFamily="18" charset="0"/>
                </a:rPr>
                <a:t>Amaçlar:</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07000"/>
                </a:lnSpc>
                <a:spcAft>
                  <a:spcPts val="4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Öğretim uygulamalarının gelişimi için kavram ve bilgiler</a:t>
              </a:r>
            </a:p>
            <a:p>
              <a:pPr algn="ctr">
                <a:lnSpc>
                  <a:spcPct val="107000"/>
                </a:lnSpc>
                <a:spcAft>
                  <a:spcPts val="0"/>
                </a:spcAft>
              </a:pPr>
              <a:r>
                <a:rPr lang="tr-TR" sz="1100">
                  <a:effectLst/>
                  <a:latin typeface="Calibri" panose="020F0502020204030204" pitchFamily="34" charset="0"/>
                  <a:ea typeface="SimSun" panose="02010600030101010101" pitchFamily="2" charset="-122"/>
                  <a:cs typeface="Times New Roman" panose="02020603050405020304" pitchFamily="18" charset="0"/>
                </a:rPr>
                <a:t>Araştırma sürecinde somut uygulama geliştirilmesi</a:t>
              </a:r>
            </a:p>
          </p:txBody>
        </p:sp>
        <p:cxnSp>
          <p:nvCxnSpPr>
            <p:cNvPr id="28" name="Düz Bağlayıcı 27"/>
            <p:cNvCxnSpPr/>
            <p:nvPr/>
          </p:nvCxnSpPr>
          <p:spPr>
            <a:xfrm>
              <a:off x="1457325" y="2390775"/>
              <a:ext cx="2105025" cy="0"/>
            </a:xfrm>
            <a:prstGeom prst="line">
              <a:avLst/>
            </a:prstGeom>
            <a:ln w="19050"/>
          </p:spPr>
          <p:style>
            <a:lnRef idx="2">
              <a:schemeClr val="accent3"/>
            </a:lnRef>
            <a:fillRef idx="0">
              <a:schemeClr val="accent3"/>
            </a:fillRef>
            <a:effectRef idx="1">
              <a:schemeClr val="accent3"/>
            </a:effectRef>
            <a:fontRef idx="minor">
              <a:schemeClr val="tx1"/>
            </a:fontRef>
          </p:style>
        </p:cxnSp>
        <p:sp>
          <p:nvSpPr>
            <p:cNvPr id="29" name="Metin Kutusu 2"/>
            <p:cNvSpPr txBox="1">
              <a:spLocks noChangeArrowheads="1"/>
            </p:cNvSpPr>
            <p:nvPr/>
          </p:nvSpPr>
          <p:spPr bwMode="auto">
            <a:xfrm>
              <a:off x="3152775" y="3724275"/>
              <a:ext cx="1743075"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100">
                  <a:effectLst/>
                  <a:latin typeface="Calibri" panose="020F0502020204030204" pitchFamily="34" charset="0"/>
                  <a:ea typeface="SimSun" panose="02010600030101010101" pitchFamily="2" charset="-122"/>
                  <a:cs typeface="Times New Roman" panose="02020603050405020304" pitchFamily="18" charset="0"/>
                </a:rPr>
                <a:t>Öğretim uygulamasının alanı</a:t>
              </a:r>
            </a:p>
          </p:txBody>
        </p:sp>
      </p:grpSp>
    </p:spTree>
    <p:extLst>
      <p:ext uri="{BB962C8B-B14F-4D97-AF65-F5344CB8AC3E}">
        <p14:creationId xmlns:p14="http://schemas.microsoft.com/office/powerpoint/2010/main" val="1668092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a:r>
              <a:rPr lang="tr-TR" altLang="de-DE" sz="4000" b="1" dirty="0" smtClean="0">
                <a:solidFill>
                  <a:srgbClr val="C00000"/>
                </a:solidFill>
                <a:latin typeface="+mn-lt"/>
                <a:ea typeface="+mn-ea"/>
                <a:cs typeface="+mn-cs"/>
              </a:rPr>
              <a:t>Kalite arttırma düşüncesi</a:t>
            </a:r>
            <a:endParaRPr lang="tr-TR"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9" name="Resim 8" descr="F:\AKADEMİK\1-Çalışmalarım\1-Yürüyen Çalışmalar\+ARTIST\Tercüme\5.2 şekil.png"/>
          <p:cNvPicPr/>
          <p:nvPr/>
        </p:nvPicPr>
        <p:blipFill>
          <a:blip r:embed="rId3">
            <a:extLst>
              <a:ext uri="{28A0092B-C50C-407E-A947-70E740481C1C}">
                <a14:useLocalDpi xmlns:a14="http://schemas.microsoft.com/office/drawing/2010/main" val="0"/>
              </a:ext>
            </a:extLst>
          </a:blip>
          <a:srcRect/>
          <a:stretch>
            <a:fillRect/>
          </a:stretch>
        </p:blipFill>
        <p:spPr bwMode="auto">
          <a:xfrm>
            <a:off x="1985962" y="2443162"/>
            <a:ext cx="5172075" cy="1971675"/>
          </a:xfrm>
          <a:prstGeom prst="rect">
            <a:avLst/>
          </a:prstGeom>
          <a:noFill/>
          <a:ln>
            <a:noFill/>
          </a:ln>
        </p:spPr>
      </p:pic>
      <p:sp>
        <p:nvSpPr>
          <p:cNvPr id="11" name="Metin Kutusu 2"/>
          <p:cNvSpPr txBox="1">
            <a:spLocks noChangeArrowheads="1"/>
          </p:cNvSpPr>
          <p:nvPr/>
        </p:nvSpPr>
        <p:spPr bwMode="auto">
          <a:xfrm>
            <a:off x="2168037" y="2390775"/>
            <a:ext cx="962025"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400">
                <a:effectLst/>
                <a:latin typeface="Calibri" panose="020F0502020204030204" pitchFamily="34" charset="0"/>
                <a:ea typeface="SimSun" panose="02010600030101010101" pitchFamily="2" charset="-122"/>
                <a:cs typeface="Times New Roman" panose="02020603050405020304" pitchFamily="18" charset="0"/>
              </a:rPr>
              <a:t>1. aşama</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 name="Metin Kutusu 2"/>
          <p:cNvSpPr txBox="1">
            <a:spLocks noChangeArrowheads="1"/>
          </p:cNvSpPr>
          <p:nvPr/>
        </p:nvSpPr>
        <p:spPr bwMode="auto">
          <a:xfrm>
            <a:off x="4029857" y="2390775"/>
            <a:ext cx="962025"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400">
                <a:effectLst/>
                <a:latin typeface="Calibri" panose="020F0502020204030204" pitchFamily="34" charset="0"/>
                <a:ea typeface="SimSun" panose="02010600030101010101" pitchFamily="2" charset="-122"/>
                <a:cs typeface="Times New Roman" panose="02020603050405020304" pitchFamily="18" charset="0"/>
              </a:rPr>
              <a:t>2. aşama</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Metin Kutusu 2"/>
          <p:cNvSpPr txBox="1">
            <a:spLocks noChangeArrowheads="1"/>
          </p:cNvSpPr>
          <p:nvPr/>
        </p:nvSpPr>
        <p:spPr bwMode="auto">
          <a:xfrm>
            <a:off x="5887232" y="2390775"/>
            <a:ext cx="962025"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400">
                <a:effectLst/>
                <a:latin typeface="Calibri" panose="020F0502020204030204" pitchFamily="34" charset="0"/>
                <a:ea typeface="SimSun" panose="02010600030101010101" pitchFamily="2" charset="-122"/>
                <a:cs typeface="Times New Roman" panose="02020603050405020304" pitchFamily="18" charset="0"/>
              </a:rPr>
              <a:t>3. aşama</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4" name="Metin Kutusu 2"/>
          <p:cNvSpPr txBox="1">
            <a:spLocks noChangeArrowheads="1"/>
          </p:cNvSpPr>
          <p:nvPr/>
        </p:nvSpPr>
        <p:spPr bwMode="auto">
          <a:xfrm>
            <a:off x="2034687" y="4229100"/>
            <a:ext cx="1352550"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200">
                <a:effectLst/>
                <a:latin typeface="Calibri" panose="020F0502020204030204" pitchFamily="34" charset="0"/>
                <a:ea typeface="SimSun" panose="02010600030101010101" pitchFamily="2" charset="-122"/>
                <a:cs typeface="Times New Roman" panose="02020603050405020304" pitchFamily="18" charset="0"/>
              </a:rPr>
              <a:t>tek öğrenme grubu</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5" name="Metin Kutusu 2"/>
          <p:cNvSpPr txBox="1">
            <a:spLocks noChangeArrowheads="1"/>
          </p:cNvSpPr>
          <p:nvPr/>
        </p:nvSpPr>
        <p:spPr bwMode="auto">
          <a:xfrm>
            <a:off x="3824752" y="4229100"/>
            <a:ext cx="1457325"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200">
                <a:effectLst/>
                <a:latin typeface="Calibri" panose="020F0502020204030204" pitchFamily="34" charset="0"/>
                <a:ea typeface="SimSun" panose="02010600030101010101" pitchFamily="2" charset="-122"/>
                <a:cs typeface="Times New Roman" panose="02020603050405020304" pitchFamily="18" charset="0"/>
              </a:rPr>
              <a:t>birkaç öğrenme grubu</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6" name="Metin Kutusu 2"/>
          <p:cNvSpPr txBox="1">
            <a:spLocks noChangeArrowheads="1"/>
          </p:cNvSpPr>
          <p:nvPr/>
        </p:nvSpPr>
        <p:spPr bwMode="auto">
          <a:xfrm>
            <a:off x="5511312" y="4229100"/>
            <a:ext cx="1809750" cy="238125"/>
          </a:xfrm>
          <a:prstGeom prst="rect">
            <a:avLst/>
          </a:prstGeom>
          <a:noFill/>
          <a:ln w="9525">
            <a:noFill/>
            <a:miter lim="800000"/>
            <a:headEnd/>
            <a:tailEnd/>
          </a:ln>
        </p:spPr>
        <p:txBody>
          <a:bodyPr rot="0" vert="horz" wrap="square" lIns="0" tIns="0" rIns="0" bIns="0" anchor="t" anchorCtr="0">
            <a:noAutofit/>
          </a:bodyPr>
          <a:lstStyle/>
          <a:p>
            <a:pPr algn="ctr">
              <a:lnSpc>
                <a:spcPct val="107000"/>
              </a:lnSpc>
              <a:spcAft>
                <a:spcPts val="800"/>
              </a:spcAft>
            </a:pPr>
            <a:r>
              <a:rPr lang="tr-TR" sz="1200">
                <a:effectLst/>
                <a:latin typeface="Calibri" panose="020F0502020204030204" pitchFamily="34" charset="0"/>
                <a:ea typeface="SimSun" panose="02010600030101010101" pitchFamily="2" charset="-122"/>
                <a:cs typeface="Times New Roman" panose="02020603050405020304" pitchFamily="18" charset="0"/>
              </a:rPr>
              <a:t>Fazla sayıda öğrenme grubu</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107000"/>
              </a:lnSpc>
              <a:spcAft>
                <a:spcPts val="800"/>
              </a:spcAft>
            </a:pPr>
            <a:r>
              <a:rPr lang="tr-TR" sz="1200">
                <a:effectLst/>
                <a:latin typeface="Calibri" panose="020F0502020204030204" pitchFamily="34" charset="0"/>
                <a:ea typeface="SimSun" panose="02010600030101010101" pitchFamily="2" charset="-122"/>
                <a:cs typeface="Times New Roman" panose="02020603050405020304" pitchFamily="18" charset="0"/>
              </a:rPr>
              <a:t> </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7" name="Metin Kutusu 2"/>
          <p:cNvSpPr txBox="1">
            <a:spLocks noChangeArrowheads="1"/>
          </p:cNvSpPr>
          <p:nvPr/>
        </p:nvSpPr>
        <p:spPr bwMode="auto">
          <a:xfrm>
            <a:off x="3930162" y="3028950"/>
            <a:ext cx="1238250" cy="87630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300">
                <a:effectLst/>
                <a:latin typeface="Calibri" panose="020F0502020204030204" pitchFamily="34" charset="0"/>
                <a:ea typeface="SimSun" panose="02010600030101010101" pitchFamily="2" charset="-122"/>
                <a:cs typeface="Times New Roman" panose="02020603050405020304" pitchFamily="18" charset="0"/>
              </a:rPr>
              <a:t>sistematik gelişim, sınav ve değerlendirme döngüleri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8" name="Metin Kutusu 2"/>
          <p:cNvSpPr txBox="1">
            <a:spLocks noChangeArrowheads="1"/>
          </p:cNvSpPr>
          <p:nvPr/>
        </p:nvSpPr>
        <p:spPr bwMode="auto">
          <a:xfrm>
            <a:off x="2044212" y="3019425"/>
            <a:ext cx="1352550" cy="87630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300">
                <a:effectLst/>
                <a:latin typeface="Calibri" panose="020F0502020204030204" pitchFamily="34" charset="0"/>
                <a:ea typeface="SimSun" panose="02010600030101010101" pitchFamily="2" charset="-122"/>
                <a:cs typeface="Times New Roman" panose="02020603050405020304" pitchFamily="18" charset="0"/>
              </a:rPr>
              <a:t>ilk geçici kavramların temellendirilmesi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p>
            <a:pPr algn="ctr">
              <a:lnSpc>
                <a:spcPct val="90000"/>
              </a:lnSpc>
              <a:spcAft>
                <a:spcPts val="0"/>
              </a:spcAft>
            </a:pPr>
            <a:r>
              <a:rPr lang="tr-TR" sz="1300">
                <a:effectLst/>
                <a:latin typeface="Calibri" panose="020F0502020204030204" pitchFamily="34" charset="0"/>
                <a:ea typeface="SimSun" panose="02010600030101010101" pitchFamily="2" charset="-122"/>
                <a:cs typeface="Times New Roman" panose="02020603050405020304" pitchFamily="18" charset="0"/>
              </a:rPr>
              <a:t>tekil sınavlar</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9" name="Metin Kutusu 2"/>
          <p:cNvSpPr txBox="1">
            <a:spLocks noChangeArrowheads="1"/>
          </p:cNvSpPr>
          <p:nvPr/>
        </p:nvSpPr>
        <p:spPr bwMode="auto">
          <a:xfrm>
            <a:off x="5844687" y="2904490"/>
            <a:ext cx="1095375" cy="1114425"/>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300">
                <a:effectLst/>
                <a:latin typeface="Calibri" panose="020F0502020204030204" pitchFamily="34" charset="0"/>
                <a:ea typeface="SimSun" panose="02010600030101010101" pitchFamily="2" charset="-122"/>
                <a:cs typeface="Times New Roman" panose="02020603050405020304" pitchFamily="18" charset="0"/>
              </a:rPr>
              <a:t>yaygınlaştırma, alanda uygulama ve bazı ayrıntılarda değişikliğe gitme </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40293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tr-TR" altLang="de-DE" sz="4000" b="1" dirty="0" err="1" smtClean="0">
                <a:solidFill>
                  <a:srgbClr val="C00000"/>
                </a:solidFill>
                <a:latin typeface="+mn-lt"/>
                <a:ea typeface="+mn-ea"/>
                <a:cs typeface="+mn-cs"/>
              </a:rPr>
              <a:t>Üçgenleme</a:t>
            </a:r>
            <a:r>
              <a:rPr lang="tr-TR" altLang="de-DE" sz="4000" b="1" dirty="0" smtClean="0">
                <a:solidFill>
                  <a:srgbClr val="C00000"/>
                </a:solidFill>
                <a:latin typeface="+mn-lt"/>
                <a:ea typeface="+mn-ea"/>
                <a:cs typeface="+mn-cs"/>
              </a:rPr>
              <a:t> yoluyla anlam oluşturma</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pSp>
        <p:nvGrpSpPr>
          <p:cNvPr id="19" name="Grup 18"/>
          <p:cNvGrpSpPr/>
          <p:nvPr/>
        </p:nvGrpSpPr>
        <p:grpSpPr>
          <a:xfrm>
            <a:off x="1695450" y="1857375"/>
            <a:ext cx="5753100" cy="3143250"/>
            <a:chOff x="0" y="0"/>
            <a:chExt cx="5753100" cy="3143250"/>
          </a:xfrm>
        </p:grpSpPr>
        <p:grpSp>
          <p:nvGrpSpPr>
            <p:cNvPr id="20" name="Grup 19"/>
            <p:cNvGrpSpPr/>
            <p:nvPr/>
          </p:nvGrpSpPr>
          <p:grpSpPr>
            <a:xfrm>
              <a:off x="0" y="0"/>
              <a:ext cx="5753100" cy="3143250"/>
              <a:chOff x="0" y="0"/>
              <a:chExt cx="5753100" cy="3143250"/>
            </a:xfrm>
          </p:grpSpPr>
          <p:sp>
            <p:nvSpPr>
              <p:cNvPr id="28" name="Oval 27"/>
              <p:cNvSpPr/>
              <p:nvPr/>
            </p:nvSpPr>
            <p:spPr>
              <a:xfrm>
                <a:off x="0" y="0"/>
                <a:ext cx="5753100" cy="3143250"/>
              </a:xfrm>
              <a:prstGeom prst="ellipse">
                <a:avLst/>
              </a:prstGeom>
              <a:no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
            <p:nvSpPr>
              <p:cNvPr id="29" name="Oval 28"/>
              <p:cNvSpPr/>
              <p:nvPr/>
            </p:nvSpPr>
            <p:spPr>
              <a:xfrm>
                <a:off x="1962150" y="1219200"/>
                <a:ext cx="1657350" cy="771525"/>
              </a:xfrm>
              <a:prstGeom prst="ellipse">
                <a:avLst/>
              </a:prstGeom>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cxnSp>
            <p:nvCxnSpPr>
              <p:cNvPr id="30" name="Düz Ok Bağlayıcısı 29"/>
              <p:cNvCxnSpPr/>
              <p:nvPr/>
            </p:nvCxnSpPr>
            <p:spPr>
              <a:xfrm>
                <a:off x="2171700" y="866775"/>
                <a:ext cx="285750" cy="30480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cxnSp>
            <p:nvCxnSpPr>
              <p:cNvPr id="31" name="Düz Ok Bağlayıcısı 30"/>
              <p:cNvCxnSpPr/>
              <p:nvPr/>
            </p:nvCxnSpPr>
            <p:spPr>
              <a:xfrm flipH="1">
                <a:off x="3219450" y="904875"/>
                <a:ext cx="264160" cy="28575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cxnSp>
            <p:nvCxnSpPr>
              <p:cNvPr id="32" name="Düz Ok Bağlayıcısı 31"/>
              <p:cNvCxnSpPr/>
              <p:nvPr/>
            </p:nvCxnSpPr>
            <p:spPr>
              <a:xfrm flipH="1" flipV="1">
                <a:off x="3714750" y="1600200"/>
                <a:ext cx="407035" cy="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cxnSp>
            <p:nvCxnSpPr>
              <p:cNvPr id="33" name="Düz Ok Bağlayıcısı 32"/>
              <p:cNvCxnSpPr/>
              <p:nvPr/>
            </p:nvCxnSpPr>
            <p:spPr>
              <a:xfrm flipV="1">
                <a:off x="1447800" y="1600200"/>
                <a:ext cx="407035" cy="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cxnSp>
            <p:nvCxnSpPr>
              <p:cNvPr id="34" name="Düz Ok Bağlayıcısı 33"/>
              <p:cNvCxnSpPr/>
              <p:nvPr/>
            </p:nvCxnSpPr>
            <p:spPr>
              <a:xfrm flipV="1">
                <a:off x="2181225" y="2028825"/>
                <a:ext cx="285750" cy="30480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cxnSp>
            <p:nvCxnSpPr>
              <p:cNvPr id="35" name="Düz Ok Bağlayıcısı 34"/>
              <p:cNvCxnSpPr/>
              <p:nvPr/>
            </p:nvCxnSpPr>
            <p:spPr>
              <a:xfrm flipH="1" flipV="1">
                <a:off x="3238500" y="2028825"/>
                <a:ext cx="264160" cy="285750"/>
              </a:xfrm>
              <a:prstGeom prst="straightConnector1">
                <a:avLst/>
              </a:prstGeom>
              <a:ln w="19050">
                <a:headEnd type="none" w="med" len="med"/>
                <a:tailEnd type="arrow" w="lg" len="lg"/>
              </a:ln>
            </p:spPr>
            <p:style>
              <a:lnRef idx="1">
                <a:schemeClr val="dk1"/>
              </a:lnRef>
              <a:fillRef idx="0">
                <a:schemeClr val="dk1"/>
              </a:fillRef>
              <a:effectRef idx="0">
                <a:schemeClr val="dk1"/>
              </a:effectRef>
              <a:fontRef idx="minor">
                <a:schemeClr val="tx1"/>
              </a:fontRef>
            </p:style>
          </p:cxnSp>
        </p:grpSp>
        <p:sp>
          <p:nvSpPr>
            <p:cNvPr id="21" name="Metin Kutusu 2"/>
            <p:cNvSpPr txBox="1">
              <a:spLocks noChangeArrowheads="1"/>
            </p:cNvSpPr>
            <p:nvPr/>
          </p:nvSpPr>
          <p:spPr bwMode="auto">
            <a:xfrm>
              <a:off x="1095375" y="361950"/>
              <a:ext cx="1352550" cy="64770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Öz-değerlendirme ve kabul üzerine öğrenciler için standart soru formları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2" name="Metin Kutusu 2"/>
            <p:cNvSpPr txBox="1">
              <a:spLocks noChangeArrowheads="1"/>
            </p:cNvSpPr>
            <p:nvPr/>
          </p:nvSpPr>
          <p:spPr bwMode="auto">
            <a:xfrm>
              <a:off x="3152775" y="266700"/>
              <a:ext cx="1562100" cy="80010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Kabul, yapılabilirlik ve öğrenme başarısının gözden geçirilmesi üzerine öğretmenler için standart soru formları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3" name="Metin Kutusu 2"/>
            <p:cNvSpPr txBox="1">
              <a:spLocks noChangeArrowheads="1"/>
            </p:cNvSpPr>
            <p:nvPr/>
          </p:nvSpPr>
          <p:spPr bwMode="auto">
            <a:xfrm>
              <a:off x="4076700" y="1304925"/>
              <a:ext cx="1562100" cy="66675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Öğretmenler ve araştırmacılar arasında öğretme üzerine birlikte planlama ve dönüt verme</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4" name="Metin Kutusu 2"/>
            <p:cNvSpPr txBox="1">
              <a:spLocks noChangeArrowheads="1"/>
            </p:cNvSpPr>
            <p:nvPr/>
          </p:nvSpPr>
          <p:spPr bwMode="auto">
            <a:xfrm>
              <a:off x="3067050" y="2362200"/>
              <a:ext cx="1343025" cy="66675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Gelişme süreci ve öğrenme başarısı üzerine öğretmenler arasında grup tartışması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5" name="Metin Kutusu 2"/>
            <p:cNvSpPr txBox="1">
              <a:spLocks noChangeArrowheads="1"/>
            </p:cNvSpPr>
            <p:nvPr/>
          </p:nvSpPr>
          <p:spPr bwMode="auto">
            <a:xfrm>
              <a:off x="1485900" y="2400300"/>
              <a:ext cx="1285875" cy="66675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Öğrenilen bilgi ve kavramların seçilmiş yönleri üzerine öğrencilerle mülakat</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6" name="Metin Kutusu 2"/>
            <p:cNvSpPr txBox="1">
              <a:spLocks noChangeArrowheads="1"/>
            </p:cNvSpPr>
            <p:nvPr/>
          </p:nvSpPr>
          <p:spPr bwMode="auto">
            <a:xfrm>
              <a:off x="133350" y="1304925"/>
              <a:ext cx="1285875" cy="619125"/>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050">
                  <a:effectLst/>
                  <a:latin typeface="Calibri" panose="020F0502020204030204" pitchFamily="34" charset="0"/>
                  <a:ea typeface="SimSun" panose="02010600030101010101" pitchFamily="2" charset="-122"/>
                  <a:cs typeface="Times New Roman" panose="02020603050405020304" pitchFamily="18" charset="0"/>
                </a:rPr>
                <a:t>Öğrencilerin bilişsel başarısını irdelemek için açık uçlu ve görsel unsurlar içeren sınavlar</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7" name="Metin Kutusu 2"/>
            <p:cNvSpPr txBox="1">
              <a:spLocks noChangeArrowheads="1"/>
            </p:cNvSpPr>
            <p:nvPr/>
          </p:nvSpPr>
          <p:spPr bwMode="auto">
            <a:xfrm>
              <a:off x="2143125" y="1343025"/>
              <a:ext cx="1362075" cy="571500"/>
            </a:xfrm>
            <a:prstGeom prst="rect">
              <a:avLst/>
            </a:prstGeom>
            <a:noFill/>
            <a:ln w="9525">
              <a:noFill/>
              <a:miter lim="800000"/>
              <a:headEnd/>
              <a:tailEnd/>
            </a:ln>
          </p:spPr>
          <p:txBody>
            <a:bodyPr rot="0" vert="horz" wrap="square" lIns="0" tIns="0" rIns="0" bIns="0" anchor="t" anchorCtr="0">
              <a:noAutofit/>
            </a:bodyPr>
            <a:lstStyle/>
            <a:p>
              <a:pPr algn="ctr">
                <a:lnSpc>
                  <a:spcPct val="90000"/>
                </a:lnSpc>
                <a:spcAft>
                  <a:spcPts val="300"/>
                </a:spcAft>
              </a:pPr>
              <a:r>
                <a:rPr lang="tr-TR" sz="1300" b="1">
                  <a:effectLst/>
                  <a:latin typeface="Calibri" panose="020F0502020204030204" pitchFamily="34" charset="0"/>
                  <a:ea typeface="SimSun" panose="02010600030101010101" pitchFamily="2" charset="-122"/>
                  <a:cs typeface="Times New Roman" panose="02020603050405020304" pitchFamily="18" charset="0"/>
                </a:rPr>
                <a:t>Değiştirilmiş öğretim uygulamaları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p:txBody>
        </p:sp>
      </p:grpSp>
    </p:spTree>
    <p:extLst>
      <p:ext uri="{BB962C8B-B14F-4D97-AF65-F5344CB8AC3E}">
        <p14:creationId xmlns:p14="http://schemas.microsoft.com/office/powerpoint/2010/main" val="3342914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24491" y="247050"/>
            <a:ext cx="7718996" cy="905979"/>
          </a:xfrm>
        </p:spPr>
        <p:txBody>
          <a:bodyPr>
            <a:noAutofit/>
          </a:bodyPr>
          <a:lstStyle/>
          <a:p>
            <a:pPr algn="ctr"/>
            <a:r>
              <a:rPr lang="tr-TR" altLang="de-DE" sz="4000" b="1" dirty="0" smtClean="0">
                <a:solidFill>
                  <a:srgbClr val="C00000"/>
                </a:solidFill>
                <a:latin typeface="+mn-lt"/>
                <a:ea typeface="+mn-ea"/>
                <a:cs typeface="+mn-cs"/>
              </a:rPr>
              <a:t>Eylem araştırmasının, geleneksel araştırmadan farkı nedir?</a:t>
            </a:r>
            <a:endParaRPr lang="tr-TR"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1122249940"/>
              </p:ext>
            </p:extLst>
          </p:nvPr>
        </p:nvGraphicFramePr>
        <p:xfrm>
          <a:off x="196647" y="1288874"/>
          <a:ext cx="8750707" cy="4380015"/>
        </p:xfrm>
        <a:graphic>
          <a:graphicData uri="http://schemas.openxmlformats.org/drawingml/2006/table">
            <a:tbl>
              <a:tblPr firstRow="1" firstCol="1" bandRow="1">
                <a:tableStyleId>{073A0DAA-6AF3-43AB-8588-CEC1D06C72B9}</a:tableStyleId>
              </a:tblPr>
              <a:tblGrid>
                <a:gridCol w="2916259">
                  <a:extLst>
                    <a:ext uri="{9D8B030D-6E8A-4147-A177-3AD203B41FA5}">
                      <a16:colId xmlns:a16="http://schemas.microsoft.com/office/drawing/2014/main" val="3910409894"/>
                    </a:ext>
                  </a:extLst>
                </a:gridCol>
                <a:gridCol w="2917224">
                  <a:extLst>
                    <a:ext uri="{9D8B030D-6E8A-4147-A177-3AD203B41FA5}">
                      <a16:colId xmlns:a16="http://schemas.microsoft.com/office/drawing/2014/main" val="2832469656"/>
                    </a:ext>
                  </a:extLst>
                </a:gridCol>
                <a:gridCol w="2917224">
                  <a:extLst>
                    <a:ext uri="{9D8B030D-6E8A-4147-A177-3AD203B41FA5}">
                      <a16:colId xmlns:a16="http://schemas.microsoft.com/office/drawing/2014/main" val="418375438"/>
                    </a:ext>
                  </a:extLst>
                </a:gridCol>
              </a:tblGrid>
              <a:tr h="543900">
                <a:tc>
                  <a:txBody>
                    <a:bodyPr/>
                    <a:lstStyle/>
                    <a:p>
                      <a:pPr algn="ctr">
                        <a:lnSpc>
                          <a:spcPct val="107000"/>
                        </a:lnSpc>
                        <a:spcAft>
                          <a:spcPts val="0"/>
                        </a:spcAft>
                      </a:pPr>
                      <a:r>
                        <a:rPr lang="tr-TR" sz="12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Konu</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gn="ctr">
                        <a:lnSpc>
                          <a:spcPct val="107000"/>
                        </a:lnSpc>
                        <a:spcAft>
                          <a:spcPts val="0"/>
                        </a:spcAft>
                      </a:pPr>
                      <a:r>
                        <a:rPr lang="nl-NL" sz="12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Geleneksel araştırma</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gn="ctr">
                        <a:lnSpc>
                          <a:spcPct val="107000"/>
                        </a:lnSpc>
                        <a:spcAft>
                          <a:spcPts val="0"/>
                        </a:spcAft>
                      </a:pPr>
                      <a:r>
                        <a:rPr lang="tr-TR" sz="12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Eylem araştırması</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extLst>
                  <a:ext uri="{0D108BD9-81ED-4DB2-BD59-A6C34878D82A}">
                    <a16:rowId xmlns:a16="http://schemas.microsoft.com/office/drawing/2014/main" val="3857076002"/>
                  </a:ext>
                </a:extLst>
              </a:tr>
              <a:tr h="362600">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Araştırmacının ihtiyaç duyduğu eğitim</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Geniş</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Kendi kendine veya danışma ile</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1936384"/>
                  </a:ext>
                </a:extLst>
              </a:tr>
              <a:tr h="362600">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Araştırmanın Hedefleri</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Genellenebilir bilgi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Yerel duruma uygulamaya yönelik bilgi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95057556"/>
                  </a:ext>
                </a:extLst>
              </a:tr>
              <a:tr h="362600">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Çalışılacak problemi belirleme yöntemi</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Önceki araştırmaların gözden geçirilmesi</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Halen karşılaşılan hedeflerin sorunları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56574273"/>
                  </a:ext>
                </a:extLst>
              </a:tr>
              <a:tr h="362600">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Literatür taraması süreci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Yaygın olarak birincil kaynakları kullanma</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Daha üstünkörü, ikincil kaynakları kullanan </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73075968"/>
                  </a:ext>
                </a:extLst>
              </a:tr>
              <a:tr h="362600">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Örneklem alma yaklaşımı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Rasgele veya temsili örnekleme</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Birlikte çalışılan öğrenciler veya müşteriler</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46719330"/>
                  </a:ext>
                </a:extLst>
              </a:tr>
              <a:tr h="725201">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Araştırma tasarımı</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Sıkı kontrol, uzun zaman çerçevesi</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Daha gevşek prosedürler, çalışma sırasındaki değişim; hızlı zaman dilimi; üçgenleme yoluyla kontrol</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60418573"/>
                  </a:ext>
                </a:extLst>
              </a:tr>
              <a:tr h="383904">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Ölçüm prosedürleri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Değerlendir ve ön test et</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Uygun ölçümler veya standartlaştırılmış testler</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99745713"/>
                  </a:ext>
                </a:extLst>
              </a:tr>
              <a:tr h="543900">
                <a:tc>
                  <a:txBody>
                    <a:bodyPr/>
                    <a:lstStyle/>
                    <a:p>
                      <a:pPr>
                        <a:lnSpc>
                          <a:spcPct val="107000"/>
                        </a:lnSpc>
                        <a:spcBef>
                          <a:spcPts val="600"/>
                        </a:spcBef>
                        <a:spcAft>
                          <a:spcPts val="0"/>
                        </a:spcAft>
                      </a:pPr>
                      <a:r>
                        <a:rPr lang="tr-TR" sz="1200">
                          <a:effectLst/>
                          <a:latin typeface="Calibri" panose="020F0502020204030204" pitchFamily="34" charset="0"/>
                          <a:ea typeface="SimSun" panose="02010600030101010101" pitchFamily="2" charset="-122"/>
                          <a:cs typeface="Calibri" panose="020F0502020204030204" pitchFamily="34" charset="0"/>
                        </a:rPr>
                        <a:t>Veri analizi</a:t>
                      </a:r>
                      <a:endParaRPr lang="tr-TR"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İstatistiksel testler, nitel teknikler</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İstatistiksel anlamlılığa pratik anlama odaklanma, ham verilerin sunulması </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08174505"/>
                  </a:ext>
                </a:extLst>
              </a:tr>
              <a:tr h="362600">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Sonuçların uygulanması</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solidFill>
                      <a:srgbClr val="C00000"/>
                    </a:solidFill>
                  </a:tcP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Teorik önemin vurgulanması</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Bef>
                          <a:spcPts val="600"/>
                        </a:spcBef>
                        <a:spcAft>
                          <a:spcPts val="0"/>
                        </a:spcAft>
                      </a:pPr>
                      <a:r>
                        <a:rPr lang="tr-TR" sz="1200" dirty="0">
                          <a:effectLst/>
                          <a:latin typeface="Calibri" panose="020F0502020204030204" pitchFamily="34" charset="0"/>
                          <a:ea typeface="SimSun" panose="02010600030101010101" pitchFamily="2" charset="-122"/>
                          <a:cs typeface="Calibri" panose="020F0502020204030204" pitchFamily="34" charset="0"/>
                        </a:rPr>
                        <a:t>Pratik anlamlılığın vurgulaması</a:t>
                      </a:r>
                      <a:endParaRPr lang="tr-TR"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071031894"/>
                  </a:ext>
                </a:extLst>
              </a:tr>
            </a:tbl>
          </a:graphicData>
        </a:graphic>
      </p:graphicFrame>
    </p:spTree>
    <p:extLst>
      <p:ext uri="{BB962C8B-B14F-4D97-AF65-F5344CB8AC3E}">
        <p14:creationId xmlns:p14="http://schemas.microsoft.com/office/powerpoint/2010/main" val="3287501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89900" y="212218"/>
            <a:ext cx="6286126" cy="1128322"/>
          </a:xfrm>
        </p:spPr>
        <p:txBody>
          <a:bodyPr>
            <a:noAutofit/>
          </a:bodyPr>
          <a:lstStyle/>
          <a:p>
            <a:pPr algn="ctr" eaLnBrk="1" hangingPunct="1">
              <a:lnSpc>
                <a:spcPct val="80000"/>
              </a:lnSpc>
            </a:pPr>
            <a:r>
              <a:rPr lang="tr-TR" altLang="de-DE" sz="4000" b="1" dirty="0" smtClean="0">
                <a:solidFill>
                  <a:srgbClr val="C00000"/>
                </a:solidFill>
                <a:latin typeface="+mn-lt"/>
                <a:ea typeface="+mn-ea"/>
                <a:cs typeface="+mn-cs"/>
              </a:rPr>
              <a:t>Fen eğitiminde bilimsel araştırma paradigmaları</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2" name="Tabelle 1"/>
          <p:cNvGraphicFramePr>
            <a:graphicFrameLocks noGrp="1"/>
          </p:cNvGraphicFramePr>
          <p:nvPr>
            <p:extLst>
              <p:ext uri="{D42A27DB-BD31-4B8C-83A1-F6EECF244321}">
                <p14:modId xmlns:p14="http://schemas.microsoft.com/office/powerpoint/2010/main" val="370667677"/>
              </p:ext>
            </p:extLst>
          </p:nvPr>
        </p:nvGraphicFramePr>
        <p:xfrm>
          <a:off x="2096734" y="1343389"/>
          <a:ext cx="6212022" cy="4971924"/>
        </p:xfrm>
        <a:graphic>
          <a:graphicData uri="http://schemas.openxmlformats.org/drawingml/2006/table">
            <a:tbl>
              <a:tblPr firstRow="1" firstCol="1" bandRow="1">
                <a:tableStyleId>{2D5ABB26-0587-4C30-8999-92F81FD0307C}</a:tableStyleId>
              </a:tblPr>
              <a:tblGrid>
                <a:gridCol w="3106011">
                  <a:extLst>
                    <a:ext uri="{9D8B030D-6E8A-4147-A177-3AD203B41FA5}">
                      <a16:colId xmlns:a16="http://schemas.microsoft.com/office/drawing/2014/main" val="2209700017"/>
                    </a:ext>
                  </a:extLst>
                </a:gridCol>
                <a:gridCol w="3106011">
                  <a:extLst>
                    <a:ext uri="{9D8B030D-6E8A-4147-A177-3AD203B41FA5}">
                      <a16:colId xmlns:a16="http://schemas.microsoft.com/office/drawing/2014/main" val="3067050720"/>
                    </a:ext>
                  </a:extLst>
                </a:gridCol>
              </a:tblGrid>
              <a:tr h="2363714">
                <a:tc>
                  <a:txBody>
                    <a:bodyPr/>
                    <a:lstStyle/>
                    <a:p>
                      <a:r>
                        <a:rPr lang="tr-TR" sz="1800" b="1" i="1" kern="1200" dirty="0" smtClean="0">
                          <a:solidFill>
                            <a:schemeClr val="tx1"/>
                          </a:solidFill>
                          <a:effectLst/>
                          <a:latin typeface="+mn-lt"/>
                          <a:ea typeface="+mn-ea"/>
                          <a:cs typeface="+mn-cs"/>
                        </a:rPr>
                        <a:t>(post-)Pozitivizm</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endParaRPr lang="tr-TR" sz="10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r>
                        <a:rPr lang="tr-TR" sz="1800" i="1" kern="1200" dirty="0" err="1" smtClean="0">
                          <a:solidFill>
                            <a:schemeClr val="tx1"/>
                          </a:solidFill>
                          <a:effectLst/>
                          <a:latin typeface="+mn-lt"/>
                          <a:ea typeface="+mn-ea"/>
                          <a:cs typeface="+mn-cs"/>
                        </a:rPr>
                        <a:t>Deterministik</a:t>
                      </a:r>
                      <a:r>
                        <a:rPr lang="tr-TR" sz="1800" i="1" kern="1200" dirty="0" smtClean="0">
                          <a:solidFill>
                            <a:schemeClr val="tx1"/>
                          </a:solidFill>
                          <a:effectLst/>
                          <a:latin typeface="+mn-lt"/>
                          <a:ea typeface="+mn-ea"/>
                          <a:cs typeface="+mn-cs"/>
                        </a:rPr>
                        <a:t> (</a:t>
                      </a:r>
                      <a:r>
                        <a:rPr lang="tr-TR" sz="1800" i="1" kern="1200" dirty="0" err="1" smtClean="0">
                          <a:solidFill>
                            <a:schemeClr val="tx1"/>
                          </a:solidFill>
                          <a:effectLst/>
                          <a:latin typeface="+mn-lt"/>
                          <a:ea typeface="+mn-ea"/>
                          <a:cs typeface="+mn-cs"/>
                        </a:rPr>
                        <a:t>belirlemeci</a:t>
                      </a:r>
                      <a:r>
                        <a:rPr lang="tr-TR" sz="1800" i="1" kern="1200" dirty="0" smtClean="0">
                          <a:solidFill>
                            <a:schemeClr val="tx1"/>
                          </a:solidFill>
                          <a:effectLst/>
                          <a:latin typeface="+mn-lt"/>
                          <a:ea typeface="+mn-ea"/>
                          <a:cs typeface="+mn-cs"/>
                        </a:rPr>
                        <a:t> yaklaşım)</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İndirgemeci</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Ampirik gözlem ve ölçüm</a:t>
                      </a:r>
                      <a:endParaRPr lang="tr-TR" sz="1800" kern="1200" dirty="0" smtClean="0">
                        <a:solidFill>
                          <a:schemeClr val="tx1"/>
                        </a:solidFill>
                        <a:effectLst/>
                        <a:latin typeface="+mn-lt"/>
                        <a:ea typeface="+mn-ea"/>
                        <a:cs typeface="+mn-cs"/>
                      </a:endParaRPr>
                    </a:p>
                    <a:p>
                      <a:pPr>
                        <a:spcBef>
                          <a:spcPts val="600"/>
                        </a:spcBef>
                      </a:pPr>
                      <a:r>
                        <a:rPr lang="tr-TR" sz="1800" i="1" kern="1200" dirty="0" smtClean="0">
                          <a:solidFill>
                            <a:schemeClr val="tx1"/>
                          </a:solidFill>
                          <a:effectLst/>
                          <a:latin typeface="+mn-lt"/>
                          <a:ea typeface="+mn-ea"/>
                          <a:cs typeface="+mn-cs"/>
                        </a:rPr>
                        <a:t> Amaç: Teori doğrulama</a:t>
                      </a:r>
                      <a:endParaRPr lang="tr-TR" sz="1800" kern="1200" dirty="0">
                        <a:solidFill>
                          <a:schemeClr val="tx1"/>
                        </a:solidFill>
                        <a:effectLst/>
                        <a:latin typeface="+mn-lt"/>
                        <a:ea typeface="+mn-ea"/>
                        <a:cs typeface="+mn-cs"/>
                      </a:endParaRPr>
                    </a:p>
                  </a:txBody>
                  <a:tcPr marL="57373" marR="57373" marT="0" marB="0"/>
                </a:tc>
                <a:tc>
                  <a:txBody>
                    <a:bodyPr/>
                    <a:lstStyle/>
                    <a:p>
                      <a:r>
                        <a:rPr lang="tr-TR" sz="1800" b="1" i="1" kern="1200" dirty="0" err="1" smtClean="0">
                          <a:solidFill>
                            <a:schemeClr val="tx1"/>
                          </a:solidFill>
                          <a:effectLst/>
                          <a:latin typeface="+mn-lt"/>
                          <a:ea typeface="+mn-ea"/>
                          <a:cs typeface="+mn-cs"/>
                        </a:rPr>
                        <a:t>Yapılandırmacılık</a:t>
                      </a:r>
                      <a:r>
                        <a:rPr lang="tr-TR" sz="1800" b="1" i="1" kern="1200" dirty="0" smtClean="0">
                          <a:solidFill>
                            <a:schemeClr val="tx1"/>
                          </a:solidFill>
                          <a:effectLst/>
                          <a:latin typeface="+mn-lt"/>
                          <a:ea typeface="+mn-ea"/>
                          <a:cs typeface="+mn-cs"/>
                        </a:rPr>
                        <a:t> (Konstrüktivizm)</a:t>
                      </a:r>
                      <a:endParaRPr lang="tr-TR" sz="1800" kern="1200" dirty="0" smtClean="0">
                        <a:solidFill>
                          <a:schemeClr val="tx1"/>
                        </a:solidFill>
                        <a:effectLst/>
                        <a:latin typeface="+mn-lt"/>
                        <a:ea typeface="+mn-ea"/>
                        <a:cs typeface="+mn-cs"/>
                      </a:endParaRPr>
                    </a:p>
                    <a:p>
                      <a:r>
                        <a:rPr lang="tr-TR" sz="1200" i="1" kern="1200" dirty="0" smtClean="0">
                          <a:solidFill>
                            <a:schemeClr val="tx1"/>
                          </a:solidFill>
                          <a:effectLst/>
                          <a:latin typeface="+mn-lt"/>
                          <a:ea typeface="+mn-ea"/>
                          <a:cs typeface="+mn-cs"/>
                        </a:rPr>
                        <a:t> </a:t>
                      </a:r>
                      <a:endParaRPr lang="tr-TR" sz="12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Yorumlayarak anlama</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Çoklu anlamlar</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Sosyal ve tarihsel </a:t>
                      </a:r>
                      <a:br>
                        <a:rPr lang="tr-TR" sz="1800" i="1" kern="1200" dirty="0" smtClean="0">
                          <a:solidFill>
                            <a:schemeClr val="tx1"/>
                          </a:solidFill>
                          <a:effectLst/>
                          <a:latin typeface="+mn-lt"/>
                          <a:ea typeface="+mn-ea"/>
                          <a:cs typeface="+mn-cs"/>
                        </a:rPr>
                      </a:br>
                      <a:r>
                        <a:rPr lang="tr-TR" sz="1800" i="1" kern="1200" dirty="0" smtClean="0">
                          <a:solidFill>
                            <a:schemeClr val="tx1"/>
                          </a:solidFill>
                          <a:effectLst/>
                          <a:latin typeface="+mn-lt"/>
                          <a:ea typeface="+mn-ea"/>
                          <a:cs typeface="+mn-cs"/>
                        </a:rPr>
                        <a:t>(yeniden)-yapılandırma</a:t>
                      </a:r>
                      <a:endParaRPr lang="tr-TR" sz="1800" kern="1200" dirty="0" smtClean="0">
                        <a:solidFill>
                          <a:schemeClr val="tx1"/>
                        </a:solidFill>
                        <a:effectLst/>
                        <a:latin typeface="+mn-lt"/>
                        <a:ea typeface="+mn-ea"/>
                        <a:cs typeface="+mn-cs"/>
                      </a:endParaRPr>
                    </a:p>
                    <a:p>
                      <a:pPr>
                        <a:spcBef>
                          <a:spcPts val="600"/>
                        </a:spcBef>
                      </a:pPr>
                      <a:r>
                        <a:rPr lang="tr-TR" sz="1800" i="1" kern="1200" dirty="0" smtClean="0">
                          <a:solidFill>
                            <a:schemeClr val="tx1"/>
                          </a:solidFill>
                          <a:effectLst/>
                          <a:latin typeface="+mn-lt"/>
                          <a:ea typeface="+mn-ea"/>
                          <a:cs typeface="+mn-cs"/>
                        </a:rPr>
                        <a:t>Amaç: Teori üretimi</a:t>
                      </a:r>
                      <a:endParaRPr lang="tr-TR" sz="1800" kern="1200" dirty="0" smtClean="0">
                        <a:solidFill>
                          <a:schemeClr val="tx1"/>
                        </a:solidFill>
                        <a:effectLst/>
                        <a:latin typeface="+mn-lt"/>
                        <a:ea typeface="+mn-ea"/>
                        <a:cs typeface="+mn-cs"/>
                      </a:endParaRPr>
                    </a:p>
                    <a:p>
                      <a:pPr>
                        <a:lnSpc>
                          <a:spcPct val="107000"/>
                        </a:lnSpc>
                        <a:spcAft>
                          <a:spcPts val="0"/>
                        </a:spcAft>
                      </a:pP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57373" marR="57373" marT="0" marB="0"/>
                </a:tc>
                <a:extLst>
                  <a:ext uri="{0D108BD9-81ED-4DB2-BD59-A6C34878D82A}">
                    <a16:rowId xmlns:a16="http://schemas.microsoft.com/office/drawing/2014/main" val="3644507499"/>
                  </a:ext>
                </a:extLst>
              </a:tr>
              <a:tr h="2441154">
                <a:tc>
                  <a:txBody>
                    <a:bodyPr/>
                    <a:lstStyle/>
                    <a:p>
                      <a:r>
                        <a:rPr lang="tr-TR" sz="1800" b="1" i="1" kern="1200" dirty="0" smtClean="0">
                          <a:solidFill>
                            <a:schemeClr val="tx1"/>
                          </a:solidFill>
                          <a:effectLst/>
                          <a:latin typeface="+mn-lt"/>
                          <a:ea typeface="+mn-ea"/>
                          <a:cs typeface="+mn-cs"/>
                        </a:rPr>
                        <a:t>Pragmatizm (yararcılık)</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Eylemin sonuçları</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Sorun merkezli</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Çoğulcu</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Gerçek dünyaya odaklı</a:t>
                      </a:r>
                      <a:endParaRPr lang="tr-TR" sz="1800" kern="1200" dirty="0" smtClean="0">
                        <a:solidFill>
                          <a:schemeClr val="tx1"/>
                        </a:solidFill>
                        <a:effectLst/>
                        <a:latin typeface="+mn-lt"/>
                        <a:ea typeface="+mn-ea"/>
                        <a:cs typeface="+mn-cs"/>
                      </a:endParaRPr>
                    </a:p>
                    <a:p>
                      <a:endParaRPr lang="tr-TR" sz="1800" i="1"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Amaç: Değişim</a:t>
                      </a:r>
                      <a:endParaRPr lang="tr-TR" sz="1800" kern="1200" dirty="0" smtClean="0">
                        <a:solidFill>
                          <a:schemeClr val="tx1"/>
                        </a:solidFill>
                        <a:effectLst/>
                        <a:latin typeface="+mn-lt"/>
                        <a:ea typeface="+mn-ea"/>
                        <a:cs typeface="+mn-cs"/>
                      </a:endParaRPr>
                    </a:p>
                    <a:p>
                      <a:pPr>
                        <a:lnSpc>
                          <a:spcPct val="107000"/>
                        </a:lnSpc>
                        <a:spcAft>
                          <a:spcPts val="0"/>
                        </a:spcAft>
                      </a:pP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7373" marR="57373" marT="0" marB="0"/>
                </a:tc>
                <a:tc>
                  <a:txBody>
                    <a:bodyPr/>
                    <a:lstStyle/>
                    <a:p>
                      <a:r>
                        <a:rPr lang="tr-TR" sz="1800" b="1" i="1" kern="1200" dirty="0" smtClean="0">
                          <a:solidFill>
                            <a:schemeClr val="tx1"/>
                          </a:solidFill>
                          <a:effectLst/>
                          <a:latin typeface="+mn-lt"/>
                          <a:ea typeface="+mn-ea"/>
                          <a:cs typeface="+mn-cs"/>
                        </a:rPr>
                        <a:t>Eleştirellik (Savunmacı / Katılımcı)</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Siyasi</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Güçlendirme</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Konu odaklı</a:t>
                      </a:r>
                      <a:endParaRPr lang="tr-TR" sz="1800" kern="1200" dirty="0" smtClean="0">
                        <a:solidFill>
                          <a:schemeClr val="tx1"/>
                        </a:solidFill>
                        <a:effectLst/>
                        <a:latin typeface="+mn-lt"/>
                        <a:ea typeface="+mn-ea"/>
                        <a:cs typeface="+mn-cs"/>
                      </a:endParaRPr>
                    </a:p>
                    <a:p>
                      <a:r>
                        <a:rPr lang="tr-TR" sz="1800" i="1" kern="1200" dirty="0" smtClean="0">
                          <a:solidFill>
                            <a:schemeClr val="tx1"/>
                          </a:solidFill>
                          <a:effectLst/>
                          <a:latin typeface="+mn-lt"/>
                          <a:ea typeface="+mn-ea"/>
                          <a:cs typeface="+mn-cs"/>
                        </a:rPr>
                        <a:t>• </a:t>
                      </a:r>
                      <a:r>
                        <a:rPr lang="tr-TR" sz="1800" i="1" kern="1200" dirty="0" err="1" smtClean="0">
                          <a:solidFill>
                            <a:schemeClr val="tx1"/>
                          </a:solidFill>
                          <a:effectLst/>
                          <a:latin typeface="+mn-lt"/>
                          <a:ea typeface="+mn-ea"/>
                          <a:cs typeface="+mn-cs"/>
                        </a:rPr>
                        <a:t>İşbirlikli</a:t>
                      </a:r>
                      <a:endParaRPr lang="tr-TR" sz="1800" kern="1200" dirty="0" smtClean="0">
                        <a:solidFill>
                          <a:schemeClr val="tx1"/>
                        </a:solidFill>
                        <a:effectLst/>
                        <a:latin typeface="+mn-lt"/>
                        <a:ea typeface="+mn-ea"/>
                        <a:cs typeface="+mn-cs"/>
                      </a:endParaRPr>
                    </a:p>
                    <a:p>
                      <a:pPr>
                        <a:spcBef>
                          <a:spcPts val="600"/>
                        </a:spcBef>
                        <a:spcAft>
                          <a:spcPts val="0"/>
                        </a:spcAft>
                      </a:pPr>
                      <a:r>
                        <a:rPr lang="tr-TR" sz="1800" i="1" kern="1200" dirty="0" smtClean="0">
                          <a:solidFill>
                            <a:schemeClr val="tx1"/>
                          </a:solidFill>
                          <a:effectLst/>
                          <a:latin typeface="+mn-lt"/>
                          <a:ea typeface="+mn-ea"/>
                          <a:cs typeface="+mn-cs"/>
                        </a:rPr>
                        <a:t>Amaç: Özgürleşme</a:t>
                      </a:r>
                      <a:endParaRPr lang="tr-TR" sz="1800" kern="1200" dirty="0" smtClean="0">
                        <a:solidFill>
                          <a:schemeClr val="tx1"/>
                        </a:solidFill>
                        <a:effectLst/>
                        <a:latin typeface="+mn-lt"/>
                        <a:ea typeface="+mn-ea"/>
                        <a:cs typeface="+mn-cs"/>
                      </a:endParaRPr>
                    </a:p>
                    <a:p>
                      <a:pPr>
                        <a:lnSpc>
                          <a:spcPct val="107000"/>
                        </a:lnSpc>
                        <a:spcAft>
                          <a:spcPts val="0"/>
                        </a:spcAft>
                      </a:pPr>
                      <a:endParaRPr lang="de-DE" sz="16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57373" marR="57373" marT="0" marB="0"/>
                </a:tc>
                <a:extLst>
                  <a:ext uri="{0D108BD9-81ED-4DB2-BD59-A6C34878D82A}">
                    <a16:rowId xmlns:a16="http://schemas.microsoft.com/office/drawing/2014/main" val="1476189098"/>
                  </a:ext>
                </a:extLst>
              </a:tr>
            </a:tbl>
          </a:graphicData>
        </a:graphic>
      </p:graphicFrame>
    </p:spTree>
    <p:extLst>
      <p:ext uri="{BB962C8B-B14F-4D97-AF65-F5344CB8AC3E}">
        <p14:creationId xmlns:p14="http://schemas.microsoft.com/office/powerpoint/2010/main" val="291616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7995" y="747781"/>
            <a:ext cx="2839048" cy="4721086"/>
          </a:xfrm>
        </p:spPr>
        <p:txBody>
          <a:bodyPr anchor="t" anchorCtr="0">
            <a:noAutofit/>
          </a:bodyPr>
          <a:lstStyle/>
          <a:p>
            <a:r>
              <a:rPr lang="tr-TR" sz="3200" b="1" dirty="0" smtClean="0">
                <a:solidFill>
                  <a:srgbClr val="C00000"/>
                </a:solidFill>
                <a:latin typeface="+mn-lt"/>
                <a:ea typeface="+mn-ea"/>
                <a:cs typeface="+mn-cs"/>
              </a:rPr>
              <a:t>Eylem araştırmasında öğretmen araştırmacıların ve dış araştırmacıların potansiyel rolleri</a:t>
            </a:r>
            <a:endParaRPr lang="tr-TR" sz="32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3912180135"/>
              </p:ext>
            </p:extLst>
          </p:nvPr>
        </p:nvGraphicFramePr>
        <p:xfrm>
          <a:off x="3039289" y="120441"/>
          <a:ext cx="6001725" cy="6191377"/>
        </p:xfrm>
        <a:graphic>
          <a:graphicData uri="http://schemas.openxmlformats.org/drawingml/2006/table">
            <a:tbl>
              <a:tblPr firstRow="1" firstCol="1" bandRow="1">
                <a:tableStyleId>{5C22544A-7EE6-4342-B048-85BDC9FD1C3A}</a:tableStyleId>
              </a:tblPr>
              <a:tblGrid>
                <a:gridCol w="2447111">
                  <a:extLst>
                    <a:ext uri="{9D8B030D-6E8A-4147-A177-3AD203B41FA5}">
                      <a16:colId xmlns:a16="http://schemas.microsoft.com/office/drawing/2014/main" val="1578523926"/>
                    </a:ext>
                  </a:extLst>
                </a:gridCol>
                <a:gridCol w="3554614">
                  <a:extLst>
                    <a:ext uri="{9D8B030D-6E8A-4147-A177-3AD203B41FA5}">
                      <a16:colId xmlns:a16="http://schemas.microsoft.com/office/drawing/2014/main" val="3268466089"/>
                    </a:ext>
                  </a:extLst>
                </a:gridCol>
              </a:tblGrid>
              <a:tr h="208965">
                <a:tc>
                  <a:txBody>
                    <a:bodyPr/>
                    <a:lstStyle/>
                    <a:p>
                      <a:pPr algn="ctr">
                        <a:lnSpc>
                          <a:spcPct val="107000"/>
                        </a:lnSpc>
                        <a:spcAft>
                          <a:spcPts val="0"/>
                        </a:spcAft>
                      </a:pPr>
                      <a:r>
                        <a:rPr lang="tr-TR" sz="18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Öğretmen araştırmacı</a:t>
                      </a:r>
                      <a:endParaRPr lang="tr-TR" sz="14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tc>
                  <a:txBody>
                    <a:bodyPr/>
                    <a:lstStyle/>
                    <a:p>
                      <a:pPr algn="ctr">
                        <a:lnSpc>
                          <a:spcPct val="107000"/>
                        </a:lnSpc>
                        <a:spcAft>
                          <a:spcPts val="0"/>
                        </a:spcAft>
                      </a:pPr>
                      <a:r>
                        <a:rPr lang="tr-TR" sz="18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Dış araştırmacı</a:t>
                      </a:r>
                      <a:endParaRPr lang="tr-TR"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solidFill>
                      <a:srgbClr val="C00000"/>
                    </a:solidFill>
                  </a:tcPr>
                </a:tc>
                <a:extLst>
                  <a:ext uri="{0D108BD9-81ED-4DB2-BD59-A6C34878D82A}">
                    <a16:rowId xmlns:a16="http://schemas.microsoft.com/office/drawing/2014/main" val="576047960"/>
                  </a:ext>
                </a:extLst>
              </a:tr>
              <a:tr h="4142373">
                <a:tc>
                  <a:txBody>
                    <a:bodyPr/>
                    <a:lstStyle/>
                    <a:p>
                      <a:pPr marL="182563" lvl="0" indent="-160338">
                        <a:spcBef>
                          <a:spcPts val="600"/>
                        </a:spcBef>
                        <a:spcAft>
                          <a:spcPts val="600"/>
                        </a:spcAft>
                        <a:buFont typeface="Symbol" panose="05050102010706020507" pitchFamily="18" charset="2"/>
                        <a:buChar char=""/>
                      </a:pPr>
                      <a:r>
                        <a:rPr lang="tr-TR" sz="1600" b="0" noProof="0" dirty="0" smtClean="0">
                          <a:solidFill>
                            <a:schemeClr val="tx1"/>
                          </a:solidFill>
                          <a:effectLst/>
                        </a:rPr>
                        <a:t>Motivasyonu deneyimden çıkan eylem araştırmasının başlatılması</a:t>
                      </a:r>
                    </a:p>
                    <a:p>
                      <a:pPr marL="182563" lvl="0" indent="-160338">
                        <a:spcBef>
                          <a:spcPts val="0"/>
                        </a:spcBef>
                        <a:spcAft>
                          <a:spcPts val="0"/>
                        </a:spcAft>
                        <a:buFont typeface="Symbol" panose="05050102010706020507" pitchFamily="18" charset="2"/>
                        <a:buChar char=""/>
                      </a:pPr>
                      <a:r>
                        <a:rPr lang="tr-TR" sz="1600" b="0" noProof="0" dirty="0" smtClean="0">
                          <a:solidFill>
                            <a:schemeClr val="tx1"/>
                          </a:solidFill>
                          <a:effectLst/>
                        </a:rPr>
                        <a:t>Sınıf içi deneyimlere göre karşılaştırma yaparak literatürün analizi</a:t>
                      </a:r>
                    </a:p>
                    <a:p>
                      <a:pPr marL="182563" lvl="0" indent="-160338">
                        <a:spcBef>
                          <a:spcPts val="600"/>
                        </a:spcBef>
                        <a:spcAft>
                          <a:spcPts val="0"/>
                        </a:spcAft>
                        <a:buFont typeface="Symbol" panose="05050102010706020507" pitchFamily="18" charset="2"/>
                        <a:buChar char=""/>
                      </a:pPr>
                      <a:r>
                        <a:rPr lang="tr-TR" sz="1600" b="0" noProof="0" dirty="0" smtClean="0">
                          <a:solidFill>
                            <a:schemeClr val="tx1"/>
                          </a:solidFill>
                          <a:effectLst/>
                        </a:rPr>
                        <a:t>Yeni strateji ve kavramların yapılandırılması</a:t>
                      </a:r>
                    </a:p>
                    <a:p>
                      <a:pPr marL="182563" lvl="0" indent="-160338">
                        <a:spcBef>
                          <a:spcPts val="300"/>
                        </a:spcBef>
                        <a:spcAft>
                          <a:spcPts val="0"/>
                        </a:spcAft>
                        <a:buFont typeface="Symbol" panose="05050102010706020507" pitchFamily="18" charset="2"/>
                        <a:buChar char=""/>
                      </a:pPr>
                      <a:r>
                        <a:rPr lang="tr-TR" sz="1600" b="0" noProof="0" dirty="0" smtClean="0">
                          <a:solidFill>
                            <a:schemeClr val="tx1"/>
                          </a:solidFill>
                          <a:effectLst/>
                        </a:rPr>
                        <a:t>Yeni strateji ve kavramların uygulanması</a:t>
                      </a:r>
                    </a:p>
                    <a:p>
                      <a:pPr marL="182563" lvl="0" indent="-160338">
                        <a:spcBef>
                          <a:spcPts val="600"/>
                        </a:spcBef>
                        <a:spcAft>
                          <a:spcPts val="600"/>
                        </a:spcAft>
                        <a:buFont typeface="Symbol" panose="05050102010706020507" pitchFamily="18" charset="2"/>
                        <a:buChar char=""/>
                      </a:pPr>
                      <a:r>
                        <a:rPr lang="tr-TR" sz="1600" b="0" noProof="0" dirty="0" smtClean="0">
                          <a:solidFill>
                            <a:schemeClr val="tx1"/>
                          </a:solidFill>
                          <a:effectLst/>
                        </a:rPr>
                        <a:t>Verilerin toplanması</a:t>
                      </a:r>
                    </a:p>
                    <a:p>
                      <a:pPr marL="182563" lvl="0" indent="-160338">
                        <a:spcBef>
                          <a:spcPts val="600"/>
                        </a:spcBef>
                        <a:spcAft>
                          <a:spcPts val="1800"/>
                        </a:spcAft>
                        <a:buFont typeface="Symbol" panose="05050102010706020507" pitchFamily="18" charset="2"/>
                        <a:buChar char=""/>
                      </a:pPr>
                      <a:endParaRPr lang="tr-TR" sz="1600" b="0" noProof="0" dirty="0" smtClean="0">
                        <a:solidFill>
                          <a:schemeClr val="tx1"/>
                        </a:solidFill>
                        <a:effectLst/>
                      </a:endParaRPr>
                    </a:p>
                    <a:p>
                      <a:pPr marL="182563" lvl="0" indent="-160338">
                        <a:spcBef>
                          <a:spcPts val="600"/>
                        </a:spcBef>
                        <a:spcAft>
                          <a:spcPts val="0"/>
                        </a:spcAft>
                        <a:buFont typeface="Symbol" panose="05050102010706020507" pitchFamily="18" charset="2"/>
                        <a:buChar char=""/>
                      </a:pPr>
                      <a:r>
                        <a:rPr lang="tr-TR" sz="1600" b="0" noProof="0" dirty="0" smtClean="0">
                          <a:solidFill>
                            <a:schemeClr val="tx1"/>
                          </a:solidFill>
                          <a:effectLst/>
                        </a:rPr>
                        <a:t>Verilerin değerlendirilmesi</a:t>
                      </a:r>
                    </a:p>
                    <a:p>
                      <a:pPr marL="182563" lvl="0" indent="-160338">
                        <a:spcBef>
                          <a:spcPts val="600"/>
                        </a:spcBef>
                        <a:spcAft>
                          <a:spcPts val="600"/>
                        </a:spcAft>
                        <a:buFont typeface="Symbol" panose="05050102010706020507" pitchFamily="18" charset="2"/>
                        <a:buChar char=""/>
                      </a:pPr>
                      <a:r>
                        <a:rPr lang="tr-TR" sz="1600" b="0" noProof="0" dirty="0" smtClean="0">
                          <a:solidFill>
                            <a:schemeClr val="tx1"/>
                          </a:solidFill>
                          <a:effectLst/>
                        </a:rPr>
                        <a:t>Ortak </a:t>
                      </a: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düşünme</a:t>
                      </a:r>
                      <a:r>
                        <a:rPr lang="tr-TR" sz="1600" b="0" noProof="0" dirty="0" smtClean="0">
                          <a:solidFill>
                            <a:schemeClr val="tx1"/>
                          </a:solidFill>
                          <a:effectLst/>
                        </a:rPr>
                        <a:t> ve sonra yapılacak değişikliklerin müzakere edilmesi</a:t>
                      </a:r>
                    </a:p>
                  </a:txBody>
                  <a:tcPr marL="62776" marR="62776" marT="0" marB="0">
                    <a:solidFill>
                      <a:schemeClr val="bg1">
                        <a:lumMod val="85000"/>
                      </a:schemeClr>
                    </a:solidFill>
                  </a:tcPr>
                </a:tc>
                <a:tc>
                  <a:txBody>
                    <a:bodyPr/>
                    <a:lstStyle/>
                    <a:p>
                      <a:pPr marL="182563" lvl="0" indent="-160338">
                        <a:spcAft>
                          <a:spcPts val="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Motivasyonu önceki araştırmalardan çıkan eylem araştırmasının başlatılması</a:t>
                      </a:r>
                    </a:p>
                    <a:p>
                      <a:pPr marL="182563" lvl="0" indent="-160338">
                        <a:spcAft>
                          <a:spcPts val="30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Öğretmen araştırmasının koordinasyonu ve desteklenmesi</a:t>
                      </a:r>
                    </a:p>
                    <a:p>
                      <a:pPr marL="182563" lvl="0" indent="-160338">
                        <a:spcAft>
                          <a:spcPts val="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İlgili literatürün ve bilgi erişiminin sağlanması</a:t>
                      </a:r>
                    </a:p>
                    <a:p>
                      <a:pPr marL="182563" lvl="0" indent="-160338">
                        <a:spcAft>
                          <a:spcPts val="900"/>
                        </a:spcAft>
                        <a:buFont typeface="Symbol" panose="05050102010706020507" pitchFamily="18" charset="2"/>
                        <a:buChar char=""/>
                      </a:pPr>
                      <a:endPar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182563" lvl="0" indent="-160338">
                        <a:spcAft>
                          <a:spcPts val="120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Mevcut strateji ve kavramlara erişim sağlama</a:t>
                      </a:r>
                    </a:p>
                    <a:p>
                      <a:pPr marL="182563" lvl="0" indent="-160338">
                        <a:spcAft>
                          <a:spcPts val="1800"/>
                        </a:spcAft>
                        <a:buFont typeface="Symbol" panose="05050102010706020507" pitchFamily="18" charset="2"/>
                        <a:buChar char=""/>
                      </a:pPr>
                      <a:endPar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182563" lvl="0" indent="-160338">
                        <a:spcAft>
                          <a:spcPts val="0"/>
                        </a:spcAft>
                        <a:buFont typeface="Symbol" panose="05050102010706020507" pitchFamily="18" charset="2"/>
                        <a:buChar char=""/>
                      </a:pPr>
                      <a:endPar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182563" lvl="0" indent="-160338">
                        <a:spcAft>
                          <a:spcPts val="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Etik önlemlerin alınmasına ve araştırma verilerinin kullanım, işlenme ve saklanmasında standartların sürdürülmesine destek verilmesi</a:t>
                      </a:r>
                    </a:p>
                    <a:p>
                      <a:pPr marL="182563" lvl="0" indent="-160338">
                        <a:spcAft>
                          <a:spcPts val="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Verilerin değerlendirilmesinde metodolojik eğitim ve destek verilmesi</a:t>
                      </a:r>
                    </a:p>
                    <a:p>
                      <a:pPr marL="182563" marR="0" lvl="0" indent="-160338"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tr-TR" sz="1600" b="0" noProof="0" dirty="0" smtClean="0">
                          <a:solidFill>
                            <a:schemeClr val="tx1"/>
                          </a:solidFill>
                          <a:effectLst/>
                        </a:rPr>
                        <a:t>Ortak </a:t>
                      </a: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düşünme</a:t>
                      </a:r>
                      <a:r>
                        <a:rPr lang="tr-TR" sz="1600" b="0" noProof="0" dirty="0" smtClean="0">
                          <a:solidFill>
                            <a:schemeClr val="tx1"/>
                          </a:solidFill>
                          <a:effectLst/>
                        </a:rPr>
                        <a:t> ve sonra yapılacak değişikliklerin müzakere edilmesi</a:t>
                      </a:r>
                      <a:endPar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182563" lvl="0" indent="-160338">
                        <a:spcAft>
                          <a:spcPts val="0"/>
                        </a:spcAft>
                        <a:buFont typeface="Symbol" panose="05050102010706020507" pitchFamily="18" charset="2"/>
                        <a:buChar char=""/>
                      </a:pPr>
                      <a:r>
                        <a:rPr lang="tr-TR" sz="1600" b="0" noProof="0" dirty="0" smtClean="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Eylem araştırması bulgularının yaygınlaştırılması ve yayınlanmasına destek verilmesi</a:t>
                      </a:r>
                    </a:p>
                  </a:txBody>
                  <a:tcPr marL="62776" marR="62776" marT="0" marB="0">
                    <a:solidFill>
                      <a:schemeClr val="bg1">
                        <a:lumMod val="85000"/>
                      </a:schemeClr>
                    </a:solidFill>
                  </a:tcPr>
                </a:tc>
                <a:extLst>
                  <a:ext uri="{0D108BD9-81ED-4DB2-BD59-A6C34878D82A}">
                    <a16:rowId xmlns:a16="http://schemas.microsoft.com/office/drawing/2014/main" val="2996263379"/>
                  </a:ext>
                </a:extLst>
              </a:tr>
            </a:tbl>
          </a:graphicData>
        </a:graphic>
      </p:graphicFrame>
    </p:spTree>
    <p:extLst>
      <p:ext uri="{BB962C8B-B14F-4D97-AF65-F5344CB8AC3E}">
        <p14:creationId xmlns:p14="http://schemas.microsoft.com/office/powerpoint/2010/main" val="824107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04461" y="1341783"/>
            <a:ext cx="7202293" cy="1477328"/>
          </a:xfrm>
          <a:prstGeom prst="rect">
            <a:avLst/>
          </a:prstGeom>
          <a:noFill/>
        </p:spPr>
        <p:txBody>
          <a:bodyPr wrap="none" rtlCol="0">
            <a:spAutoFit/>
          </a:bodyPr>
          <a:lstStyle/>
          <a:p>
            <a:r>
              <a:rPr lang="en-US" i="1" dirty="0"/>
              <a:t>This project has been funded with support from the European Commission. </a:t>
            </a:r>
            <a:endParaRPr lang="en-US" i="1" dirty="0" smtClean="0"/>
          </a:p>
          <a:p>
            <a:r>
              <a:rPr lang="en-US" i="1" dirty="0" smtClean="0"/>
              <a:t>This </a:t>
            </a:r>
            <a:r>
              <a:rPr lang="en-US" i="1" dirty="0"/>
              <a:t>publication [communication] reflects the views only of the </a:t>
            </a:r>
            <a:r>
              <a:rPr lang="en-US" i="1" dirty="0" smtClean="0"/>
              <a:t>authors, </a:t>
            </a:r>
          </a:p>
          <a:p>
            <a:r>
              <a:rPr lang="en-US" i="1" dirty="0" smtClean="0"/>
              <a:t>and </a:t>
            </a:r>
            <a:r>
              <a:rPr lang="en-US" i="1" dirty="0"/>
              <a:t>the Commission cannot be held responsible for any use which may be </a:t>
            </a:r>
            <a:endParaRPr lang="en-US" i="1" dirty="0" smtClean="0"/>
          </a:p>
          <a:p>
            <a:r>
              <a:rPr lang="en-US" i="1" dirty="0" smtClean="0"/>
              <a:t>made </a:t>
            </a:r>
            <a:r>
              <a:rPr lang="en-US" i="1" dirty="0"/>
              <a:t>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5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61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lgn="ctr">
              <a:buNone/>
            </a:pPr>
            <a:r>
              <a:rPr lang="de-DE" sz="4400" b="1" dirty="0" smtClean="0"/>
              <a:t>ARTIST </a:t>
            </a:r>
            <a:r>
              <a:rPr lang="de-DE" sz="4400" b="1" dirty="0"/>
              <a:t>PPT </a:t>
            </a:r>
            <a:r>
              <a:rPr lang="tr-TR" sz="4400" b="1" dirty="0" smtClean="0"/>
              <a:t>Kiti</a:t>
            </a:r>
            <a:endParaRPr lang="de-DE" sz="4400" dirty="0"/>
          </a:p>
          <a:p>
            <a:pPr marL="0" indent="0" algn="ctr">
              <a:buNone/>
            </a:pPr>
            <a:endParaRPr lang="de-DE" dirty="0"/>
          </a:p>
          <a:p>
            <a:pPr marL="0" indent="0" algn="ctr">
              <a:buNone/>
            </a:pPr>
            <a:r>
              <a:rPr lang="de-DE" dirty="0"/>
              <a:t>Ingo Eilks </a:t>
            </a:r>
            <a:r>
              <a:rPr lang="tr-TR" dirty="0" smtClean="0"/>
              <a:t>ve</a:t>
            </a:r>
            <a:r>
              <a:rPr lang="de-DE" dirty="0" smtClean="0"/>
              <a:t> </a:t>
            </a:r>
            <a:r>
              <a:rPr lang="de-DE" dirty="0"/>
              <a:t>ARTIST </a:t>
            </a:r>
            <a:r>
              <a:rPr lang="tr-TR" dirty="0" smtClean="0"/>
              <a:t>konsorsiyumu</a:t>
            </a:r>
            <a:endParaRPr lang="de-DE" dirty="0"/>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7" name="Textfeld 6"/>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Tree>
    <p:extLst>
      <p:ext uri="{BB962C8B-B14F-4D97-AF65-F5344CB8AC3E}">
        <p14:creationId xmlns:p14="http://schemas.microsoft.com/office/powerpoint/2010/main" val="3496846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14400" y="685801"/>
            <a:ext cx="6891688" cy="567813"/>
          </a:xfrm>
        </p:spPr>
        <p:txBody>
          <a:bodyPr>
            <a:noAutofit/>
          </a:bodyPr>
          <a:lstStyle/>
          <a:p>
            <a:pPr algn="ctr" eaLnBrk="1" hangingPunct="1"/>
            <a:r>
              <a:rPr lang="tr-TR" altLang="de-DE" sz="4000" b="1" dirty="0" smtClean="0">
                <a:solidFill>
                  <a:srgbClr val="C00000"/>
                </a:solidFill>
                <a:latin typeface="+mn-lt"/>
                <a:ea typeface="+mn-ea"/>
                <a:cs typeface="+mn-cs"/>
              </a:rPr>
              <a:t>Hakkında</a:t>
            </a:r>
            <a:endParaRPr lang="de-DE" altLang="de-DE" sz="4000" b="1" dirty="0">
              <a:solidFill>
                <a:srgbClr val="C00000"/>
              </a:solidFill>
              <a:latin typeface="+mn-lt"/>
              <a:ea typeface="+mn-ea"/>
              <a:cs typeface="+mn-cs"/>
            </a:endParaRPr>
          </a:p>
        </p:txBody>
      </p:sp>
      <p:sp>
        <p:nvSpPr>
          <p:cNvPr id="14340" name="Rectangle 3"/>
          <p:cNvSpPr>
            <a:spLocks noGrp="1" noChangeArrowheads="1"/>
          </p:cNvSpPr>
          <p:nvPr>
            <p:ph idx="1"/>
          </p:nvPr>
        </p:nvSpPr>
        <p:spPr>
          <a:xfrm>
            <a:off x="525042" y="1884641"/>
            <a:ext cx="7775350" cy="4015646"/>
          </a:xfrm>
        </p:spPr>
        <p:txBody>
          <a:bodyPr>
            <a:noAutofit/>
          </a:bodyPr>
          <a:lstStyle/>
          <a:p>
            <a:r>
              <a:rPr lang="tr-TR" altLang="de-DE" sz="1600" dirty="0" smtClean="0"/>
              <a:t>Araç seti, öğretmen eğitimi </a:t>
            </a:r>
            <a:r>
              <a:rPr lang="tr-TR" altLang="de-DE" sz="1600" dirty="0" err="1" smtClean="0"/>
              <a:t>çalıştaylarında</a:t>
            </a:r>
            <a:r>
              <a:rPr lang="tr-TR" altLang="de-DE" sz="1600" dirty="0" smtClean="0"/>
              <a:t> eylem araştırması ile ilgili sunumlarda ücretsiz kullanım için ARTIST Kılavuz kitabındaki şekillerden oluşmaktadır.</a:t>
            </a:r>
          </a:p>
          <a:p>
            <a:r>
              <a:rPr lang="tr-TR" sz="1600" dirty="0" smtClean="0"/>
              <a:t>Bu araç seti, ARTIST – Fen Bilgisi Öğretiminde Yenilik için Eylem Araştırması Projesi tarafından hazırlandı. (</a:t>
            </a:r>
            <a:r>
              <a:rPr lang="tr-TR" sz="1600" dirty="0" err="1" smtClean="0"/>
              <a:t>Editors</a:t>
            </a:r>
            <a:r>
              <a:rPr lang="tr-TR" sz="1600" dirty="0" smtClean="0"/>
              <a:t> Franz </a:t>
            </a:r>
            <a:r>
              <a:rPr lang="tr-TR" sz="1600" dirty="0" err="1" smtClean="0"/>
              <a:t>Rauch</a:t>
            </a:r>
            <a:r>
              <a:rPr lang="tr-TR" sz="1600" dirty="0" smtClean="0"/>
              <a:t>, Marika Kapanadze, </a:t>
            </a:r>
            <a:r>
              <a:rPr lang="tr-TR" sz="1600" dirty="0" err="1" smtClean="0"/>
              <a:t>Nadja</a:t>
            </a:r>
            <a:r>
              <a:rPr lang="tr-TR" sz="1600" dirty="0" smtClean="0"/>
              <a:t> </a:t>
            </a:r>
            <a:r>
              <a:rPr lang="tr-TR" sz="1600" dirty="0" err="1" smtClean="0"/>
              <a:t>Frerichs</a:t>
            </a:r>
            <a:r>
              <a:rPr lang="tr-TR" sz="1600" dirty="0" smtClean="0"/>
              <a:t> ve Ingo Eilks)</a:t>
            </a:r>
          </a:p>
          <a:p>
            <a:r>
              <a:rPr lang="en-US" sz="1600" dirty="0" smtClean="0"/>
              <a:t>The project was co-funded by the European Union under the program ERASMUS+ - Capacity Building in Higher Education (CBHE) from 2016-2019 under grant agreement number </a:t>
            </a:r>
            <a:r>
              <a:rPr lang="tr-TR" sz="1600" dirty="0" smtClean="0"/>
              <a:t>573533-EPP-1-2016-1-DE-EPPKA2-CBHE-JP.</a:t>
            </a:r>
          </a:p>
          <a:p>
            <a:r>
              <a:rPr lang="tr-TR" sz="1600" dirty="0" smtClean="0"/>
              <a:t>Bu kılavuz, ARTIST - Fen Bilgisi Öğretiminde Yenilik için Eylem Araştırması projesinin bir parçasıdır. Bu proje, Avrupa Birliği tarafından 2016-2019 yılları arasında 573533-EPP-1-2016-1-DE-EPPKA2-CBHE-JP hibe sözleşmesi kapsamında ERASMUS + - Yüksek Öğretimde Kapasite Geliştirme (CBHE) programı altında ortak olarak finanse edilmiştir.</a:t>
            </a:r>
            <a:br>
              <a:rPr lang="tr-TR" sz="1600" dirty="0" smtClean="0"/>
            </a:br>
            <a:endParaRPr lang="tr-TR" sz="1600" dirty="0" smtClean="0"/>
          </a:p>
          <a:p>
            <a:r>
              <a:rPr lang="tr-TR" sz="1600" dirty="0" smtClean="0"/>
              <a:t>Bu kılavuz, Creative </a:t>
            </a:r>
            <a:r>
              <a:rPr lang="tr-TR" sz="1600" dirty="0" err="1" smtClean="0"/>
              <a:t>Commons’ın</a:t>
            </a:r>
            <a:r>
              <a:rPr lang="tr-TR" sz="1600" dirty="0" smtClean="0"/>
              <a:t> Gayri Ticari-Olduğu Gibi Paylaş (BY-NC-SA) atıf lisansı ile yayınlanmıştır.</a:t>
            </a:r>
            <a:endParaRPr lang="tr-TR" sz="1600" dirty="0"/>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6" name="Grafik 15"/>
          <p:cNvPicPr/>
          <p:nvPr/>
        </p:nvPicPr>
        <p:blipFill rotWithShape="1">
          <a:blip r:embed="rId3"/>
          <a:srcRect l="3601" t="10795" r="4886" b="5265"/>
          <a:stretch/>
        </p:blipFill>
        <p:spPr>
          <a:xfrm>
            <a:off x="2087710" y="5484693"/>
            <a:ext cx="635267" cy="240632"/>
          </a:xfrm>
          <a:prstGeom prst="rect">
            <a:avLst/>
          </a:prstGeom>
        </p:spPr>
      </p:pic>
    </p:spTree>
    <p:extLst>
      <p:ext uri="{BB962C8B-B14F-4D97-AF65-F5344CB8AC3E}">
        <p14:creationId xmlns:p14="http://schemas.microsoft.com/office/powerpoint/2010/main" val="295747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657350" y="627075"/>
            <a:ext cx="6406952" cy="567813"/>
          </a:xfrm>
        </p:spPr>
        <p:txBody>
          <a:bodyPr>
            <a:noAutofit/>
          </a:bodyPr>
          <a:lstStyle/>
          <a:p>
            <a:pPr algn="ctr" eaLnBrk="1" hangingPunct="1"/>
            <a:r>
              <a:rPr lang="tr-TR" altLang="de-DE" sz="4000" b="1" dirty="0" smtClean="0">
                <a:solidFill>
                  <a:srgbClr val="C00000"/>
                </a:solidFill>
                <a:latin typeface="+mn-lt"/>
                <a:ea typeface="+mn-ea"/>
                <a:cs typeface="+mn-cs"/>
              </a:rPr>
              <a:t>Eylem Araştırması Döngüsü</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10" name="Resim 9"/>
          <p:cNvPicPr/>
          <p:nvPr/>
        </p:nvPicPr>
        <p:blipFill>
          <a:blip r:embed="rId3">
            <a:extLst>
              <a:ext uri="{28A0092B-C50C-407E-A947-70E740481C1C}">
                <a14:useLocalDpi xmlns:a14="http://schemas.microsoft.com/office/drawing/2010/main" val="0"/>
              </a:ext>
            </a:extLst>
          </a:blip>
          <a:srcRect/>
          <a:stretch>
            <a:fillRect/>
          </a:stretch>
        </p:blipFill>
        <p:spPr bwMode="auto">
          <a:xfrm>
            <a:off x="1523398" y="1522758"/>
            <a:ext cx="6446319" cy="4336382"/>
          </a:xfrm>
          <a:prstGeom prst="rect">
            <a:avLst/>
          </a:prstGeom>
          <a:noFill/>
          <a:ln>
            <a:noFill/>
          </a:ln>
        </p:spPr>
      </p:pic>
    </p:spTree>
    <p:extLst>
      <p:ext uri="{BB962C8B-B14F-4D97-AF65-F5344CB8AC3E}">
        <p14:creationId xmlns:p14="http://schemas.microsoft.com/office/powerpoint/2010/main" val="879250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74122" y="190829"/>
            <a:ext cx="2966456" cy="5461826"/>
          </a:xfrm>
        </p:spPr>
        <p:txBody>
          <a:bodyPr>
            <a:noAutofit/>
          </a:bodyPr>
          <a:lstStyle/>
          <a:p>
            <a:r>
              <a:rPr lang="tr-TR" sz="3800" b="1" dirty="0" smtClean="0">
                <a:solidFill>
                  <a:srgbClr val="C00000"/>
                </a:solidFill>
                <a:latin typeface="+mn-lt"/>
                <a:ea typeface="+mn-ea"/>
                <a:cs typeface="+mn-cs"/>
              </a:rPr>
              <a:t>Fen eğitimini geliştirmeye yönelik olarak eylem araştırması için potansiyel alanları yansıtan bir model</a:t>
            </a:r>
            <a:endParaRPr lang="tr-TR" sz="38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2" name="Resim 1"/>
          <p:cNvPicPr>
            <a:picLocks noChangeAspect="1"/>
          </p:cNvPicPr>
          <p:nvPr/>
        </p:nvPicPr>
        <p:blipFill>
          <a:blip r:embed="rId3"/>
          <a:stretch>
            <a:fillRect/>
          </a:stretch>
        </p:blipFill>
        <p:spPr>
          <a:xfrm>
            <a:off x="3114826" y="129110"/>
            <a:ext cx="5772150" cy="6057900"/>
          </a:xfrm>
          <a:prstGeom prst="rect">
            <a:avLst/>
          </a:prstGeom>
        </p:spPr>
      </p:pic>
    </p:spTree>
    <p:extLst>
      <p:ext uri="{BB962C8B-B14F-4D97-AF65-F5344CB8AC3E}">
        <p14:creationId xmlns:p14="http://schemas.microsoft.com/office/powerpoint/2010/main" val="314724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74122" y="747781"/>
            <a:ext cx="2716866" cy="4721086"/>
          </a:xfrm>
        </p:spPr>
        <p:txBody>
          <a:bodyPr>
            <a:noAutofit/>
          </a:bodyPr>
          <a:lstStyle/>
          <a:p>
            <a:r>
              <a:rPr lang="tr-TR" sz="4000" b="1" dirty="0" smtClean="0">
                <a:solidFill>
                  <a:srgbClr val="C00000"/>
                </a:solidFill>
                <a:latin typeface="+mn-lt"/>
                <a:ea typeface="+mn-ea"/>
                <a:cs typeface="+mn-cs"/>
              </a:rPr>
              <a:t>Fen eğitiminde sınıf içi araştırması, öğretmen araştırması ve eylem araştırması</a:t>
            </a:r>
            <a:endParaRPr lang="tr-TR"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3" name="Resim 2"/>
          <p:cNvPicPr>
            <a:picLocks noChangeAspect="1"/>
          </p:cNvPicPr>
          <p:nvPr/>
        </p:nvPicPr>
        <p:blipFill>
          <a:blip r:embed="rId3"/>
          <a:stretch>
            <a:fillRect/>
          </a:stretch>
        </p:blipFill>
        <p:spPr>
          <a:xfrm>
            <a:off x="2890988" y="184151"/>
            <a:ext cx="6134100" cy="6172200"/>
          </a:xfrm>
          <a:prstGeom prst="rect">
            <a:avLst/>
          </a:prstGeom>
        </p:spPr>
      </p:pic>
    </p:spTree>
    <p:extLst>
      <p:ext uri="{BB962C8B-B14F-4D97-AF65-F5344CB8AC3E}">
        <p14:creationId xmlns:p14="http://schemas.microsoft.com/office/powerpoint/2010/main" val="4034368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406013" y="685801"/>
            <a:ext cx="11934395" cy="567813"/>
          </a:xfrm>
        </p:spPr>
        <p:txBody>
          <a:bodyPr>
            <a:noAutofit/>
          </a:bodyPr>
          <a:lstStyle/>
          <a:p>
            <a:pPr algn="ctr" eaLnBrk="1" hangingPunct="1"/>
            <a:r>
              <a:rPr lang="tr-TR" altLang="de-DE" sz="4000" b="1" dirty="0" smtClean="0">
                <a:solidFill>
                  <a:srgbClr val="C00000"/>
                </a:solidFill>
                <a:latin typeface="+mn-lt"/>
                <a:ea typeface="+mn-ea"/>
                <a:cs typeface="+mn-cs"/>
              </a:rPr>
              <a:t>Eylem Araştırması Türleri</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2079318690"/>
              </p:ext>
            </p:extLst>
          </p:nvPr>
        </p:nvGraphicFramePr>
        <p:xfrm>
          <a:off x="180566" y="1288880"/>
          <a:ext cx="8880843" cy="4572000"/>
        </p:xfrm>
        <a:graphic>
          <a:graphicData uri="http://schemas.openxmlformats.org/drawingml/2006/table">
            <a:tbl>
              <a:tblPr firstRow="1" firstCol="1" bandRow="1">
                <a:tableStyleId>{7E9639D4-E3E2-4D34-9284-5A2195B3D0D7}</a:tableStyleId>
              </a:tblPr>
              <a:tblGrid>
                <a:gridCol w="2852496">
                  <a:extLst>
                    <a:ext uri="{9D8B030D-6E8A-4147-A177-3AD203B41FA5}">
                      <a16:colId xmlns:a16="http://schemas.microsoft.com/office/drawing/2014/main" val="476348842"/>
                    </a:ext>
                  </a:extLst>
                </a:gridCol>
                <a:gridCol w="259235">
                  <a:extLst>
                    <a:ext uri="{9D8B030D-6E8A-4147-A177-3AD203B41FA5}">
                      <a16:colId xmlns:a16="http://schemas.microsoft.com/office/drawing/2014/main" val="250791768"/>
                    </a:ext>
                  </a:extLst>
                </a:gridCol>
                <a:gridCol w="2857075">
                  <a:extLst>
                    <a:ext uri="{9D8B030D-6E8A-4147-A177-3AD203B41FA5}">
                      <a16:colId xmlns:a16="http://schemas.microsoft.com/office/drawing/2014/main" val="3136758849"/>
                    </a:ext>
                  </a:extLst>
                </a:gridCol>
                <a:gridCol w="259235">
                  <a:extLst>
                    <a:ext uri="{9D8B030D-6E8A-4147-A177-3AD203B41FA5}">
                      <a16:colId xmlns:a16="http://schemas.microsoft.com/office/drawing/2014/main" val="3678108941"/>
                    </a:ext>
                  </a:extLst>
                </a:gridCol>
                <a:gridCol w="2652802">
                  <a:extLst>
                    <a:ext uri="{9D8B030D-6E8A-4147-A177-3AD203B41FA5}">
                      <a16:colId xmlns:a16="http://schemas.microsoft.com/office/drawing/2014/main" val="2839192903"/>
                    </a:ext>
                  </a:extLst>
                </a:gridCol>
              </a:tblGrid>
              <a:tr h="435590">
                <a:tc>
                  <a:txBody>
                    <a:bodyPr/>
                    <a:lstStyle/>
                    <a:p>
                      <a:pPr algn="ctr">
                        <a:spcAft>
                          <a:spcPts val="0"/>
                        </a:spcAft>
                      </a:pPr>
                      <a:r>
                        <a:rPr lang="tr-TR" sz="16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Teknik eylem araştırması</a:t>
                      </a:r>
                      <a:endParaRPr lang="tr-TR" sz="10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B w="6350" cap="flat" cmpd="sng" algn="ctr">
                      <a:noFill/>
                      <a:prstDash val="solid"/>
                      <a:miter lim="800000"/>
                    </a:lnB>
                    <a:solidFill>
                      <a:srgbClr val="C00000"/>
                    </a:solidFill>
                  </a:tcPr>
                </a:tc>
                <a:tc>
                  <a:txBody>
                    <a:bodyPr/>
                    <a:lstStyle/>
                    <a:p>
                      <a:pPr algn="ctr">
                        <a:spcAft>
                          <a:spcPts val="0"/>
                        </a:spcAft>
                      </a:pPr>
                      <a:r>
                        <a:rPr lang="tr-TR" sz="1600" i="1">
                          <a:effectLst/>
                          <a:latin typeface="Calibri" panose="020F0502020204030204" pitchFamily="34" charset="0"/>
                          <a:ea typeface="Times New Roman" panose="02020603050405020304" pitchFamily="18" charset="0"/>
                          <a:cs typeface="Times New Roman" panose="02020603050405020304" pitchFamily="18" charset="0"/>
                        </a:rPr>
                        <a:t> </a:t>
                      </a:r>
                      <a:endParaRPr lang="tr-TR" sz="10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B w="6350" cap="flat" cmpd="sng" algn="ctr">
                      <a:noFill/>
                      <a:prstDash val="solid"/>
                      <a:miter lim="800000"/>
                    </a:lnB>
                    <a:solidFill>
                      <a:srgbClr val="C00000"/>
                    </a:solidFill>
                  </a:tcPr>
                </a:tc>
                <a:tc>
                  <a:txBody>
                    <a:bodyPr/>
                    <a:lstStyle/>
                    <a:p>
                      <a:pPr algn="ctr">
                        <a:spcAft>
                          <a:spcPts val="0"/>
                        </a:spcAft>
                      </a:pPr>
                      <a:r>
                        <a:rPr lang="tr-TR" sz="1600" b="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Uygulamaya dönük (veya işbirlikli/ katılımcı/etkileşimli) eylem araştırması</a:t>
                      </a:r>
                      <a:endParaRPr lang="tr-TR" sz="10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B w="6350" cap="flat" cmpd="sng" algn="ctr">
                      <a:noFill/>
                      <a:prstDash val="solid"/>
                      <a:miter lim="800000"/>
                    </a:lnB>
                    <a:solidFill>
                      <a:srgbClr val="C00000"/>
                    </a:solidFill>
                  </a:tcPr>
                </a:tc>
                <a:tc>
                  <a:txBody>
                    <a:bodyPr/>
                    <a:lstStyle/>
                    <a:p>
                      <a:pPr algn="ctr">
                        <a:spcAft>
                          <a:spcPts val="0"/>
                        </a:spcAft>
                      </a:pPr>
                      <a:r>
                        <a:rPr lang="tr-TR" sz="1600" i="1">
                          <a:effectLst/>
                          <a:latin typeface="Calibri" panose="020F0502020204030204" pitchFamily="34" charset="0"/>
                          <a:ea typeface="Times New Roman" panose="02020603050405020304" pitchFamily="18" charset="0"/>
                          <a:cs typeface="Times New Roman" panose="02020603050405020304" pitchFamily="18" charset="0"/>
                        </a:rPr>
                        <a:t> </a:t>
                      </a:r>
                      <a:endParaRPr lang="tr-TR" sz="100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B w="6350" cap="flat" cmpd="sng" algn="ctr">
                      <a:noFill/>
                      <a:prstDash val="solid"/>
                      <a:miter lim="800000"/>
                    </a:lnB>
                    <a:solidFill>
                      <a:srgbClr val="C00000"/>
                    </a:solidFill>
                  </a:tcPr>
                </a:tc>
                <a:tc>
                  <a:txBody>
                    <a:bodyPr/>
                    <a:lstStyle/>
                    <a:p>
                      <a:pPr algn="ctr">
                        <a:spcAft>
                          <a:spcPts val="0"/>
                        </a:spcAft>
                      </a:pPr>
                      <a:r>
                        <a:rPr lang="tr-TR" sz="1600" b="1" dirty="0" err="1">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Özgürleşimci</a:t>
                      </a:r>
                      <a:r>
                        <a:rPr lang="tr-TR" sz="1600" b="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 (veya öğretmen merkezli) eylem araştırması</a:t>
                      </a:r>
                      <a:endParaRPr lang="tr-TR" sz="10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B w="6350" cap="flat" cmpd="sng" algn="ctr">
                      <a:noFill/>
                      <a:prstDash val="solid"/>
                      <a:miter lim="800000"/>
                    </a:lnB>
                    <a:solidFill>
                      <a:srgbClr val="C00000"/>
                    </a:solidFill>
                  </a:tcPr>
                </a:tc>
                <a:extLst>
                  <a:ext uri="{0D108BD9-81ED-4DB2-BD59-A6C34878D82A}">
                    <a16:rowId xmlns:a16="http://schemas.microsoft.com/office/drawing/2014/main" val="3291399093"/>
                  </a:ext>
                </a:extLst>
              </a:tr>
              <a:tr h="3756031">
                <a:tc>
                  <a:txBody>
                    <a:bodyPr/>
                    <a:lstStyle/>
                    <a:p>
                      <a:pPr algn="ctr">
                        <a:spcAft>
                          <a:spcPts val="0"/>
                        </a:spcAft>
                      </a:pPr>
                      <a:r>
                        <a:rPr lang="tr-TR" sz="1400" b="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“Araştırmacının bu yaklaşımdaki temel amacı, önceden belirlenmiş bir teorik çerçeveye dayanan belirli bir müdahaleyi test etmektir, araştırmacı ile uygulayıcı arasındaki işbirliğinin niteliği teknik ve kolaylaştırıcıdır. Araştırmacı sorunu ve spesifik bir müdahaleyi tanımlar, ardından uygulayıcı katılır ve müdahalenin uygulanmasını kolaylaştırmayı kabul eder. ”</a:t>
                      </a:r>
                      <a:endParaRPr lang="tr-TR" sz="900" b="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tr-TR" sz="9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“Bu tür eylem araştırması projesinde araştırmacı ve uygulayıcı, olası sorunları, nedenlerini ve olası müdahaleleri tanımlamak için bir araya geldi. Sorun araştırmacı ve uygulayıcı ile diyalogdan sonra tanımlanır ve karşılıklı bir anlayışa ulaşılır. ”</a:t>
                      </a:r>
                      <a:endParaRPr lang="tr-TR" sz="9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tr-TR" sz="9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gn="ctr">
                        <a:spcAft>
                          <a:spcPts val="0"/>
                        </a:spcAft>
                      </a:pP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1400" i="1" dirty="0" err="1">
                          <a:effectLst/>
                          <a:latin typeface="Calibri" panose="020F0502020204030204" pitchFamily="34" charset="0"/>
                          <a:ea typeface="Times New Roman" panose="02020603050405020304" pitchFamily="18" charset="0"/>
                          <a:cs typeface="Times New Roman" panose="02020603050405020304" pitchFamily="18" charset="0"/>
                        </a:rPr>
                        <a:t>Özgürleşimci</a:t>
                      </a: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eylem araştırması, katılımcı uygulayıcıda özgürleştirici </a:t>
                      </a:r>
                      <a:r>
                        <a:rPr lang="tr-TR" sz="1400" i="1" dirty="0" err="1">
                          <a:effectLst/>
                          <a:latin typeface="Calibri" panose="020F0502020204030204" pitchFamily="34" charset="0"/>
                          <a:ea typeface="Times New Roman" panose="02020603050405020304" pitchFamily="18" charset="0"/>
                          <a:cs typeface="Times New Roman" panose="02020603050405020304" pitchFamily="18" charset="0"/>
                        </a:rPr>
                        <a:t>praksisleri</a:t>
                      </a: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(uygulamaları) teşvik eder; yani, kendisini değişmek için politik ve pratik bir eylemde sergileyen kritik bir bilinci teşvik eder. […] Bu </a:t>
                      </a:r>
                      <a:r>
                        <a:rPr lang="tr-TR" sz="1400" i="1" dirty="0" err="1">
                          <a:effectLst/>
                          <a:latin typeface="Calibri" panose="020F0502020204030204" pitchFamily="34" charset="0"/>
                          <a:ea typeface="Times New Roman" panose="02020603050405020304" pitchFamily="18" charset="0"/>
                          <a:cs typeface="Times New Roman" panose="02020603050405020304" pitchFamily="18" charset="0"/>
                        </a:rPr>
                        <a:t>özgürleşimci</a:t>
                      </a: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eylem araştırması </a:t>
                      </a:r>
                      <a:r>
                        <a:rPr lang="tr-TR" sz="1400" i="1" dirty="0" err="1">
                          <a:effectLst/>
                          <a:latin typeface="Calibri" panose="020F0502020204030204" pitchFamily="34" charset="0"/>
                          <a:ea typeface="Times New Roman" panose="02020603050405020304" pitchFamily="18" charset="0"/>
                          <a:cs typeface="Times New Roman" panose="02020603050405020304" pitchFamily="18" charset="0"/>
                        </a:rPr>
                        <a:t>modu</a:t>
                      </a: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teori ile başlayıp pratikle sona ermez, ancak teori ile bilgilendirilir ve çoğu zaman pratiği gerçekleştirme girişimini sağlayan teori ile çatışma görülür. […] </a:t>
                      </a:r>
                      <a:r>
                        <a:rPr lang="tr-TR" sz="1400" i="1" dirty="0" err="1">
                          <a:effectLst/>
                          <a:latin typeface="Calibri" panose="020F0502020204030204" pitchFamily="34" charset="0"/>
                          <a:ea typeface="Times New Roman" panose="02020603050405020304" pitchFamily="18" charset="0"/>
                          <a:cs typeface="Times New Roman" panose="02020603050405020304" pitchFamily="18" charset="0"/>
                        </a:rPr>
                        <a:t>Özgürleşimci</a:t>
                      </a:r>
                      <a:r>
                        <a:rPr lang="tr-TR" sz="1400" i="1" dirty="0">
                          <a:effectLst/>
                          <a:latin typeface="Calibri" panose="020F0502020204030204" pitchFamily="34" charset="0"/>
                          <a:ea typeface="Times New Roman" panose="02020603050405020304" pitchFamily="18" charset="0"/>
                          <a:cs typeface="Times New Roman" panose="02020603050405020304" pitchFamily="18" charset="0"/>
                        </a:rPr>
                        <a:t> eylem araştırmasında teori ve pratik arasındaki dinamik ilişki, proje boyunca hem teori hem de uygulamanın genişlemesini gerektirir. ”</a:t>
                      </a:r>
                      <a:endParaRPr lang="tr-TR" sz="900" dirty="0">
                        <a:effectLst/>
                        <a:latin typeface="Tahoma" panose="020B0604030504040204" pitchFamily="34" charset="0"/>
                        <a:ea typeface="Times New Roman" panose="02020603050405020304" pitchFamily="18" charset="0"/>
                        <a:cs typeface="Times New Roman" panose="02020603050405020304" pitchFamily="18" charset="0"/>
                      </a:endParaRPr>
                    </a:p>
                  </a:txBody>
                  <a:tcPr marL="68580" marR="68580"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186629604"/>
                  </a:ext>
                </a:extLst>
              </a:tr>
            </a:tbl>
          </a:graphicData>
        </a:graphic>
      </p:graphicFrame>
    </p:spTree>
    <p:extLst>
      <p:ext uri="{BB962C8B-B14F-4D97-AF65-F5344CB8AC3E}">
        <p14:creationId xmlns:p14="http://schemas.microsoft.com/office/powerpoint/2010/main" val="3946652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82849" y="681950"/>
            <a:ext cx="6704993" cy="970868"/>
          </a:xfrm>
        </p:spPr>
        <p:txBody>
          <a:bodyPr>
            <a:noAutofit/>
          </a:bodyPr>
          <a:lstStyle/>
          <a:p>
            <a:pPr algn="ctr"/>
            <a:r>
              <a:rPr lang="tr-TR" altLang="de-DE" sz="4000" b="1" dirty="0" smtClean="0">
                <a:solidFill>
                  <a:srgbClr val="C00000"/>
                </a:solidFill>
                <a:latin typeface="+mn-lt"/>
                <a:ea typeface="+mn-ea"/>
                <a:cs typeface="+mn-cs"/>
              </a:rPr>
              <a:t>İlgi (yarar) Açısından </a:t>
            </a:r>
            <a:br>
              <a:rPr lang="tr-TR" altLang="de-DE" sz="4000" b="1" dirty="0" smtClean="0">
                <a:solidFill>
                  <a:srgbClr val="C00000"/>
                </a:solidFill>
                <a:latin typeface="+mn-lt"/>
                <a:ea typeface="+mn-ea"/>
                <a:cs typeface="+mn-cs"/>
              </a:rPr>
            </a:br>
            <a:r>
              <a:rPr lang="tr-TR" altLang="de-DE" sz="4000" b="1" dirty="0" smtClean="0">
                <a:solidFill>
                  <a:srgbClr val="C00000"/>
                </a:solidFill>
                <a:latin typeface="+mn-lt"/>
                <a:ea typeface="+mn-ea"/>
                <a:cs typeface="+mn-cs"/>
              </a:rPr>
              <a:t>Eylem Araştırması </a:t>
            </a:r>
            <a:r>
              <a:rPr lang="tr-TR" altLang="de-DE" sz="4000" b="1" dirty="0" err="1" smtClean="0">
                <a:solidFill>
                  <a:srgbClr val="C00000"/>
                </a:solidFill>
                <a:latin typeface="+mn-lt"/>
                <a:ea typeface="+mn-ea"/>
                <a:cs typeface="+mn-cs"/>
              </a:rPr>
              <a:t>Modları</a:t>
            </a:r>
            <a:endParaRPr lang="tr-TR"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de-DE" altLang="de-DE" sz="1400" dirty="0"/>
              <a:t> </a:t>
            </a:r>
          </a:p>
        </p:txBody>
      </p:sp>
      <p:sp>
        <p:nvSpPr>
          <p:cNvPr id="14341" name="Rectangle 4"/>
          <p:cNvSpPr>
            <a:spLocks noChangeArrowheads="1"/>
          </p:cNvSpPr>
          <p:nvPr/>
        </p:nvSpPr>
        <p:spPr bwMode="auto">
          <a:xfrm>
            <a:off x="4479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de-DE" altLang="de-DE" sz="3600">
              <a:solidFill>
                <a:schemeClr val="tx2"/>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8" name="Textfeld 7"/>
          <p:cNvSpPr txBox="1"/>
          <p:nvPr/>
        </p:nvSpPr>
        <p:spPr>
          <a:xfrm>
            <a:off x="4139952" y="6187010"/>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
        <p:nvSpPr>
          <p:cNvPr id="2" name="Rechteck 1"/>
          <p:cNvSpPr/>
          <p:nvPr/>
        </p:nvSpPr>
        <p:spPr>
          <a:xfrm>
            <a:off x="730297" y="1908508"/>
            <a:ext cx="7837623" cy="3197798"/>
          </a:xfrm>
          <a:prstGeom prst="rect">
            <a:avLst/>
          </a:prstGeom>
        </p:spPr>
        <p:txBody>
          <a:bodyPr wrap="square">
            <a:spAutoFit/>
          </a:bodyPr>
          <a:lstStyle/>
          <a:p>
            <a:pPr marR="359410" algn="just">
              <a:lnSpc>
                <a:spcPct val="120000"/>
              </a:lnSpc>
              <a:spcAft>
                <a:spcPts val="600"/>
              </a:spcAft>
            </a:pPr>
            <a:r>
              <a:rPr lang="en-GB" sz="2000" i="1" dirty="0" smtClean="0">
                <a:latin typeface="Calibri" panose="020F0502020204030204" pitchFamily="34" charset="0"/>
                <a:ea typeface="Times New Roman" panose="02020603050405020304" pitchFamily="18" charset="0"/>
                <a:cs typeface="Times New Roman" panose="02020603050405020304" pitchFamily="18" charset="0"/>
              </a:rPr>
              <a:t>“</a:t>
            </a:r>
            <a:r>
              <a:rPr lang="tr-TR" sz="2000" i="1" dirty="0" smtClean="0">
                <a:latin typeface="Calibri" panose="020F0502020204030204" pitchFamily="34" charset="0"/>
                <a:ea typeface="Times New Roman" panose="02020603050405020304" pitchFamily="18" charset="0"/>
                <a:cs typeface="Times New Roman" panose="02020603050405020304" pitchFamily="18" charset="0"/>
              </a:rPr>
              <a:t>Teknik eylem araştırması, istenen sonuçları elde etmek için insan davranışı üzerinde daha fazla kontrol kullanma çıkarlarına hizmet eder;</a:t>
            </a:r>
          </a:p>
          <a:p>
            <a:pPr marR="359410" algn="just">
              <a:lnSpc>
                <a:spcPct val="120000"/>
              </a:lnSpc>
              <a:spcAft>
                <a:spcPts val="600"/>
              </a:spcAft>
            </a:pPr>
            <a:r>
              <a:rPr lang="tr-TR" sz="2000" i="1" dirty="0" smtClean="0">
                <a:latin typeface="Calibri" panose="020F0502020204030204" pitchFamily="34" charset="0"/>
                <a:ea typeface="Times New Roman" panose="02020603050405020304" pitchFamily="18" charset="0"/>
                <a:cs typeface="Times New Roman" panose="02020603050405020304" pitchFamily="18" charset="0"/>
              </a:rPr>
              <a:t>pratik eylem araştırması, belirli durumlarda doğru eylem planını ayırt etmede pratik bilgeliğin çıkarlarına hizmet eder;</a:t>
            </a:r>
          </a:p>
          <a:p>
            <a:pPr marR="359410" algn="just">
              <a:lnSpc>
                <a:spcPct val="120000"/>
              </a:lnSpc>
              <a:spcAft>
                <a:spcPts val="600"/>
              </a:spcAft>
            </a:pPr>
            <a:r>
              <a:rPr lang="tr-TR" sz="2000" i="1" dirty="0" smtClean="0">
                <a:latin typeface="Calibri" panose="020F0502020204030204" pitchFamily="34" charset="0"/>
                <a:ea typeface="Times New Roman" panose="02020603050405020304" pitchFamily="18" charset="0"/>
                <a:cs typeface="Times New Roman" panose="02020603050405020304" pitchFamily="18" charset="0"/>
              </a:rPr>
              <a:t>eleştirel [özgürleştirici] eylem araştırması insanları ezilmekten kurtarmanın çıkarlarına hizmet eder. </a:t>
            </a:r>
            <a:r>
              <a:rPr lang="en-GB" sz="2000"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n-GB" sz="2000" i="1" dirty="0">
              <a:latin typeface="Calibri" panose="020F0502020204030204" pitchFamily="34" charset="0"/>
              <a:ea typeface="Times New Roman" panose="02020603050405020304" pitchFamily="18" charset="0"/>
              <a:cs typeface="Times New Roman" panose="02020603050405020304" pitchFamily="18" charset="0"/>
            </a:endParaRPr>
          </a:p>
          <a:p>
            <a:pPr algn="r">
              <a:lnSpc>
                <a:spcPct val="107000"/>
              </a:lnSpc>
              <a:spcAft>
                <a:spcPts val="800"/>
              </a:spcAft>
            </a:pPr>
            <a:r>
              <a:rPr lang="en-GB" sz="2000" dirty="0" smtClean="0">
                <a:latin typeface="Calibri" panose="020F0502020204030204" pitchFamily="34" charset="0"/>
                <a:ea typeface="SimSun" panose="02010600030101010101" pitchFamily="2" charset="-122"/>
                <a:cs typeface="Calibri" panose="020F0502020204030204" pitchFamily="34" charset="0"/>
              </a:rPr>
              <a:t>Elliott, J. (2005). Becoming critical: the failure to connect. </a:t>
            </a:r>
            <a:r>
              <a:rPr lang="tr-TR" sz="2000" dirty="0" smtClean="0">
                <a:latin typeface="Calibri" panose="020F0502020204030204" pitchFamily="34" charset="0"/>
                <a:ea typeface="SimSun" panose="02010600030101010101" pitchFamily="2" charset="-122"/>
                <a:cs typeface="Calibri" panose="020F0502020204030204" pitchFamily="34" charset="0"/>
              </a:rPr>
              <a:t>(Eleştirel olmak: ilişki kurmada başarısızlık) </a:t>
            </a:r>
            <a:r>
              <a:rPr lang="en-GB" sz="2000" dirty="0" smtClean="0">
                <a:latin typeface="Calibri" panose="020F0502020204030204" pitchFamily="34" charset="0"/>
                <a:ea typeface="SimSun" panose="02010600030101010101" pitchFamily="2" charset="-122"/>
                <a:cs typeface="Calibri" panose="020F0502020204030204" pitchFamily="34" charset="0"/>
              </a:rPr>
              <a:t>Educational Action Research, 13, 359-374. </a:t>
            </a:r>
            <a:endParaRPr lang="de-DE" sz="20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8245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1072</Words>
  <Application>Microsoft Office PowerPoint</Application>
  <PresentationFormat>Bildschirmpräsentation (4:3)</PresentationFormat>
  <Paragraphs>189</Paragraphs>
  <Slides>16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16</vt:i4>
      </vt:variant>
    </vt:vector>
  </HeadingPairs>
  <TitlesOfParts>
    <vt:vector size="24" baseType="lpstr">
      <vt:lpstr>SimSun</vt:lpstr>
      <vt:lpstr>Arial</vt:lpstr>
      <vt:lpstr>Calibri</vt:lpstr>
      <vt:lpstr>Calibri Light</vt:lpstr>
      <vt:lpstr>Symbol</vt:lpstr>
      <vt:lpstr>Tahoma</vt:lpstr>
      <vt:lpstr>Times New Roman</vt:lpstr>
      <vt:lpstr>Office Theme</vt:lpstr>
      <vt:lpstr>PowerPoint-Präsentation</vt:lpstr>
      <vt:lpstr>PowerPoint-Präsentation</vt:lpstr>
      <vt:lpstr>PowerPoint-Präsentation</vt:lpstr>
      <vt:lpstr>Hakkında</vt:lpstr>
      <vt:lpstr>Eylem Araştırması Döngüsü</vt:lpstr>
      <vt:lpstr>Fen eğitimini geliştirmeye yönelik olarak eylem araştırması için potansiyel alanları yansıtan bir model</vt:lpstr>
      <vt:lpstr>Fen eğitiminde sınıf içi araştırması, öğretmen araştırması ve eylem araştırması</vt:lpstr>
      <vt:lpstr>Eylem Araştırması Türleri</vt:lpstr>
      <vt:lpstr>İlgi (yarar) Açısından  Eylem Araştırması Modları</vt:lpstr>
      <vt:lpstr>İktidar (Güç) Açısından Eylem Araştırması Modları</vt:lpstr>
      <vt:lpstr>Fen eğitiminde katılımcı bir EA modeli</vt:lpstr>
      <vt:lpstr>Kalite arttırma düşüncesi</vt:lpstr>
      <vt:lpstr>Üçgenleme yoluyla anlam oluşturma</vt:lpstr>
      <vt:lpstr>Eylem araştırmasının, geleneksel araştırmadan farkı nedir?</vt:lpstr>
      <vt:lpstr>Fen eğitiminde bilimsel araştırma paradigmaları</vt:lpstr>
      <vt:lpstr>Eylem araştırmasında öğretmen araştırmacıların ve dış araştırmacıların potansiyel rolleri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INNOVATION AND CHANGE   International perspectives  across disciplines</dc:title>
  <dc:creator>Thomas Stern</dc:creator>
  <cp:lastModifiedBy>ingo</cp:lastModifiedBy>
  <cp:revision>160</cp:revision>
  <dcterms:created xsi:type="dcterms:W3CDTF">2017-04-14T15:27:00Z</dcterms:created>
  <dcterms:modified xsi:type="dcterms:W3CDTF">2019-10-09T14:39:01Z</dcterms:modified>
</cp:coreProperties>
</file>