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34" r:id="rId2"/>
    <p:sldId id="353" r:id="rId3"/>
    <p:sldId id="335" r:id="rId4"/>
    <p:sldId id="296" r:id="rId5"/>
    <p:sldId id="341" r:id="rId6"/>
    <p:sldId id="348" r:id="rId7"/>
    <p:sldId id="349" r:id="rId8"/>
    <p:sldId id="343" r:id="rId9"/>
    <p:sldId id="350" r:id="rId10"/>
    <p:sldId id="351" r:id="rId11"/>
    <p:sldId id="347" r:id="rId12"/>
    <p:sldId id="345" r:id="rId13"/>
    <p:sldId id="346" r:id="rId14"/>
    <p:sldId id="340" r:id="rId15"/>
    <p:sldId id="342" r:id="rId16"/>
    <p:sldId id="35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00"/>
    <a:srgbClr val="FFFFFF"/>
    <a:srgbClr val="CC0000"/>
    <a:srgbClr val="700000"/>
    <a:srgbClr val="6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84" autoAdjust="0"/>
    <p:restoredTop sz="95179" autoAdjust="0"/>
  </p:normalViewPr>
  <p:slideViewPr>
    <p:cSldViewPr snapToGrid="0">
      <p:cViewPr varScale="1">
        <p:scale>
          <a:sx n="64" d="100"/>
          <a:sy n="64" d="100"/>
        </p:scale>
        <p:origin x="1704" y="4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8F86EC-9535-4CFE-BB41-0C3FAE99D989}" type="datetimeFigureOut">
              <a:rPr lang="de-AT" smtClean="0"/>
              <a:t>03.10.2019</a:t>
            </a:fld>
            <a:endParaRPr lang="de-AT"/>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947F1-1D20-40FB-8201-7B0FDA85C1AD}" type="slidenum">
              <a:rPr lang="de-AT" smtClean="0"/>
              <a:t>‹Nr.›</a:t>
            </a:fld>
            <a:endParaRPr lang="de-AT"/>
          </a:p>
        </p:txBody>
      </p:sp>
    </p:spTree>
    <p:extLst>
      <p:ext uri="{BB962C8B-B14F-4D97-AF65-F5344CB8AC3E}">
        <p14:creationId xmlns:p14="http://schemas.microsoft.com/office/powerpoint/2010/main" val="1993216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403223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52419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629507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4126591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61965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124601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4A10467-8712-4516-B844-07F6C52ED953}" type="datetimeFigureOut">
              <a:rPr lang="de-AT" smtClean="0"/>
              <a:t>03.10.2019</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51309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B4A10467-8712-4516-B844-07F6C52ED953}" type="datetimeFigureOut">
              <a:rPr lang="de-AT" smtClean="0"/>
              <a:t>03.10.2019</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155564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10467-8712-4516-B844-07F6C52ED953}" type="datetimeFigureOut">
              <a:rPr lang="de-AT" smtClean="0"/>
              <a:t>03.10.2019</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363772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76758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326036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10467-8712-4516-B844-07F6C52ED953}" type="datetimeFigureOut">
              <a:rPr lang="de-AT" smtClean="0"/>
              <a:t>03.10.2019</a:t>
            </a:fld>
            <a:endParaRPr lang="de-A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333B8-47CF-4448-89BF-41534350C295}" type="slidenum">
              <a:rPr lang="de-AT" smtClean="0"/>
              <a:t>‹Nr.›</a:t>
            </a:fld>
            <a:endParaRPr lang="de-AT"/>
          </a:p>
        </p:txBody>
      </p:sp>
    </p:spTree>
    <p:extLst>
      <p:ext uri="{BB962C8B-B14F-4D97-AF65-F5344CB8AC3E}">
        <p14:creationId xmlns:p14="http://schemas.microsoft.com/office/powerpoint/2010/main" val="356907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34178"/>
            <a:ext cx="9144000" cy="3189644"/>
          </a:xfrm>
          <a:prstGeom prst="rect">
            <a:avLst/>
          </a:prstGeom>
        </p:spPr>
      </p:pic>
      <p:sp>
        <p:nvSpPr>
          <p:cNvPr id="2" name="Textfeld 1"/>
          <p:cNvSpPr txBox="1"/>
          <p:nvPr/>
        </p:nvSpPr>
        <p:spPr>
          <a:xfrm>
            <a:off x="2339752" y="566125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7" name="Rectangle 5">
            <a:extLst>
              <a:ext uri="{FF2B5EF4-FFF2-40B4-BE49-F238E27FC236}">
                <a16:creationId xmlns:a16="http://schemas.microsoft.com/office/drawing/2014/main" id="{0E11DB4D-7FAE-4130-B52E-E81240C6B9B7}"/>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8" name="Picture 423">
            <a:extLst>
              <a:ext uri="{FF2B5EF4-FFF2-40B4-BE49-F238E27FC236}">
                <a16:creationId xmlns:a16="http://schemas.microsoft.com/office/drawing/2014/main" id="{91BCD653-FBDC-4918-9495-0723AFEA92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2056723" y="464932"/>
            <a:ext cx="3957258" cy="117252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6">
            <a:extLst>
              <a:ext uri="{FF2B5EF4-FFF2-40B4-BE49-F238E27FC236}">
                <a16:creationId xmlns:a16="http://schemas.microsoft.com/office/drawing/2014/main" id="{ADCCB077-4822-42F1-B681-C54D7B11331B}"/>
              </a:ext>
            </a:extLst>
          </p:cNvPr>
          <p:cNvSpPr>
            <a:spLocks noChangeArrowheads="1"/>
          </p:cNvSpPr>
          <p:nvPr/>
        </p:nvSpPr>
        <p:spPr bwMode="auto">
          <a:xfrm>
            <a:off x="5523469" y="569052"/>
            <a:ext cx="3479853" cy="8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8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altLang="en-US" b="1" i="0" u="none" strike="noStrike" cap="none" normalizeH="0" baseline="0" dirty="0" smtClean="0">
                <a:ln>
                  <a:noFill/>
                </a:ln>
                <a:solidFill>
                  <a:srgbClr val="002060"/>
                </a:solidFill>
                <a:effectLst/>
                <a:latin typeface="Calibri" panose="020F0502020204030204" pitchFamily="34" charset="0"/>
                <a:ea typeface="Calibri" panose="020F0502020204030204" pitchFamily="34" charset="0"/>
                <a:cs typeface="Arial" panose="020B0604020202020204" pitchFamily="34" charset="0"/>
              </a:rPr>
              <a:t>ממומן בשיתוף תוכנית </a:t>
            </a:r>
            <a:r>
              <a:rPr kumimoji="0" lang="he-IL" altLang="en-US"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Arial" panose="020B0604020202020204" pitchFamily="34" charset="0"/>
              </a:rPr>
              <a:t>ארסמוס+ של האיחוד </a:t>
            </a:r>
            <a:r>
              <a:rPr kumimoji="0" lang="he-IL" altLang="en-US" b="1" i="0" u="none" strike="noStrike" cap="none" normalizeH="0" baseline="0" dirty="0" smtClean="0">
                <a:ln>
                  <a:noFill/>
                </a:ln>
                <a:solidFill>
                  <a:srgbClr val="002060"/>
                </a:solidFill>
                <a:effectLst/>
                <a:latin typeface="Calibri" panose="020F0502020204030204" pitchFamily="34" charset="0"/>
                <a:ea typeface="Calibri" panose="020F0502020204030204" pitchFamily="34" charset="0"/>
                <a:cs typeface="Arial" panose="020B0604020202020204" pitchFamily="34" charset="0"/>
              </a:rPr>
              <a:t>האירופי</a:t>
            </a:r>
            <a:endParaRPr kumimoji="0" lang="he-IL" altLang="en-US" b="1"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A6656EA8-FBC8-4B82-8EDE-7175FF37A216}"/>
              </a:ext>
            </a:extLst>
          </p:cNvPr>
          <p:cNvSpPr txBox="1"/>
          <p:nvPr/>
        </p:nvSpPr>
        <p:spPr>
          <a:xfrm>
            <a:off x="1916723" y="5222631"/>
            <a:ext cx="5503985" cy="430887"/>
          </a:xfrm>
          <a:prstGeom prst="rect">
            <a:avLst/>
          </a:prstGeom>
          <a:solidFill>
            <a:srgbClr val="A40000"/>
          </a:solidFill>
        </p:spPr>
        <p:txBody>
          <a:bodyPr wrap="square" rtlCol="0">
            <a:spAutoFit/>
          </a:bodyPr>
          <a:lstStyle/>
          <a:p>
            <a:pPr algn="ctr"/>
            <a:r>
              <a:rPr lang="he-IL" sz="2200" b="1" dirty="0">
                <a:solidFill>
                  <a:srgbClr val="FFFFFF"/>
                </a:solidFill>
              </a:rPr>
              <a:t>מחקרי פעולה </a:t>
            </a:r>
            <a:r>
              <a:rPr lang="he-IL" sz="2200" b="1" dirty="0" smtClean="0">
                <a:solidFill>
                  <a:srgbClr val="FFFFFF"/>
                </a:solidFill>
              </a:rPr>
              <a:t>לקידום </a:t>
            </a:r>
            <a:r>
              <a:rPr lang="he-IL" sz="2200" b="1" dirty="0">
                <a:solidFill>
                  <a:srgbClr val="FFFFFF"/>
                </a:solidFill>
              </a:rPr>
              <a:t>הוראת המדעים</a:t>
            </a:r>
            <a:endParaRPr lang="en-US" sz="2200" b="1" dirty="0">
              <a:solidFill>
                <a:srgbClr val="FFFFFF"/>
              </a:solidFill>
            </a:endParaRPr>
          </a:p>
        </p:txBody>
      </p:sp>
    </p:spTree>
    <p:extLst>
      <p:ext uri="{BB962C8B-B14F-4D97-AF65-F5344CB8AC3E}">
        <p14:creationId xmlns:p14="http://schemas.microsoft.com/office/powerpoint/2010/main" val="2086254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a:r>
              <a:rPr lang="he-IL" sz="4000" b="1" dirty="0">
                <a:solidFill>
                  <a:srgbClr val="CC0000"/>
                </a:solidFill>
                <a:cs typeface="+mn-cs"/>
              </a:rPr>
              <a:t>אופנים של מחקר פעולה במובנים של כוח</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2" name="Rechteck 1"/>
          <p:cNvSpPr/>
          <p:nvPr/>
        </p:nvSpPr>
        <p:spPr>
          <a:xfrm>
            <a:off x="577256" y="1337144"/>
            <a:ext cx="7967856" cy="4416594"/>
          </a:xfrm>
          <a:prstGeom prst="rect">
            <a:avLst/>
          </a:prstGeom>
        </p:spPr>
        <p:txBody>
          <a:bodyPr wrap="square">
            <a:spAutoFit/>
          </a:bodyPr>
          <a:lstStyle/>
          <a:p>
            <a:pPr algn="just" rtl="1">
              <a:spcAft>
                <a:spcPts val="600"/>
              </a:spcAft>
            </a:pPr>
            <a:r>
              <a:rPr lang="he-IL" sz="2000" i="1" dirty="0"/>
              <a:t>"ההבדלים ביחסים בין המשתתפים לבין מקורו והיקפו של 'הרעיון' המנחה נעוצים בשאלה של  כוח.</a:t>
            </a:r>
            <a:endParaRPr lang="en-US" sz="2000" dirty="0"/>
          </a:p>
          <a:p>
            <a:pPr marL="342900" indent="-342900" algn="just" rtl="1">
              <a:spcAft>
                <a:spcPts val="600"/>
              </a:spcAft>
              <a:buFont typeface="Arial" panose="020B0604020202020204" pitchFamily="34" charset="0"/>
              <a:buChar char="•"/>
            </a:pPr>
            <a:r>
              <a:rPr lang="he-IL" sz="2000" i="1" dirty="0"/>
              <a:t>במחקר פעולה טכני 'הרעיון' הוא מקור הכוח לפעולה, ומאחר ש'הרעיון' נמצא לרוב בידי המנחה, </a:t>
            </a:r>
            <a:r>
              <a:rPr lang="he-IL" sz="2000" i="1" dirty="0" smtClean="0"/>
              <a:t>המנחה </a:t>
            </a:r>
            <a:r>
              <a:rPr lang="he-IL" sz="2000" i="1" dirty="0"/>
              <a:t>הוא זה ששולט בכוח בפרויקט.</a:t>
            </a:r>
            <a:endParaRPr lang="en-US" sz="2000" dirty="0"/>
          </a:p>
          <a:p>
            <a:pPr marL="342900" indent="-342900" algn="just" rtl="1">
              <a:spcAft>
                <a:spcPts val="600"/>
              </a:spcAft>
              <a:buFont typeface="Arial" panose="020B0604020202020204" pitchFamily="34" charset="0"/>
              <a:buChar char="•"/>
            </a:pPr>
            <a:r>
              <a:rPr lang="he-IL" sz="2000" i="1" dirty="0"/>
              <a:t>במחקר פעולה מעשי הכוח מתחלק בין קבוצות של משתתפים שווים, אבל הדגש הוא על כוח הפעולה של היחיד.</a:t>
            </a:r>
            <a:endParaRPr lang="en-US" sz="2000" dirty="0"/>
          </a:p>
          <a:p>
            <a:pPr marL="342900" indent="-342900" algn="just" rtl="1">
              <a:spcAft>
                <a:spcPts val="600"/>
              </a:spcAft>
              <a:buFont typeface="Arial" panose="020B0604020202020204" pitchFamily="34" charset="0"/>
              <a:buChar char="•"/>
            </a:pPr>
            <a:r>
              <a:rPr lang="he-IL" sz="2000" i="1" dirty="0"/>
              <a:t>הכוח במחקר פעולה משחרר מצוי כולו בתוך הקבוצה, לא בידי המנחה ולא בידי יחידים בקבוצה. </a:t>
            </a:r>
            <a:endParaRPr lang="en-US" sz="2000" dirty="0"/>
          </a:p>
          <a:p>
            <a:pPr algn="just" rtl="1">
              <a:spcAft>
                <a:spcPts val="600"/>
              </a:spcAft>
            </a:pPr>
            <a:r>
              <a:rPr lang="he-IL" sz="2000" i="1" dirty="0"/>
              <a:t>השינוי ביחסי הכוחות בתוך הקבוצה הוא זה שגורם לרוב לשינוי ממצב אחד לאחר."</a:t>
            </a:r>
            <a:endParaRPr lang="en-US" sz="2000" dirty="0"/>
          </a:p>
          <a:p>
            <a:r>
              <a:rPr lang="en-GB" sz="2000" dirty="0"/>
              <a:t> </a:t>
            </a:r>
            <a:endParaRPr lang="de-DE" sz="2000" dirty="0"/>
          </a:p>
          <a:p>
            <a:r>
              <a:rPr lang="en-GB" dirty="0"/>
              <a:t>Grundy, S. (1982). Three modes of action research. </a:t>
            </a:r>
            <a:r>
              <a:rPr lang="en-GB" i="1" dirty="0"/>
              <a:t>Curriculum Perspectives</a:t>
            </a:r>
            <a:r>
              <a:rPr lang="en-GB" dirty="0"/>
              <a:t>, 2(3), 23–34.</a:t>
            </a:r>
            <a:endParaRPr lang="de-DE" dirty="0"/>
          </a:p>
        </p:txBody>
      </p:sp>
    </p:spTree>
    <p:extLst>
      <p:ext uri="{BB962C8B-B14F-4D97-AF65-F5344CB8AC3E}">
        <p14:creationId xmlns:p14="http://schemas.microsoft.com/office/powerpoint/2010/main" val="2344114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076829" y="392708"/>
            <a:ext cx="11934395" cy="567813"/>
          </a:xfrm>
        </p:spPr>
        <p:txBody>
          <a:bodyPr>
            <a:noAutofit/>
          </a:bodyPr>
          <a:lstStyle/>
          <a:p>
            <a:pPr algn="ctr"/>
            <a:r>
              <a:rPr lang="he-IL" sz="3800" b="1" dirty="0">
                <a:solidFill>
                  <a:srgbClr val="CC0000"/>
                </a:solidFill>
                <a:cs typeface="+mn-cs"/>
              </a:rPr>
              <a:t>מודל של מחקר פעולה שיתופי</a:t>
            </a:r>
            <a:r>
              <a:rPr lang="en-GB" sz="3800" b="1" dirty="0">
                <a:solidFill>
                  <a:srgbClr val="CC0000"/>
                </a:solidFill>
                <a:cs typeface="+mn-cs"/>
              </a:rPr>
              <a:t/>
            </a:r>
            <a:br>
              <a:rPr lang="en-GB" sz="3800" b="1" dirty="0">
                <a:solidFill>
                  <a:srgbClr val="CC0000"/>
                </a:solidFill>
                <a:cs typeface="+mn-cs"/>
              </a:rPr>
            </a:br>
            <a:r>
              <a:rPr lang="he-IL" sz="3800" b="1" dirty="0">
                <a:solidFill>
                  <a:srgbClr val="CC0000"/>
                </a:solidFill>
                <a:cs typeface="+mn-cs"/>
              </a:rPr>
              <a:t> בהוראת המדעים</a:t>
            </a:r>
            <a:endParaRPr lang="de-DE" altLang="de-DE" sz="3800" b="1" dirty="0">
              <a:solidFill>
                <a:srgbClr val="CC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1" name="תמונה 10">
            <a:extLst>
              <a:ext uri="{FF2B5EF4-FFF2-40B4-BE49-F238E27FC236}">
                <a16:creationId xmlns:a16="http://schemas.microsoft.com/office/drawing/2014/main" id="{94C3E3FC-B47D-4FD0-8E2B-5A5B9AF4C588}"/>
              </a:ext>
            </a:extLst>
          </p:cNvPr>
          <p:cNvPicPr/>
          <p:nvPr/>
        </p:nvPicPr>
        <p:blipFill>
          <a:blip r:embed="rId3" cstate="print"/>
          <a:srcRect/>
          <a:stretch>
            <a:fillRect/>
          </a:stretch>
        </p:blipFill>
        <p:spPr bwMode="auto">
          <a:xfrm>
            <a:off x="1974850" y="1309313"/>
            <a:ext cx="5010150" cy="4657725"/>
          </a:xfrm>
          <a:prstGeom prst="rect">
            <a:avLst/>
          </a:prstGeom>
          <a:noFill/>
          <a:ln w="9525">
            <a:noFill/>
            <a:miter lim="800000"/>
            <a:headEnd/>
            <a:tailEnd/>
          </a:ln>
        </p:spPr>
      </p:pic>
    </p:spTree>
    <p:extLst>
      <p:ext uri="{BB962C8B-B14F-4D97-AF65-F5344CB8AC3E}">
        <p14:creationId xmlns:p14="http://schemas.microsoft.com/office/powerpoint/2010/main" val="1668092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a:r>
              <a:rPr lang="he-IL" b="1" dirty="0">
                <a:solidFill>
                  <a:srgbClr val="CC0000"/>
                </a:solidFill>
                <a:cs typeface="+mn-cs"/>
              </a:rPr>
              <a:t>מודל מוצע לשדרוג חידושים </a:t>
            </a:r>
            <a:endParaRPr lang="de-DE" altLang="de-DE" sz="4000" b="1" dirty="0">
              <a:solidFill>
                <a:srgbClr val="CC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1" name="תמונה 6">
            <a:extLst>
              <a:ext uri="{FF2B5EF4-FFF2-40B4-BE49-F238E27FC236}">
                <a16:creationId xmlns:a16="http://schemas.microsoft.com/office/drawing/2014/main" id="{AA8A2218-30C4-4BFE-84DD-1835FF24B0F6}"/>
              </a:ext>
            </a:extLst>
          </p:cNvPr>
          <p:cNvPicPr/>
          <p:nvPr/>
        </p:nvPicPr>
        <p:blipFill>
          <a:blip r:embed="rId3" cstate="print"/>
          <a:srcRect/>
          <a:stretch>
            <a:fillRect/>
          </a:stretch>
        </p:blipFill>
        <p:spPr bwMode="auto">
          <a:xfrm>
            <a:off x="628650" y="2110154"/>
            <a:ext cx="7407519" cy="2637692"/>
          </a:xfrm>
          <a:prstGeom prst="rect">
            <a:avLst/>
          </a:prstGeom>
          <a:noFill/>
          <a:ln w="9525">
            <a:noFill/>
            <a:miter lim="800000"/>
            <a:headEnd/>
            <a:tailEnd/>
          </a:ln>
        </p:spPr>
      </p:pic>
    </p:spTree>
    <p:extLst>
      <p:ext uri="{BB962C8B-B14F-4D97-AF65-F5344CB8AC3E}">
        <p14:creationId xmlns:p14="http://schemas.microsoft.com/office/powerpoint/2010/main" val="3740293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395198" y="376575"/>
            <a:ext cx="11934395" cy="567813"/>
          </a:xfrm>
        </p:spPr>
        <p:txBody>
          <a:bodyPr>
            <a:noAutofit/>
          </a:bodyPr>
          <a:lstStyle/>
          <a:p>
            <a:pPr algn="ctr" eaLnBrk="1" hangingPunct="1"/>
            <a:r>
              <a:rPr lang="he-IL" altLang="de-DE" sz="4000" b="1" dirty="0">
                <a:solidFill>
                  <a:srgbClr val="C00000"/>
                </a:solidFill>
                <a:latin typeface="+mn-lt"/>
                <a:ea typeface="+mn-ea"/>
                <a:cs typeface="+mn-cs"/>
              </a:rPr>
              <a:t>הבנייה של משמעות על ידי טריאנגולציה</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9" name="תמונה 7">
            <a:extLst>
              <a:ext uri="{FF2B5EF4-FFF2-40B4-BE49-F238E27FC236}">
                <a16:creationId xmlns:a16="http://schemas.microsoft.com/office/drawing/2014/main" id="{04D06E00-456E-4706-B6BB-84FFD0A609A6}"/>
              </a:ext>
            </a:extLst>
          </p:cNvPr>
          <p:cNvPicPr/>
          <p:nvPr/>
        </p:nvPicPr>
        <p:blipFill>
          <a:blip r:embed="rId3" cstate="print"/>
          <a:srcRect/>
          <a:stretch>
            <a:fillRect/>
          </a:stretch>
        </p:blipFill>
        <p:spPr bwMode="auto">
          <a:xfrm>
            <a:off x="1229560" y="1336808"/>
            <a:ext cx="6684880" cy="4089830"/>
          </a:xfrm>
          <a:prstGeom prst="rect">
            <a:avLst/>
          </a:prstGeom>
          <a:noFill/>
          <a:ln w="9525">
            <a:noFill/>
            <a:miter lim="800000"/>
            <a:headEnd/>
            <a:tailEnd/>
          </a:ln>
        </p:spPr>
      </p:pic>
    </p:spTree>
    <p:extLst>
      <p:ext uri="{BB962C8B-B14F-4D97-AF65-F5344CB8AC3E}">
        <p14:creationId xmlns:p14="http://schemas.microsoft.com/office/powerpoint/2010/main" val="3342914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4" name="Rectangle 1">
            <a:extLst>
              <a:ext uri="{FF2B5EF4-FFF2-40B4-BE49-F238E27FC236}">
                <a16:creationId xmlns:a16="http://schemas.microsoft.com/office/drawing/2014/main" id="{510A1D86-6CB9-492D-A80D-05AF796947BA}"/>
              </a:ext>
            </a:extLst>
          </p:cNvPr>
          <p:cNvSpPr>
            <a:spLocks noGrp="1" noChangeArrowheads="1"/>
          </p:cNvSpPr>
          <p:nvPr>
            <p:ph type="title"/>
          </p:nvPr>
        </p:nvSpPr>
        <p:spPr bwMode="auto">
          <a:xfrm>
            <a:off x="93050" y="298956"/>
            <a:ext cx="895790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he-IL" altLang="en-US" sz="3200" b="1" u="none" strike="noStrike" cap="none" normalizeH="0" baseline="0" dirty="0">
                <a:ln>
                  <a:noFill/>
                </a:ln>
                <a:solidFill>
                  <a:srgbClr val="CC0000"/>
                </a:solidFill>
                <a:effectLst/>
                <a:latin typeface="Calibri" panose="020F0502020204030204" pitchFamily="34" charset="0"/>
                <a:ea typeface="Calibri" panose="020F0502020204030204" pitchFamily="34" charset="0"/>
                <a:cs typeface="Arial" panose="020B0604020202020204" pitchFamily="34" charset="0"/>
              </a:rPr>
              <a:t>השוואה בין מחקר פורמלי (מסורתי) לבין מחקר פעולה</a:t>
            </a:r>
            <a:endParaRPr kumimoji="0" lang="en-US" altLang="en-US" sz="3200" b="1" u="none" strike="noStrike" cap="none" normalizeH="0" baseline="0" dirty="0">
              <a:ln>
                <a:noFill/>
              </a:ln>
              <a:solidFill>
                <a:srgbClr val="CC0000"/>
              </a:solidFill>
              <a:effectLst/>
            </a:endParaRPr>
          </a:p>
        </p:txBody>
      </p:sp>
      <p:graphicFrame>
        <p:nvGraphicFramePr>
          <p:cNvPr id="9" name="Table 8">
            <a:extLst>
              <a:ext uri="{FF2B5EF4-FFF2-40B4-BE49-F238E27FC236}">
                <a16:creationId xmlns:a16="http://schemas.microsoft.com/office/drawing/2014/main" id="{1FEA918E-B4ED-4312-8004-22EB3FC97D02}"/>
              </a:ext>
            </a:extLst>
          </p:cNvPr>
          <p:cNvGraphicFramePr>
            <a:graphicFrameLocks noGrp="1"/>
          </p:cNvGraphicFramePr>
          <p:nvPr>
            <p:extLst>
              <p:ext uri="{D42A27DB-BD31-4B8C-83A1-F6EECF244321}">
                <p14:modId xmlns:p14="http://schemas.microsoft.com/office/powerpoint/2010/main" val="1708661194"/>
              </p:ext>
            </p:extLst>
          </p:nvPr>
        </p:nvGraphicFramePr>
        <p:xfrm>
          <a:off x="323528" y="973934"/>
          <a:ext cx="8496943" cy="5165277"/>
        </p:xfrm>
        <a:graphic>
          <a:graphicData uri="http://schemas.openxmlformats.org/drawingml/2006/table">
            <a:tbl>
              <a:tblPr rtl="1" firstRow="1" firstCol="1" bandRow="1">
                <a:tableStyleId>{5C22544A-7EE6-4342-B048-85BDC9FD1C3A}</a:tableStyleId>
              </a:tblPr>
              <a:tblGrid>
                <a:gridCol w="2616996">
                  <a:extLst>
                    <a:ext uri="{9D8B030D-6E8A-4147-A177-3AD203B41FA5}">
                      <a16:colId xmlns:a16="http://schemas.microsoft.com/office/drawing/2014/main" val="1509694652"/>
                    </a:ext>
                  </a:extLst>
                </a:gridCol>
                <a:gridCol w="2617917">
                  <a:extLst>
                    <a:ext uri="{9D8B030D-6E8A-4147-A177-3AD203B41FA5}">
                      <a16:colId xmlns:a16="http://schemas.microsoft.com/office/drawing/2014/main" val="4093378869"/>
                    </a:ext>
                  </a:extLst>
                </a:gridCol>
                <a:gridCol w="3262030">
                  <a:extLst>
                    <a:ext uri="{9D8B030D-6E8A-4147-A177-3AD203B41FA5}">
                      <a16:colId xmlns:a16="http://schemas.microsoft.com/office/drawing/2014/main" val="1311004903"/>
                    </a:ext>
                  </a:extLst>
                </a:gridCol>
              </a:tblGrid>
              <a:tr h="448044">
                <a:tc>
                  <a:txBody>
                    <a:bodyPr/>
                    <a:lstStyle/>
                    <a:p>
                      <a:pPr algn="just" rtl="1">
                        <a:lnSpc>
                          <a:spcPct val="150000"/>
                        </a:lnSpc>
                        <a:spcAft>
                          <a:spcPts val="600"/>
                        </a:spcAft>
                      </a:pPr>
                      <a:r>
                        <a:rPr lang="he-IL" sz="1600" dirty="0">
                          <a:effectLst/>
                        </a:rPr>
                        <a:t>          נושא</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just" rtl="1">
                        <a:lnSpc>
                          <a:spcPct val="150000"/>
                        </a:lnSpc>
                        <a:spcAft>
                          <a:spcPts val="600"/>
                        </a:spcAft>
                      </a:pPr>
                      <a:r>
                        <a:rPr lang="he-IL" sz="1600" dirty="0">
                          <a:effectLst/>
                        </a:rPr>
                        <a:t>     מחקר פורמלי</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just" rtl="1">
                        <a:lnSpc>
                          <a:spcPct val="150000"/>
                        </a:lnSpc>
                        <a:spcAft>
                          <a:spcPts val="600"/>
                        </a:spcAft>
                      </a:pPr>
                      <a:r>
                        <a:rPr lang="he-IL" sz="1600" dirty="0">
                          <a:effectLst/>
                        </a:rPr>
                        <a:t>      מחקר פעולה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2705934428"/>
                  </a:ext>
                </a:extLst>
              </a:tr>
              <a:tr h="352098">
                <a:tc>
                  <a:txBody>
                    <a:bodyPr/>
                    <a:lstStyle/>
                    <a:p>
                      <a:pPr algn="r" rtl="1">
                        <a:lnSpc>
                          <a:spcPct val="150000"/>
                        </a:lnSpc>
                        <a:spcAft>
                          <a:spcPts val="600"/>
                        </a:spcAft>
                      </a:pPr>
                      <a:r>
                        <a:rPr lang="he-IL" sz="1600" dirty="0">
                          <a:effectLst/>
                        </a:rPr>
                        <a:t>ההכשרה הנדרשת לחוקר</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r" rtl="1">
                        <a:lnSpc>
                          <a:spcPct val="150000"/>
                        </a:lnSpc>
                        <a:spcAft>
                          <a:spcPts val="600"/>
                        </a:spcAft>
                      </a:pPr>
                      <a:r>
                        <a:rPr lang="he-IL" sz="1600">
                          <a:effectLst/>
                        </a:rPr>
                        <a:t>נרחבת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50000"/>
                        </a:lnSpc>
                        <a:spcAft>
                          <a:spcPts val="600"/>
                        </a:spcAft>
                      </a:pPr>
                      <a:r>
                        <a:rPr lang="he-IL" sz="1600">
                          <a:effectLst/>
                        </a:rPr>
                        <a:t>עצמית או בלוויית ייעוץ</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72553843"/>
                  </a:ext>
                </a:extLst>
              </a:tr>
              <a:tr h="352098">
                <a:tc>
                  <a:txBody>
                    <a:bodyPr/>
                    <a:lstStyle/>
                    <a:p>
                      <a:pPr algn="r" rtl="1">
                        <a:lnSpc>
                          <a:spcPct val="150000"/>
                        </a:lnSpc>
                        <a:spcAft>
                          <a:spcPts val="600"/>
                        </a:spcAft>
                      </a:pPr>
                      <a:r>
                        <a:rPr lang="he-IL" sz="1600">
                          <a:effectLst/>
                        </a:rPr>
                        <a:t>מטרות המחקר</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r" rtl="1">
                        <a:lnSpc>
                          <a:spcPct val="150000"/>
                        </a:lnSpc>
                        <a:spcAft>
                          <a:spcPts val="600"/>
                        </a:spcAft>
                      </a:pPr>
                      <a:r>
                        <a:rPr lang="he-IL" sz="1600">
                          <a:effectLst/>
                        </a:rPr>
                        <a:t>ידע שניתן להכללה</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50000"/>
                        </a:lnSpc>
                        <a:spcAft>
                          <a:spcPts val="600"/>
                        </a:spcAft>
                      </a:pPr>
                      <a:r>
                        <a:rPr lang="he-IL" sz="1600" dirty="0">
                          <a:effectLst/>
                        </a:rPr>
                        <a:t>ידע ליישום בסיטואציה הנוכחית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82583324"/>
                  </a:ext>
                </a:extLst>
              </a:tr>
              <a:tr h="352098">
                <a:tc>
                  <a:txBody>
                    <a:bodyPr/>
                    <a:lstStyle/>
                    <a:p>
                      <a:pPr algn="r" rtl="1">
                        <a:lnSpc>
                          <a:spcPct val="150000"/>
                        </a:lnSpc>
                        <a:spcAft>
                          <a:spcPts val="600"/>
                        </a:spcAft>
                      </a:pPr>
                      <a:r>
                        <a:rPr lang="he-IL" sz="1600">
                          <a:effectLst/>
                        </a:rPr>
                        <a:t>שיטת זיהוי הבעיה לחקירה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r" rtl="1">
                        <a:lnSpc>
                          <a:spcPct val="150000"/>
                        </a:lnSpc>
                        <a:spcAft>
                          <a:spcPts val="600"/>
                        </a:spcAft>
                      </a:pPr>
                      <a:r>
                        <a:rPr lang="he-IL" sz="1600">
                          <a:effectLst/>
                        </a:rPr>
                        <a:t>סקירת מחקרים קודמים</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50000"/>
                        </a:lnSpc>
                        <a:spcAft>
                          <a:spcPts val="600"/>
                        </a:spcAft>
                      </a:pPr>
                      <a:r>
                        <a:rPr lang="he-IL" sz="1600" dirty="0">
                          <a:effectLst/>
                        </a:rPr>
                        <a:t>בעיות במטרות הנוכחיות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26580651"/>
                  </a:ext>
                </a:extLst>
              </a:tr>
              <a:tr h="746639">
                <a:tc>
                  <a:txBody>
                    <a:bodyPr/>
                    <a:lstStyle/>
                    <a:p>
                      <a:pPr algn="r" rtl="1">
                        <a:lnSpc>
                          <a:spcPct val="150000"/>
                        </a:lnSpc>
                        <a:spcAft>
                          <a:spcPts val="600"/>
                        </a:spcAft>
                      </a:pPr>
                      <a:r>
                        <a:rPr lang="he-IL" sz="1600">
                          <a:effectLst/>
                        </a:rPr>
                        <a:t>תהליך סקירת הספרות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r" rtl="1">
                        <a:lnSpc>
                          <a:spcPct val="150000"/>
                        </a:lnSpc>
                        <a:spcAft>
                          <a:spcPts val="600"/>
                        </a:spcAft>
                      </a:pPr>
                      <a:r>
                        <a:rPr lang="he-IL" sz="1600">
                          <a:effectLst/>
                        </a:rPr>
                        <a:t>שימוש נרחב במקורות ראשוניים</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600"/>
                        </a:spcAft>
                      </a:pPr>
                      <a:r>
                        <a:rPr lang="he-IL" sz="1600" dirty="0">
                          <a:effectLst/>
                        </a:rPr>
                        <a:t>קצר יותר, שימוש במקורות משניים</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76083925"/>
                  </a:ext>
                </a:extLst>
              </a:tr>
              <a:tr h="352098">
                <a:tc>
                  <a:txBody>
                    <a:bodyPr/>
                    <a:lstStyle/>
                    <a:p>
                      <a:pPr algn="r" rtl="1">
                        <a:lnSpc>
                          <a:spcPct val="150000"/>
                        </a:lnSpc>
                        <a:spcAft>
                          <a:spcPts val="600"/>
                        </a:spcAft>
                      </a:pPr>
                      <a:r>
                        <a:rPr lang="he-IL" sz="1600">
                          <a:effectLst/>
                        </a:rPr>
                        <a:t>שיטת דגימה</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r" rtl="1">
                        <a:lnSpc>
                          <a:spcPct val="150000"/>
                        </a:lnSpc>
                        <a:spcAft>
                          <a:spcPts val="600"/>
                        </a:spcAft>
                      </a:pPr>
                      <a:r>
                        <a:rPr lang="he-IL" sz="1600">
                          <a:effectLst/>
                        </a:rPr>
                        <a:t>דגימה אקראית או מייצגת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600"/>
                        </a:spcAft>
                      </a:pPr>
                      <a:r>
                        <a:rPr lang="he-IL" sz="1600">
                          <a:effectLst/>
                        </a:rPr>
                        <a:t>תלמידים או לקוחות שאיתם עובדים</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53759686"/>
                  </a:ext>
                </a:extLst>
              </a:tr>
              <a:tr h="888017">
                <a:tc>
                  <a:txBody>
                    <a:bodyPr/>
                    <a:lstStyle/>
                    <a:p>
                      <a:pPr algn="r" rtl="1">
                        <a:lnSpc>
                          <a:spcPct val="150000"/>
                        </a:lnSpc>
                        <a:spcAft>
                          <a:spcPts val="600"/>
                        </a:spcAft>
                      </a:pPr>
                      <a:r>
                        <a:rPr lang="he-IL" sz="1600">
                          <a:effectLst/>
                        </a:rPr>
                        <a:t>מתווה המחקר</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r" rtl="1">
                        <a:lnSpc>
                          <a:spcPct val="115000"/>
                        </a:lnSpc>
                        <a:spcAft>
                          <a:spcPts val="600"/>
                        </a:spcAft>
                      </a:pPr>
                      <a:r>
                        <a:rPr lang="he-IL" sz="1600">
                          <a:effectLst/>
                        </a:rPr>
                        <a:t>פיקוח קפדני, טווח זמן ארוך</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600"/>
                        </a:spcAft>
                      </a:pPr>
                      <a:r>
                        <a:rPr lang="he-IL" sz="1600">
                          <a:effectLst/>
                        </a:rPr>
                        <a:t>נהלים חופשיים יותר, משתנים במהלך המחקר; טווח זמן קצר; שליטה באמצעות טריאנגולציה</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35349641"/>
                  </a:ext>
                </a:extLst>
              </a:tr>
              <a:tr h="352098">
                <a:tc>
                  <a:txBody>
                    <a:bodyPr/>
                    <a:lstStyle/>
                    <a:p>
                      <a:pPr algn="r" rtl="1">
                        <a:lnSpc>
                          <a:spcPct val="150000"/>
                        </a:lnSpc>
                        <a:spcAft>
                          <a:spcPts val="600"/>
                        </a:spcAft>
                      </a:pPr>
                      <a:r>
                        <a:rPr lang="he-IL" sz="1600">
                          <a:effectLst/>
                        </a:rPr>
                        <a:t>הליכי מדידה</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r" rtl="1">
                        <a:lnSpc>
                          <a:spcPct val="150000"/>
                        </a:lnSpc>
                        <a:spcAft>
                          <a:spcPts val="600"/>
                        </a:spcAft>
                      </a:pPr>
                      <a:r>
                        <a:rPr lang="he-IL" sz="1600">
                          <a:effectLst/>
                        </a:rPr>
                        <a:t>אמצעי הערכה ובדיקה מקדימה</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600"/>
                        </a:spcAft>
                      </a:pPr>
                      <a:r>
                        <a:rPr lang="he-IL" sz="1600">
                          <a:effectLst/>
                        </a:rPr>
                        <a:t>אמצעים נוחים או מבחנים תקניים</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53605041"/>
                  </a:ext>
                </a:extLst>
              </a:tr>
              <a:tr h="888017">
                <a:tc>
                  <a:txBody>
                    <a:bodyPr/>
                    <a:lstStyle/>
                    <a:p>
                      <a:pPr algn="r" rtl="1">
                        <a:lnSpc>
                          <a:spcPct val="150000"/>
                        </a:lnSpc>
                        <a:spcAft>
                          <a:spcPts val="600"/>
                        </a:spcAft>
                      </a:pPr>
                      <a:r>
                        <a:rPr lang="he-IL" sz="1600">
                          <a:effectLst/>
                        </a:rPr>
                        <a:t>ניתוח נתונים</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r" rtl="1">
                        <a:lnSpc>
                          <a:spcPct val="115000"/>
                        </a:lnSpc>
                        <a:spcAft>
                          <a:spcPts val="600"/>
                        </a:spcAft>
                      </a:pPr>
                      <a:r>
                        <a:rPr lang="he-IL" sz="1600">
                          <a:effectLst/>
                        </a:rPr>
                        <a:t>מבחנים סטטיסטיים, טכניקות איכותניות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600"/>
                        </a:spcAft>
                      </a:pPr>
                      <a:r>
                        <a:rPr lang="he-IL" sz="1600">
                          <a:effectLst/>
                        </a:rPr>
                        <a:t>התמקדות במשמעות המעשית בניגוד למובהקות הסטטיסטית, הצגת נתונים גולמיים</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99172685"/>
                  </a:ext>
                </a:extLst>
              </a:tr>
              <a:tr h="352098">
                <a:tc>
                  <a:txBody>
                    <a:bodyPr/>
                    <a:lstStyle/>
                    <a:p>
                      <a:pPr algn="r" rtl="1">
                        <a:lnSpc>
                          <a:spcPct val="150000"/>
                        </a:lnSpc>
                        <a:spcAft>
                          <a:spcPts val="600"/>
                        </a:spcAft>
                      </a:pPr>
                      <a:r>
                        <a:rPr lang="he-IL" sz="1600" dirty="0">
                          <a:effectLst/>
                        </a:rPr>
                        <a:t>יישום התוצאות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algn="r" rtl="1">
                        <a:lnSpc>
                          <a:spcPct val="150000"/>
                        </a:lnSpc>
                        <a:spcAft>
                          <a:spcPts val="600"/>
                        </a:spcAft>
                      </a:pPr>
                      <a:r>
                        <a:rPr lang="he-IL" sz="1600">
                          <a:effectLst/>
                        </a:rPr>
                        <a:t>דגש על המשמעות התאורטית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50000"/>
                        </a:lnSpc>
                        <a:spcAft>
                          <a:spcPts val="600"/>
                        </a:spcAft>
                      </a:pPr>
                      <a:r>
                        <a:rPr lang="he-IL" sz="1600" dirty="0">
                          <a:effectLst/>
                        </a:rPr>
                        <a:t>דגש על המשמעות המעשית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66828844"/>
                  </a:ext>
                </a:extLst>
              </a:tr>
            </a:tbl>
          </a:graphicData>
        </a:graphic>
      </p:graphicFrame>
    </p:spTree>
    <p:extLst>
      <p:ext uri="{BB962C8B-B14F-4D97-AF65-F5344CB8AC3E}">
        <p14:creationId xmlns:p14="http://schemas.microsoft.com/office/powerpoint/2010/main" val="3287501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773723" y="362344"/>
            <a:ext cx="7543800" cy="567813"/>
          </a:xfrm>
        </p:spPr>
        <p:txBody>
          <a:bodyPr>
            <a:noAutofit/>
          </a:bodyPr>
          <a:lstStyle/>
          <a:p>
            <a:pPr algn="ctr" eaLnBrk="1" hangingPunct="1"/>
            <a:r>
              <a:rPr lang="he-IL" altLang="de-DE" sz="4000" b="1" dirty="0">
                <a:solidFill>
                  <a:srgbClr val="C00000"/>
                </a:solidFill>
                <a:latin typeface="+mn-lt"/>
                <a:ea typeface="+mn-ea"/>
                <a:cs typeface="+mn-cs"/>
              </a:rPr>
              <a:t>פרדיגמות מחקריות בחינוך המדעי</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le 2">
            <a:extLst>
              <a:ext uri="{FF2B5EF4-FFF2-40B4-BE49-F238E27FC236}">
                <a16:creationId xmlns:a16="http://schemas.microsoft.com/office/drawing/2014/main" id="{DC2E0398-5515-4147-B2E6-D95F4351B538}"/>
              </a:ext>
            </a:extLst>
          </p:cNvPr>
          <p:cNvGraphicFramePr>
            <a:graphicFrameLocks noGrp="1"/>
          </p:cNvGraphicFramePr>
          <p:nvPr>
            <p:extLst>
              <p:ext uri="{D42A27DB-BD31-4B8C-83A1-F6EECF244321}">
                <p14:modId xmlns:p14="http://schemas.microsoft.com/office/powerpoint/2010/main" val="1248955104"/>
              </p:ext>
            </p:extLst>
          </p:nvPr>
        </p:nvGraphicFramePr>
        <p:xfrm>
          <a:off x="628651" y="773723"/>
          <a:ext cx="7442688" cy="5608320"/>
        </p:xfrm>
        <a:graphic>
          <a:graphicData uri="http://schemas.openxmlformats.org/drawingml/2006/table">
            <a:tbl>
              <a:tblPr rtl="1" firstRow="1" firstCol="1" bandRow="1">
                <a:tableStyleId>{5C22544A-7EE6-4342-B048-85BDC9FD1C3A}</a:tableStyleId>
              </a:tblPr>
              <a:tblGrid>
                <a:gridCol w="3493037">
                  <a:extLst>
                    <a:ext uri="{9D8B030D-6E8A-4147-A177-3AD203B41FA5}">
                      <a16:colId xmlns:a16="http://schemas.microsoft.com/office/drawing/2014/main" val="2884671707"/>
                    </a:ext>
                  </a:extLst>
                </a:gridCol>
                <a:gridCol w="3949651">
                  <a:extLst>
                    <a:ext uri="{9D8B030D-6E8A-4147-A177-3AD203B41FA5}">
                      <a16:colId xmlns:a16="http://schemas.microsoft.com/office/drawing/2014/main" val="2643734131"/>
                    </a:ext>
                  </a:extLst>
                </a:gridCol>
              </a:tblGrid>
              <a:tr h="2707846">
                <a:tc>
                  <a:txBody>
                    <a:bodyPr/>
                    <a:lstStyle/>
                    <a:p>
                      <a:pPr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(פוסט) פוזיטיביזם</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דטרמיניסטי</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רדוקציוניסטי (מצמצם)</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צפייה אמפירית ומדידה</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המטרה: אימות תאוריה</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tc>
                  <a:txBody>
                    <a:bodyPr/>
                    <a:lstStyle/>
                    <a:p>
                      <a:pPr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קונסטרוקטיביזם</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הבנה באמצעות פרשנות</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ריבוי משמעויות</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(רה)קונסטרוקציה חברתית והיסטורית,</a:t>
                      </a:r>
                      <a:endParaRPr lang="en-US" sz="1600" b="1" dirty="0">
                        <a:solidFill>
                          <a:schemeClr val="tx1"/>
                        </a:solidFill>
                        <a:effectLst/>
                      </a:endParaRPr>
                    </a:p>
                    <a:p>
                      <a:pPr marL="457200"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המטרה: יצירת תאוריה</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extLst>
                  <a:ext uri="{0D108BD9-81ED-4DB2-BD59-A6C34878D82A}">
                    <a16:rowId xmlns:a16="http://schemas.microsoft.com/office/drawing/2014/main" val="2978600315"/>
                  </a:ext>
                </a:extLst>
              </a:tr>
              <a:tr h="2707846">
                <a:tc>
                  <a:txBody>
                    <a:bodyPr/>
                    <a:lstStyle/>
                    <a:p>
                      <a:pPr algn="r" rtl="1">
                        <a:lnSpc>
                          <a:spcPct val="115000"/>
                        </a:lnSpc>
                        <a:spcAft>
                          <a:spcPts val="0"/>
                        </a:spcAft>
                      </a:pPr>
                      <a:r>
                        <a:rPr lang="he-IL" sz="1600" b="1" dirty="0">
                          <a:solidFill>
                            <a:schemeClr val="tx1"/>
                          </a:solidFill>
                          <a:effectLst/>
                        </a:rPr>
                        <a:t>פרגמטיזם</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marL="457200" algn="r" rtl="1">
                        <a:lnSpc>
                          <a:spcPct val="115000"/>
                        </a:lnSpc>
                        <a:spcAft>
                          <a:spcPts val="0"/>
                        </a:spcAft>
                      </a:pPr>
                      <a:r>
                        <a:rPr lang="en-US" sz="1600" b="1" dirty="0">
                          <a:solidFill>
                            <a:schemeClr val="tx1"/>
                          </a:solidFill>
                          <a:effectLst/>
                        </a:rPr>
                        <a:t> </a:t>
                      </a: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תוצאות פעולה   </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התמקדות בבעיה</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פלורליסטי</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אוריינטציה מכוונת לעולם האמיתי</a:t>
                      </a:r>
                      <a:endParaRPr lang="en-US" sz="1600" b="1" dirty="0">
                        <a:solidFill>
                          <a:schemeClr val="tx1"/>
                        </a:solidFill>
                        <a:effectLst/>
                      </a:endParaRPr>
                    </a:p>
                    <a:p>
                      <a:pPr marL="228600"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marL="228600" algn="r" rtl="1">
                        <a:lnSpc>
                          <a:spcPct val="115000"/>
                        </a:lnSpc>
                        <a:spcAft>
                          <a:spcPts val="0"/>
                        </a:spcAft>
                      </a:pPr>
                      <a:r>
                        <a:rPr lang="he-IL" sz="1600" b="1" dirty="0">
                          <a:solidFill>
                            <a:schemeClr val="tx1"/>
                          </a:solidFill>
                          <a:effectLst/>
                        </a:rPr>
                        <a:t>המטרה: שינוי</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tc>
                  <a:txBody>
                    <a:bodyPr/>
                    <a:lstStyle/>
                    <a:p>
                      <a:pPr algn="r" rtl="1">
                        <a:lnSpc>
                          <a:spcPct val="115000"/>
                        </a:lnSpc>
                        <a:spcAft>
                          <a:spcPts val="0"/>
                        </a:spcAft>
                      </a:pPr>
                      <a:r>
                        <a:rPr lang="he-IL" sz="1600" b="1" dirty="0">
                          <a:solidFill>
                            <a:schemeClr val="tx1"/>
                          </a:solidFill>
                          <a:effectLst/>
                        </a:rPr>
                        <a:t>ביקורתיות</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(תומך / שיתופי)</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פוליטית</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מעצימה</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ממוקדת בסוגיות</a:t>
                      </a:r>
                      <a:endParaRPr lang="en-US" sz="1600" b="1" dirty="0">
                        <a:solidFill>
                          <a:schemeClr val="tx1"/>
                        </a:solidFill>
                        <a:effectLst/>
                      </a:endParaRPr>
                    </a:p>
                    <a:p>
                      <a:pPr marL="342900" lvl="0" indent="-342900" algn="r" rtl="1">
                        <a:lnSpc>
                          <a:spcPct val="115000"/>
                        </a:lnSpc>
                        <a:spcAft>
                          <a:spcPts val="0"/>
                        </a:spcAft>
                        <a:buFont typeface="Symbol" panose="05050102010706020507" pitchFamily="18" charset="2"/>
                        <a:buChar char=""/>
                      </a:pPr>
                      <a:r>
                        <a:rPr lang="he-IL" sz="1600" b="1" dirty="0">
                          <a:solidFill>
                            <a:schemeClr val="tx1"/>
                          </a:solidFill>
                          <a:effectLst/>
                        </a:rPr>
                        <a:t>שיתופית</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 </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המטרה: שחרור</a:t>
                      </a:r>
                      <a:endParaRPr lang="en-US" sz="1600" b="1" dirty="0">
                        <a:solidFill>
                          <a:schemeClr val="tx1"/>
                        </a:solidFill>
                        <a:effectLst/>
                      </a:endParaRPr>
                    </a:p>
                    <a:p>
                      <a:pPr algn="r" rtl="1">
                        <a:lnSpc>
                          <a:spcPct val="115000"/>
                        </a:lnSpc>
                        <a:spcAft>
                          <a:spcPts val="0"/>
                        </a:spcAft>
                      </a:pPr>
                      <a:r>
                        <a:rPr lang="he-IL" sz="1600" b="1" dirty="0">
                          <a:solidFill>
                            <a:schemeClr val="tx1"/>
                          </a:solidFill>
                          <a:effectLst/>
                        </a:rPr>
                        <a:t>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extLst>
                  <a:ext uri="{0D108BD9-81ED-4DB2-BD59-A6C34878D82A}">
                    <a16:rowId xmlns:a16="http://schemas.microsoft.com/office/drawing/2014/main" val="1099252317"/>
                  </a:ext>
                </a:extLst>
              </a:tr>
            </a:tbl>
          </a:graphicData>
        </a:graphic>
      </p:graphicFrame>
    </p:spTree>
    <p:extLst>
      <p:ext uri="{BB962C8B-B14F-4D97-AF65-F5344CB8AC3E}">
        <p14:creationId xmlns:p14="http://schemas.microsoft.com/office/powerpoint/2010/main" val="291616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088428" y="747782"/>
            <a:ext cx="2771377" cy="4721086"/>
          </a:xfrm>
        </p:spPr>
        <p:txBody>
          <a:bodyPr>
            <a:noAutofit/>
          </a:bodyPr>
          <a:lstStyle/>
          <a:p>
            <a:pPr algn="r"/>
            <a:r>
              <a:rPr lang="he-IL" sz="4000" b="1" dirty="0">
                <a:solidFill>
                  <a:srgbClr val="CC0000"/>
                </a:solidFill>
                <a:cs typeface="+mn-cs"/>
              </a:rPr>
              <a:t>תפקידים אפשריים של חוקרים-מורים וחוקרים חיצוניים במחקרי פעולה</a:t>
            </a:r>
            <a:r>
              <a:rPr lang="de-DE" dirty="0"/>
              <a:t/>
            </a:r>
            <a:br>
              <a:rPr lang="de-DE" dirty="0"/>
            </a:br>
            <a:endParaRPr 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2" name="Table 1">
            <a:extLst>
              <a:ext uri="{FF2B5EF4-FFF2-40B4-BE49-F238E27FC236}">
                <a16:creationId xmlns:a16="http://schemas.microsoft.com/office/drawing/2014/main" id="{4EF09F56-87E0-430C-90EA-4270AB007BA7}"/>
              </a:ext>
            </a:extLst>
          </p:cNvPr>
          <p:cNvGraphicFramePr>
            <a:graphicFrameLocks noGrp="1"/>
          </p:cNvGraphicFramePr>
          <p:nvPr>
            <p:extLst>
              <p:ext uri="{D42A27DB-BD31-4B8C-83A1-F6EECF244321}">
                <p14:modId xmlns:p14="http://schemas.microsoft.com/office/powerpoint/2010/main" val="3193288772"/>
              </p:ext>
            </p:extLst>
          </p:nvPr>
        </p:nvGraphicFramePr>
        <p:xfrm>
          <a:off x="107504" y="400294"/>
          <a:ext cx="5980925" cy="5446786"/>
        </p:xfrm>
        <a:graphic>
          <a:graphicData uri="http://schemas.openxmlformats.org/drawingml/2006/table">
            <a:tbl>
              <a:tblPr rtl="1" firstRow="1" firstCol="1" bandRow="1">
                <a:tableStyleId>{5C22544A-7EE6-4342-B048-85BDC9FD1C3A}</a:tableStyleId>
              </a:tblPr>
              <a:tblGrid>
                <a:gridCol w="2851597">
                  <a:extLst>
                    <a:ext uri="{9D8B030D-6E8A-4147-A177-3AD203B41FA5}">
                      <a16:colId xmlns:a16="http://schemas.microsoft.com/office/drawing/2014/main" val="3144678067"/>
                    </a:ext>
                  </a:extLst>
                </a:gridCol>
                <a:gridCol w="3129328">
                  <a:extLst>
                    <a:ext uri="{9D8B030D-6E8A-4147-A177-3AD203B41FA5}">
                      <a16:colId xmlns:a16="http://schemas.microsoft.com/office/drawing/2014/main" val="1549138649"/>
                    </a:ext>
                  </a:extLst>
                </a:gridCol>
              </a:tblGrid>
              <a:tr h="514106">
                <a:tc>
                  <a:txBody>
                    <a:bodyPr/>
                    <a:lstStyle/>
                    <a:p>
                      <a:pPr algn="ctr" rtl="1">
                        <a:lnSpc>
                          <a:spcPct val="115000"/>
                        </a:lnSpc>
                        <a:spcAft>
                          <a:spcPts val="0"/>
                        </a:spcAft>
                      </a:pPr>
                      <a:r>
                        <a:rPr lang="he-IL" sz="1800" b="1" dirty="0" smtClean="0">
                          <a:effectLst/>
                        </a:rPr>
                        <a:t>מורה חוקר</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C0000"/>
                    </a:solidFill>
                  </a:tcPr>
                </a:tc>
                <a:tc>
                  <a:txBody>
                    <a:bodyPr/>
                    <a:lstStyle/>
                    <a:p>
                      <a:pPr algn="ctr" rtl="1">
                        <a:lnSpc>
                          <a:spcPct val="115000"/>
                        </a:lnSpc>
                        <a:spcAft>
                          <a:spcPts val="0"/>
                        </a:spcAft>
                      </a:pPr>
                      <a:r>
                        <a:rPr lang="he-IL" sz="1800" dirty="0">
                          <a:effectLst/>
                        </a:rPr>
                        <a:t>חוקר חיצוני</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C0000"/>
                    </a:solidFill>
                  </a:tcPr>
                </a:tc>
                <a:extLst>
                  <a:ext uri="{0D108BD9-81ED-4DB2-BD59-A6C34878D82A}">
                    <a16:rowId xmlns:a16="http://schemas.microsoft.com/office/drawing/2014/main" val="2900869402"/>
                  </a:ext>
                </a:extLst>
              </a:tr>
              <a:tr h="4840896">
                <a:tc>
                  <a:txBody>
                    <a:bodyPr/>
                    <a:lstStyle/>
                    <a:p>
                      <a:pPr marL="342900" lvl="0" indent="-342900" algn="r" rtl="1">
                        <a:lnSpc>
                          <a:spcPts val="1880"/>
                        </a:lnSpc>
                        <a:spcAft>
                          <a:spcPts val="600"/>
                        </a:spcAft>
                        <a:buFont typeface="Symbol" panose="05050102010706020507" pitchFamily="18" charset="2"/>
                        <a:buChar char=""/>
                      </a:pPr>
                      <a:r>
                        <a:rPr lang="he-IL" sz="1800" b="0" dirty="0">
                          <a:solidFill>
                            <a:schemeClr val="tx1"/>
                          </a:solidFill>
                          <a:effectLst/>
                        </a:rPr>
                        <a:t>ייזום מחקר פעולה המונע מניסיון</a:t>
                      </a:r>
                      <a:endParaRPr lang="en-GB" sz="1800" b="0" dirty="0">
                        <a:solidFill>
                          <a:schemeClr val="tx1"/>
                        </a:solidFill>
                        <a:effectLst/>
                      </a:endParaRPr>
                    </a:p>
                    <a:p>
                      <a:pPr marL="342900" lvl="0" indent="-342900" algn="r" rtl="1">
                        <a:lnSpc>
                          <a:spcPts val="1880"/>
                        </a:lnSpc>
                        <a:spcAft>
                          <a:spcPts val="600"/>
                        </a:spcAft>
                        <a:buFont typeface="Symbol" panose="05050102010706020507" pitchFamily="18" charset="2"/>
                        <a:buChar char=""/>
                      </a:pPr>
                      <a:r>
                        <a:rPr lang="he-IL" sz="1800" b="0" dirty="0">
                          <a:solidFill>
                            <a:schemeClr val="tx1"/>
                          </a:solidFill>
                          <a:effectLst/>
                        </a:rPr>
                        <a:t>ניתוח של הספרות בהשוואה להתנסות  בכיתה</a:t>
                      </a:r>
                      <a:endParaRPr lang="en-US" sz="1800" b="0" dirty="0">
                        <a:solidFill>
                          <a:schemeClr val="tx1"/>
                        </a:solidFill>
                        <a:effectLst/>
                      </a:endParaRPr>
                    </a:p>
                    <a:p>
                      <a:pPr marL="342900" lvl="0" indent="-342900" algn="r" rtl="1">
                        <a:spcAft>
                          <a:spcPts val="600"/>
                        </a:spcAft>
                        <a:buFont typeface="Symbol" panose="05050102010706020507" pitchFamily="18" charset="2"/>
                        <a:buChar char=""/>
                      </a:pPr>
                      <a:r>
                        <a:rPr lang="he-IL" sz="1800" b="0" dirty="0">
                          <a:solidFill>
                            <a:schemeClr val="tx1"/>
                          </a:solidFill>
                          <a:effectLst/>
                        </a:rPr>
                        <a:t>בניית אסטרטגיות ותפיסות חדשות</a:t>
                      </a:r>
                      <a:endParaRPr lang="en-US" sz="1800" b="0" dirty="0">
                        <a:solidFill>
                          <a:schemeClr val="tx1"/>
                        </a:solidFill>
                        <a:effectLst/>
                      </a:endParaRPr>
                    </a:p>
                    <a:p>
                      <a:pPr marL="342900" lvl="0" indent="-342900" algn="r" rtl="1">
                        <a:spcAft>
                          <a:spcPts val="600"/>
                        </a:spcAft>
                        <a:buFont typeface="Symbol" panose="05050102010706020507" pitchFamily="18" charset="2"/>
                        <a:buChar char=""/>
                      </a:pPr>
                      <a:r>
                        <a:rPr lang="he-IL" sz="1800" b="0" dirty="0">
                          <a:solidFill>
                            <a:schemeClr val="tx1"/>
                          </a:solidFill>
                          <a:effectLst/>
                        </a:rPr>
                        <a:t>יישום אסטרטגיות ותפיסות חדשות</a:t>
                      </a:r>
                      <a:endParaRPr lang="en-US" sz="1800" b="0" dirty="0">
                        <a:solidFill>
                          <a:schemeClr val="tx1"/>
                        </a:solidFill>
                        <a:effectLst/>
                      </a:endParaRPr>
                    </a:p>
                    <a:p>
                      <a:pPr marL="342900" lvl="0" indent="-342900" algn="r" rtl="1">
                        <a:spcAft>
                          <a:spcPts val="600"/>
                        </a:spcAft>
                        <a:buFont typeface="Symbol" panose="05050102010706020507" pitchFamily="18" charset="2"/>
                        <a:buChar char=""/>
                      </a:pPr>
                      <a:r>
                        <a:rPr lang="he-IL" sz="1800" b="0" dirty="0">
                          <a:solidFill>
                            <a:schemeClr val="tx1"/>
                          </a:solidFill>
                          <a:effectLst/>
                        </a:rPr>
                        <a:t>איסוף נתונים </a:t>
                      </a:r>
                      <a:endParaRPr lang="en-US" sz="1800" b="0" dirty="0">
                        <a:solidFill>
                          <a:schemeClr val="tx1"/>
                        </a:solidFill>
                        <a:effectLst/>
                      </a:endParaRPr>
                    </a:p>
                    <a:p>
                      <a:pPr marL="342900" lvl="0" indent="-342900" algn="r" rtl="1">
                        <a:spcAft>
                          <a:spcPts val="600"/>
                        </a:spcAft>
                        <a:buFont typeface="Symbol" panose="05050102010706020507" pitchFamily="18" charset="2"/>
                        <a:buChar char=""/>
                      </a:pPr>
                      <a:r>
                        <a:rPr lang="he-IL" sz="1800" b="0" dirty="0">
                          <a:solidFill>
                            <a:schemeClr val="tx1"/>
                          </a:solidFill>
                          <a:effectLst/>
                        </a:rPr>
                        <a:t>הערכת נתונים</a:t>
                      </a:r>
                      <a:endParaRPr lang="en-US" sz="1800" b="0" dirty="0">
                        <a:solidFill>
                          <a:schemeClr val="tx1"/>
                        </a:solidFill>
                        <a:effectLst/>
                      </a:endParaRPr>
                    </a:p>
                    <a:p>
                      <a:pPr marL="342900" lvl="0" indent="-342900" algn="r" rtl="1">
                        <a:spcAft>
                          <a:spcPts val="600"/>
                        </a:spcAft>
                        <a:buFont typeface="Symbol" panose="05050102010706020507" pitchFamily="18" charset="2"/>
                        <a:buChar char=""/>
                      </a:pPr>
                      <a:r>
                        <a:rPr lang="he-IL" sz="1800" b="0" dirty="0">
                          <a:solidFill>
                            <a:schemeClr val="tx1"/>
                          </a:solidFill>
                          <a:effectLst/>
                        </a:rPr>
                        <a:t>רפלקציה משותפת ודיון על שינוי נוסף </a:t>
                      </a:r>
                      <a:endParaRPr lang="en-US" sz="1800" b="0" dirty="0">
                        <a:solidFill>
                          <a:schemeClr val="tx1"/>
                        </a:solidFill>
                        <a:effectLst/>
                      </a:endParaRPr>
                    </a:p>
                    <a:p>
                      <a:pPr algn="r" rtl="1">
                        <a:lnSpc>
                          <a:spcPct val="115000"/>
                        </a:lnSpc>
                        <a:spcAft>
                          <a:spcPts val="600"/>
                        </a:spcAft>
                      </a:pPr>
                      <a:r>
                        <a:rPr lang="he-IL" sz="1800" b="0" dirty="0">
                          <a:effectLst/>
                        </a:rPr>
                        <a:t> </a:t>
                      </a:r>
                      <a:endParaRPr lang="en-US" sz="1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accent3">
                        <a:lumMod val="40000"/>
                        <a:lumOff val="60000"/>
                      </a:schemeClr>
                    </a:solidFill>
                  </a:tcPr>
                </a:tc>
                <a:tc>
                  <a:txBody>
                    <a:bodyPr/>
                    <a:lstStyle/>
                    <a:p>
                      <a:pPr marL="342900" lvl="0" indent="-342900" algn="r" rtl="1">
                        <a:lnSpc>
                          <a:spcPts val="1880"/>
                        </a:lnSpc>
                        <a:spcAft>
                          <a:spcPts val="600"/>
                        </a:spcAft>
                        <a:buFont typeface="Symbol" panose="05050102010706020507" pitchFamily="18" charset="2"/>
                        <a:buChar char=""/>
                      </a:pPr>
                      <a:r>
                        <a:rPr lang="he-IL" sz="1800" dirty="0">
                          <a:effectLst/>
                        </a:rPr>
                        <a:t>ייזום מחקר פעולה המונע ממחקר קודם</a:t>
                      </a:r>
                      <a:endParaRPr lang="en-US" sz="1800" dirty="0">
                        <a:effectLst/>
                      </a:endParaRPr>
                    </a:p>
                    <a:p>
                      <a:pPr marL="342900" lvl="0" indent="-342900" algn="r" rtl="1">
                        <a:spcAft>
                          <a:spcPts val="600"/>
                        </a:spcAft>
                        <a:buFont typeface="Symbol" panose="05050102010706020507" pitchFamily="18" charset="2"/>
                        <a:buChar char=""/>
                      </a:pPr>
                      <a:r>
                        <a:rPr lang="he-IL" sz="1800" dirty="0">
                          <a:effectLst/>
                        </a:rPr>
                        <a:t>תיאום ותמיכה במחקר המורה</a:t>
                      </a:r>
                      <a:endParaRPr lang="en-US" sz="1800" dirty="0">
                        <a:effectLst/>
                      </a:endParaRPr>
                    </a:p>
                    <a:p>
                      <a:pPr marL="342900" lvl="0" indent="-342900" algn="r" rtl="1">
                        <a:spcAft>
                          <a:spcPts val="600"/>
                        </a:spcAft>
                        <a:buFont typeface="Symbol" panose="05050102010706020507" pitchFamily="18" charset="2"/>
                        <a:buChar char=""/>
                      </a:pPr>
                      <a:r>
                        <a:rPr lang="he-IL" sz="1800" dirty="0">
                          <a:effectLst/>
                        </a:rPr>
                        <a:t>הנגשת ספרות ומידע רלוונטי</a:t>
                      </a:r>
                      <a:endParaRPr lang="en-US" sz="1800" dirty="0">
                        <a:effectLst/>
                      </a:endParaRPr>
                    </a:p>
                    <a:p>
                      <a:pPr marL="342900" lvl="0" indent="-342900" algn="r" rtl="1">
                        <a:spcAft>
                          <a:spcPts val="600"/>
                        </a:spcAft>
                        <a:buFont typeface="Symbol" panose="05050102010706020507" pitchFamily="18" charset="2"/>
                        <a:buChar char=""/>
                      </a:pPr>
                      <a:r>
                        <a:rPr lang="he-IL" sz="1800" dirty="0">
                          <a:effectLst/>
                        </a:rPr>
                        <a:t>הנגשה לאסטרטגיות ולתפיסות שכבר קיימות</a:t>
                      </a:r>
                      <a:endParaRPr lang="en-US" sz="1800" dirty="0">
                        <a:effectLst/>
                      </a:endParaRPr>
                    </a:p>
                    <a:p>
                      <a:pPr marL="342900" lvl="0" indent="-342900" algn="r" rtl="1">
                        <a:spcAft>
                          <a:spcPts val="600"/>
                        </a:spcAft>
                        <a:buFont typeface="Symbol" panose="05050102010706020507" pitchFamily="18" charset="2"/>
                        <a:buChar char=""/>
                      </a:pPr>
                      <a:r>
                        <a:rPr lang="he-IL" sz="1800" dirty="0">
                          <a:effectLst/>
                        </a:rPr>
                        <a:t>סיוע בשמירה על אתיקה ועמידה בסטנדרטים בטיפול בנתוני מחקר</a:t>
                      </a:r>
                      <a:endParaRPr lang="en-US" sz="1800" dirty="0">
                        <a:effectLst/>
                      </a:endParaRPr>
                    </a:p>
                    <a:p>
                      <a:pPr marL="342900" lvl="0" indent="-342900" algn="r" rtl="1">
                        <a:spcAft>
                          <a:spcPts val="600"/>
                        </a:spcAft>
                        <a:buFont typeface="Symbol" panose="05050102010706020507" pitchFamily="18" charset="2"/>
                        <a:buChar char=""/>
                      </a:pPr>
                      <a:r>
                        <a:rPr lang="he-IL" sz="1800" dirty="0">
                          <a:effectLst/>
                        </a:rPr>
                        <a:t>הכשרה מתודולוגית ותמיכה בהערכת הנתונים</a:t>
                      </a:r>
                      <a:endParaRPr lang="en-US" sz="1800" dirty="0">
                        <a:effectLst/>
                      </a:endParaRPr>
                    </a:p>
                    <a:p>
                      <a:pPr marL="342900" lvl="0" indent="-342900" algn="r" rtl="1">
                        <a:spcAft>
                          <a:spcPts val="600"/>
                        </a:spcAft>
                        <a:buFont typeface="Symbol" panose="05050102010706020507" pitchFamily="18" charset="2"/>
                        <a:buChar char=""/>
                      </a:pPr>
                      <a:r>
                        <a:rPr lang="he-IL" sz="1800" dirty="0">
                          <a:effectLst/>
                        </a:rPr>
                        <a:t>רפלקציה משותפת ‏ודיון בשינוי נוסף</a:t>
                      </a:r>
                      <a:endParaRPr lang="en-US" sz="1800" dirty="0">
                        <a:effectLst/>
                      </a:endParaRPr>
                    </a:p>
                    <a:p>
                      <a:pPr marL="342900" lvl="0" indent="-342900" algn="r" rtl="1">
                        <a:spcAft>
                          <a:spcPts val="600"/>
                        </a:spcAft>
                        <a:buFont typeface="Symbol" panose="05050102010706020507" pitchFamily="18" charset="2"/>
                        <a:buChar char=""/>
                      </a:pPr>
                      <a:r>
                        <a:rPr lang="he-IL" sz="1800" dirty="0">
                          <a:effectLst/>
                        </a:rPr>
                        <a:t>תמיכה בהפצה ובפרסום של ממצאי מחקר הפעולה</a:t>
                      </a:r>
                      <a:endParaRPr lang="en-US" sz="1800" dirty="0">
                        <a:effectLst/>
                      </a:endParaRPr>
                    </a:p>
                    <a:p>
                      <a:pPr marL="226695" algn="r" rtl="1">
                        <a:spcAft>
                          <a:spcPts val="600"/>
                        </a:spcAft>
                      </a:pPr>
                      <a:r>
                        <a:rPr lang="he-IL" sz="1800" dirty="0">
                          <a:effectLst/>
                        </a:rPr>
                        <a:t> </a:t>
                      </a:r>
                      <a:endParaRPr lang="en-US" sz="1800" dirty="0">
                        <a:effectLst/>
                        <a:latin typeface="Calibri" panose="020F0502020204030204" pitchFamily="34" charset="0"/>
                        <a:cs typeface="Arial" panose="020B0604020202020204" pitchFamily="34" charset="0"/>
                      </a:endParaRPr>
                    </a:p>
                  </a:txBody>
                  <a:tcPr marL="68580" marR="68580" marT="0" marB="0">
                    <a:solidFill>
                      <a:schemeClr val="accent3">
                        <a:lumMod val="40000"/>
                        <a:lumOff val="60000"/>
                      </a:schemeClr>
                    </a:solidFill>
                  </a:tcPr>
                </a:tc>
                <a:extLst>
                  <a:ext uri="{0D108BD9-81ED-4DB2-BD59-A6C34878D82A}">
                    <a16:rowId xmlns:a16="http://schemas.microsoft.com/office/drawing/2014/main" val="2384141761"/>
                  </a:ext>
                </a:extLst>
              </a:tr>
            </a:tbl>
          </a:graphicData>
        </a:graphic>
      </p:graphicFrame>
    </p:spTree>
    <p:extLst>
      <p:ext uri="{BB962C8B-B14F-4D97-AF65-F5344CB8AC3E}">
        <p14:creationId xmlns:p14="http://schemas.microsoft.com/office/powerpoint/2010/main" val="824107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04461" y="1341783"/>
            <a:ext cx="7202293" cy="1477328"/>
          </a:xfrm>
          <a:prstGeom prst="rect">
            <a:avLst/>
          </a:prstGeom>
          <a:noFill/>
        </p:spPr>
        <p:txBody>
          <a:bodyPr wrap="none" rtlCol="0">
            <a:spAutoFit/>
          </a:bodyPr>
          <a:lstStyle/>
          <a:p>
            <a:r>
              <a:rPr lang="en-US" i="1" dirty="0"/>
              <a:t>This project has been funded with support from the European Commission. </a:t>
            </a:r>
            <a:endParaRPr lang="en-US" i="1" dirty="0" smtClean="0"/>
          </a:p>
          <a:p>
            <a:r>
              <a:rPr lang="en-US" i="1" dirty="0" smtClean="0"/>
              <a:t>This </a:t>
            </a:r>
            <a:r>
              <a:rPr lang="en-US" i="1" dirty="0"/>
              <a:t>publication [communication] reflects the views only of </a:t>
            </a:r>
            <a:r>
              <a:rPr lang="en-US" i="1"/>
              <a:t>the </a:t>
            </a:r>
            <a:r>
              <a:rPr lang="en-US" i="1" smtClean="0"/>
              <a:t>authors, </a:t>
            </a:r>
            <a:endParaRPr lang="en-US" i="1" dirty="0" smtClean="0"/>
          </a:p>
          <a:p>
            <a:r>
              <a:rPr lang="en-US" i="1" dirty="0" smtClean="0"/>
              <a:t>and </a:t>
            </a:r>
            <a:r>
              <a:rPr lang="en-US" i="1" dirty="0"/>
              <a:t>the Commission cannot be held responsible for any use which may be </a:t>
            </a:r>
            <a:endParaRPr lang="en-US" i="1" dirty="0" smtClean="0"/>
          </a:p>
          <a:p>
            <a:r>
              <a:rPr lang="en-US" i="1" dirty="0" smtClean="0"/>
              <a:t>made </a:t>
            </a:r>
            <a:r>
              <a:rPr lang="en-US" i="1" dirty="0"/>
              <a:t>of the information contained therein.</a:t>
            </a:r>
            <a:endParaRPr lang="de-DE" dirty="0"/>
          </a:p>
          <a:p>
            <a:endParaRPr lang="de-DE" dirty="0"/>
          </a:p>
        </p:txBody>
      </p:sp>
      <p:pic>
        <p:nvPicPr>
          <p:cNvPr id="3" name="Picture 2" descr="http://www.erasmus-artist.eu/images/eu_flag_co_funded_pos_-rgb-_right.jpg?crc=394225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5288" y="5347252"/>
            <a:ext cx="4440660"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636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lgn="ctr">
              <a:buNone/>
            </a:pPr>
            <a:r>
              <a:rPr lang="he-IL" sz="4400" b="1" dirty="0"/>
              <a:t>ערכת כלים </a:t>
            </a:r>
            <a:endParaRPr lang="en-GB" sz="4400" b="1" dirty="0"/>
          </a:p>
          <a:p>
            <a:pPr marL="0" indent="0" algn="ctr">
              <a:buNone/>
            </a:pPr>
            <a:r>
              <a:rPr lang="en-GB" sz="4400" b="1" dirty="0"/>
              <a:t>ARTIST</a:t>
            </a:r>
            <a:endParaRPr lang="de-DE" sz="4400" dirty="0"/>
          </a:p>
          <a:p>
            <a:pPr marL="0" indent="0" algn="ctr">
              <a:buNone/>
            </a:pPr>
            <a:endParaRPr lang="de-DE" dirty="0"/>
          </a:p>
          <a:p>
            <a:pPr marL="0" indent="0" algn="ctr" rtl="1">
              <a:buNone/>
            </a:pPr>
            <a:r>
              <a:rPr lang="he-IL" dirty="0"/>
              <a:t>אינגו אילקס, בשיתוף עם קונסורציום</a:t>
            </a:r>
            <a:r>
              <a:rPr lang="en-GB" dirty="0"/>
              <a:t>ARTIST </a:t>
            </a:r>
            <a:endParaRPr 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7" name="Textfeld 6"/>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Tree>
    <p:extLst>
      <p:ext uri="{BB962C8B-B14F-4D97-AF65-F5344CB8AC3E}">
        <p14:creationId xmlns:p14="http://schemas.microsoft.com/office/powerpoint/2010/main" val="349684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914400" y="685801"/>
            <a:ext cx="7696200" cy="567813"/>
          </a:xfrm>
        </p:spPr>
        <p:txBody>
          <a:bodyPr>
            <a:noAutofit/>
          </a:bodyPr>
          <a:lstStyle/>
          <a:p>
            <a:pPr algn="ctr" eaLnBrk="1" hangingPunct="1"/>
            <a:r>
              <a:rPr lang="he-IL" altLang="de-DE" sz="4000" b="1" dirty="0">
                <a:solidFill>
                  <a:srgbClr val="C00000"/>
                </a:solidFill>
                <a:latin typeface="+mn-lt"/>
                <a:ea typeface="+mn-ea"/>
                <a:cs typeface="+mn-cs"/>
              </a:rPr>
              <a:t>אודות</a:t>
            </a:r>
            <a:endParaRPr lang="de-DE" altLang="de-DE" sz="4000" b="1" dirty="0">
              <a:solidFill>
                <a:srgbClr val="C00000"/>
              </a:solidFill>
              <a:latin typeface="+mn-lt"/>
              <a:ea typeface="+mn-ea"/>
              <a:cs typeface="+mn-cs"/>
            </a:endParaRPr>
          </a:p>
        </p:txBody>
      </p:sp>
      <p:sp>
        <p:nvSpPr>
          <p:cNvPr id="14340" name="Rectangle 3"/>
          <p:cNvSpPr>
            <a:spLocks noGrp="1" noChangeArrowheads="1"/>
          </p:cNvSpPr>
          <p:nvPr>
            <p:ph idx="1"/>
          </p:nvPr>
        </p:nvSpPr>
        <p:spPr>
          <a:xfrm>
            <a:off x="628650" y="1316986"/>
            <a:ext cx="7696200" cy="4285249"/>
          </a:xfrm>
        </p:spPr>
        <p:txBody>
          <a:bodyPr>
            <a:noAutofit/>
          </a:bodyPr>
          <a:lstStyle/>
          <a:p>
            <a:pPr lvl="0" algn="r" rtl="1"/>
            <a:r>
              <a:rPr lang="he-IL" sz="2100" dirty="0"/>
              <a:t>ערכת הכלים מורכבת מתרשימים הלקוחים ממדריך </a:t>
            </a:r>
            <a:r>
              <a:rPr lang="en-US" sz="2100" dirty="0"/>
              <a:t>ARTIST</a:t>
            </a:r>
            <a:r>
              <a:rPr lang="he-IL" sz="2100" dirty="0"/>
              <a:t> ומיועדת לשימוש חופשי במצגות אודות מחקרי פעולה בסדנאות </a:t>
            </a:r>
            <a:r>
              <a:rPr lang="he-IL" sz="2100" dirty="0" smtClean="0"/>
              <a:t>להכשרת </a:t>
            </a:r>
            <a:r>
              <a:rPr lang="he-IL" sz="2100" dirty="0"/>
              <a:t>מורים.</a:t>
            </a:r>
            <a:endParaRPr lang="en-US" sz="2100" dirty="0"/>
          </a:p>
          <a:p>
            <a:pPr lvl="0" algn="r" rtl="1"/>
            <a:r>
              <a:rPr lang="he-IL" sz="2100" dirty="0"/>
              <a:t>ערכת הכלים הוכנה על ידי</a:t>
            </a:r>
            <a:r>
              <a:rPr lang="en-US" sz="2100" dirty="0"/>
              <a:t>ARTIST </a:t>
            </a:r>
            <a:r>
              <a:rPr lang="he-IL" sz="2100" dirty="0"/>
              <a:t> - פרויקט מחקר פעולה </a:t>
            </a:r>
            <a:r>
              <a:rPr lang="he-IL" sz="2100" dirty="0" smtClean="0"/>
              <a:t>לקידום הוראת </a:t>
            </a:r>
            <a:r>
              <a:rPr lang="he-IL" sz="2100" dirty="0"/>
              <a:t>המדעים (העורכים: פרנץ ראוך, מריקה קפנדזה, נדיה פרריכס ואינגו אילקס).</a:t>
            </a:r>
            <a:endParaRPr lang="en-US" sz="2100" dirty="0"/>
          </a:p>
          <a:p>
            <a:pPr lvl="0" algn="r" rtl="1"/>
            <a:r>
              <a:rPr lang="he-IL" sz="2100" dirty="0"/>
              <a:t>מדריך זה הוא חלק מפרויקט </a:t>
            </a:r>
            <a:r>
              <a:rPr lang="en-US" sz="2100" dirty="0"/>
              <a:t>ARTIST </a:t>
            </a:r>
            <a:r>
              <a:rPr lang="he-IL" sz="2100" dirty="0"/>
              <a:t> - מחקר פעולה </a:t>
            </a:r>
            <a:r>
              <a:rPr lang="he-IL" sz="2100" dirty="0" smtClean="0"/>
              <a:t>לקידום הוראת </a:t>
            </a:r>
            <a:r>
              <a:rPr lang="he-IL" sz="2100" dirty="0"/>
              <a:t>המדעים. הפרויקט מומן במשותף על ידי </a:t>
            </a:r>
            <a:r>
              <a:rPr lang="he-IL" sz="2100" dirty="0" smtClean="0"/>
              <a:t>תוכנית </a:t>
            </a:r>
            <a:r>
              <a:rPr lang="he-IL" sz="2100" dirty="0"/>
              <a:t>ארסמוס+ </a:t>
            </a:r>
            <a:r>
              <a:rPr lang="he-IL" sz="2100" dirty="0" smtClean="0"/>
              <a:t>של האיחוד </a:t>
            </a:r>
            <a:r>
              <a:rPr lang="he-IL" sz="2100" dirty="0"/>
              <a:t>האירופי - </a:t>
            </a:r>
            <a:r>
              <a:rPr lang="en-US" sz="2100" dirty="0"/>
              <a:t>Capacity Building in Higher Education (CBHE)</a:t>
            </a:r>
            <a:r>
              <a:rPr lang="he-IL" sz="2100" dirty="0"/>
              <a:t> מ-</a:t>
            </a:r>
            <a:r>
              <a:rPr lang="en-US" sz="2100" dirty="0"/>
              <a:t>2016-2019</a:t>
            </a:r>
            <a:r>
              <a:rPr lang="he-IL" sz="2100" dirty="0"/>
              <a:t>, בהתאם להסכם מענק מספר </a:t>
            </a:r>
            <a:r>
              <a:rPr lang="en-US" sz="2100" dirty="0"/>
              <a:t>573533-EPP-1-2016-1-DE-EPPKA2-CBHE-JP</a:t>
            </a:r>
            <a:r>
              <a:rPr lang="he-IL" sz="2100" dirty="0"/>
              <a:t>.</a:t>
            </a:r>
            <a:endParaRPr lang="en-US" sz="2100" dirty="0"/>
          </a:p>
          <a:p>
            <a:pPr lvl="0" algn="r" rtl="1"/>
            <a:r>
              <a:rPr lang="he-IL" sz="2100" dirty="0"/>
              <a:t>מדריך זה יוצא לאור על פי רישיון </a:t>
            </a:r>
            <a:r>
              <a:rPr lang="en-US" sz="2100" dirty="0"/>
              <a:t>Creative Commons Attribution-</a:t>
            </a:r>
            <a:r>
              <a:rPr lang="en-US" sz="2100" dirty="0" err="1"/>
              <a:t>NonCommercial</a:t>
            </a:r>
            <a:r>
              <a:rPr lang="en-US" sz="2100" dirty="0"/>
              <a:t>-</a:t>
            </a:r>
            <a:r>
              <a:rPr lang="en-US" sz="2100" dirty="0" err="1"/>
              <a:t>ShareAlike</a:t>
            </a:r>
            <a:r>
              <a:rPr lang="en-US" sz="2100" dirty="0"/>
              <a:t> (BY-NC-SA)</a:t>
            </a: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6" name="Grafik 15"/>
          <p:cNvPicPr/>
          <p:nvPr/>
        </p:nvPicPr>
        <p:blipFill>
          <a:blip r:embed="rId3"/>
          <a:stretch>
            <a:fillRect/>
          </a:stretch>
        </p:blipFill>
        <p:spPr>
          <a:xfrm>
            <a:off x="5804451" y="5570785"/>
            <a:ext cx="2246243" cy="616225"/>
          </a:xfrm>
          <a:prstGeom prst="rect">
            <a:avLst/>
          </a:prstGeom>
        </p:spPr>
      </p:pic>
    </p:spTree>
    <p:extLst>
      <p:ext uri="{BB962C8B-B14F-4D97-AF65-F5344CB8AC3E}">
        <p14:creationId xmlns:p14="http://schemas.microsoft.com/office/powerpoint/2010/main" val="295747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eaLnBrk="1" hangingPunct="1"/>
            <a:r>
              <a:rPr lang="he-IL" altLang="de-DE" sz="4000" b="1" dirty="0">
                <a:solidFill>
                  <a:srgbClr val="C00000"/>
                </a:solidFill>
                <a:latin typeface="+mn-lt"/>
                <a:ea typeface="+mn-ea"/>
                <a:cs typeface="+mn-cs"/>
              </a:rPr>
              <a:t>מחזור של מחקר פעולה</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0" name="Picture 9">
            <a:extLst>
              <a:ext uri="{FF2B5EF4-FFF2-40B4-BE49-F238E27FC236}">
                <a16:creationId xmlns:a16="http://schemas.microsoft.com/office/drawing/2014/main" id="{109C8F9C-977E-4EC4-A9EB-3B18071F55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82615" y="1652955"/>
            <a:ext cx="6154616" cy="3657600"/>
          </a:xfrm>
          <a:prstGeom prst="rect">
            <a:avLst/>
          </a:prstGeom>
          <a:noFill/>
          <a:ln>
            <a:noFill/>
          </a:ln>
        </p:spPr>
      </p:pic>
    </p:spTree>
    <p:extLst>
      <p:ext uri="{BB962C8B-B14F-4D97-AF65-F5344CB8AC3E}">
        <p14:creationId xmlns:p14="http://schemas.microsoft.com/office/powerpoint/2010/main" val="87925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5891794" y="1068457"/>
            <a:ext cx="2966456" cy="4721086"/>
          </a:xfrm>
        </p:spPr>
        <p:txBody>
          <a:bodyPr>
            <a:noAutofit/>
          </a:bodyPr>
          <a:lstStyle/>
          <a:p>
            <a:pPr algn="r"/>
            <a:r>
              <a:rPr lang="he-IL" sz="4000" b="1" dirty="0">
                <a:solidFill>
                  <a:srgbClr val="CC0000"/>
                </a:solidFill>
                <a:cs typeface="+mn-cs"/>
              </a:rPr>
              <a:t>מודל המשקף תחומים אפשריים למחקר פעולה לשם חידושים </a:t>
            </a:r>
            <a:r>
              <a:rPr lang="he-IL" sz="4000" b="1" dirty="0" smtClean="0">
                <a:solidFill>
                  <a:srgbClr val="CC0000"/>
                </a:solidFill>
                <a:cs typeface="+mn-cs"/>
              </a:rPr>
              <a:t>בהוראת המדעים</a:t>
            </a:r>
            <a:endParaRPr lang="de-DE" sz="4000" b="1" dirty="0">
              <a:solidFill>
                <a:srgbClr val="CC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16" name="AutoShape 29">
            <a:extLst>
              <a:ext uri="{FF2B5EF4-FFF2-40B4-BE49-F238E27FC236}">
                <a16:creationId xmlns:a16="http://schemas.microsoft.com/office/drawing/2014/main" id="{B94EC529-9A55-42D7-91A8-B7AD757A318F}"/>
              </a:ext>
            </a:extLst>
          </p:cNvPr>
          <p:cNvSpPr>
            <a:spLocks noChangeArrowheads="1"/>
          </p:cNvSpPr>
          <p:nvPr/>
        </p:nvSpPr>
        <p:spPr bwMode="auto">
          <a:xfrm>
            <a:off x="778083" y="86216"/>
            <a:ext cx="4680520" cy="5902062"/>
          </a:xfrm>
          <a:prstGeom prst="roundRect">
            <a:avLst>
              <a:gd name="adj" fmla="val 16667"/>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just" rtl="1">
              <a:lnSpc>
                <a:spcPct val="115000"/>
              </a:lnSpc>
              <a:spcAft>
                <a:spcPts val="1000"/>
              </a:spcAft>
            </a:pPr>
            <a:r>
              <a:rPr lang="he-IL" sz="1100" b="1">
                <a:effectLst/>
                <a:latin typeface="Calibri" panose="020F0502020204030204" pitchFamily="34" charset="0"/>
                <a:ea typeface="Calibri" panose="020F0502020204030204" pitchFamily="34" charset="0"/>
                <a:cs typeface="Arial" panose="020B0604020202020204" pitchFamily="34" charset="0"/>
              </a:rPr>
              <a:t>               תחום: מוכנות/הכנה להוראה</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יכולת פדגוגית, מדעית וסוציו-תרבותית</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היכרות עם תוכנית הלימודים ומודעות לקשר שבין שיעור לתוכנית הלימודים</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מודעות לתהליכי הלמידה והמתודולוגיות של ההוראה</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808355" algn="just" rtl="1">
              <a:lnSpc>
                <a:spcPct val="115000"/>
              </a:lnSpc>
              <a:spcAft>
                <a:spcPts val="1000"/>
              </a:spcAft>
            </a:pPr>
            <a:r>
              <a:rPr lang="en-US" sz="1100">
                <a:effectLst/>
                <a:latin typeface="Calibri" panose="020F0502020204030204" pitchFamily="34" charset="0"/>
                <a:ea typeface="Calibri" panose="020F0502020204030204" pitchFamily="34" charset="0"/>
                <a:cs typeface="Arial" panose="020B0604020202020204" pitchFamily="34" charset="0"/>
              </a:rPr>
              <a:t> </a:t>
            </a:r>
          </a:p>
          <a:p>
            <a:pPr algn="r" rtl="1">
              <a:lnSpc>
                <a:spcPct val="115000"/>
              </a:lnSpc>
              <a:spcAft>
                <a:spcPts val="1000"/>
              </a:spcAft>
            </a:pPr>
            <a:r>
              <a:rPr lang="en-US" sz="1100">
                <a:effectLst/>
                <a:latin typeface="Calibri" panose="020F0502020204030204" pitchFamily="34" charset="0"/>
                <a:ea typeface="Calibri" panose="020F0502020204030204" pitchFamily="34" charset="0"/>
                <a:cs typeface="Arial" panose="020B0604020202020204" pitchFamily="34" charset="0"/>
              </a:rPr>
              <a:t> </a:t>
            </a:r>
          </a:p>
        </p:txBody>
      </p:sp>
      <p:sp>
        <p:nvSpPr>
          <p:cNvPr id="17" name="AutoShape 31">
            <a:extLst>
              <a:ext uri="{FF2B5EF4-FFF2-40B4-BE49-F238E27FC236}">
                <a16:creationId xmlns:a16="http://schemas.microsoft.com/office/drawing/2014/main" id="{183251A8-AEF2-413B-97BF-628DDC0C0B92}"/>
              </a:ext>
            </a:extLst>
          </p:cNvPr>
          <p:cNvSpPr>
            <a:spLocks noChangeArrowheads="1"/>
          </p:cNvSpPr>
          <p:nvPr/>
        </p:nvSpPr>
        <p:spPr bwMode="auto">
          <a:xfrm>
            <a:off x="1029411" y="1545062"/>
            <a:ext cx="4177865" cy="4443215"/>
          </a:xfrm>
          <a:prstGeom prst="roundRect">
            <a:avLst>
              <a:gd name="adj" fmla="val 16667"/>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marL="289560" algn="just" rtl="1">
              <a:lnSpc>
                <a:spcPct val="115000"/>
              </a:lnSpc>
              <a:spcAft>
                <a:spcPts val="1000"/>
              </a:spcAft>
            </a:pPr>
            <a:r>
              <a:rPr lang="he-IL" sz="1100" b="1">
                <a:effectLst/>
                <a:latin typeface="Calibri" panose="020F0502020204030204" pitchFamily="34" charset="0"/>
                <a:ea typeface="Calibri" panose="020F0502020204030204" pitchFamily="34" charset="0"/>
                <a:cs typeface="Arial" panose="020B0604020202020204" pitchFamily="34" charset="0"/>
              </a:rPr>
              <a:t>תחום: תכנון והכנה</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תכנון כלל בית-ספרי ואספקת משאבים</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תכנון כלל בית-ספרי לנושא</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תכנון ארוך טווח של המורה</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תכנון קצר מועד של המורה</a:t>
            </a:r>
            <a:endParaRPr lang="en-US" sz="110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en-US" sz="1100">
                <a:effectLst/>
                <a:latin typeface="Calibri" panose="020F0502020204030204" pitchFamily="34" charset="0"/>
                <a:ea typeface="Calibri" panose="020F0502020204030204" pitchFamily="34" charset="0"/>
                <a:cs typeface="Arial" panose="020B0604020202020204" pitchFamily="34" charset="0"/>
              </a:rPr>
              <a:t> </a:t>
            </a:r>
          </a:p>
          <a:p>
            <a:pPr algn="r" rtl="1">
              <a:lnSpc>
                <a:spcPct val="115000"/>
              </a:lnSpc>
              <a:spcAft>
                <a:spcPts val="1000"/>
              </a:spcAft>
            </a:pPr>
            <a:r>
              <a:rPr lang="en-US" sz="1100">
                <a:effectLst/>
                <a:latin typeface="Calibri" panose="020F0502020204030204" pitchFamily="34" charset="0"/>
                <a:ea typeface="Calibri" panose="020F0502020204030204" pitchFamily="34" charset="0"/>
                <a:cs typeface="Arial" panose="020B0604020202020204" pitchFamily="34" charset="0"/>
              </a:rPr>
              <a:t> </a:t>
            </a:r>
          </a:p>
        </p:txBody>
      </p:sp>
      <p:sp>
        <p:nvSpPr>
          <p:cNvPr id="18" name="AutoShape 58">
            <a:extLst>
              <a:ext uri="{FF2B5EF4-FFF2-40B4-BE49-F238E27FC236}">
                <a16:creationId xmlns:a16="http://schemas.microsoft.com/office/drawing/2014/main" id="{A15C5358-5E51-4DB6-A974-12EF07557FFC}"/>
              </a:ext>
            </a:extLst>
          </p:cNvPr>
          <p:cNvSpPr>
            <a:spLocks noChangeArrowheads="1"/>
          </p:cNvSpPr>
          <p:nvPr/>
        </p:nvSpPr>
        <p:spPr bwMode="auto">
          <a:xfrm>
            <a:off x="1332160" y="2981016"/>
            <a:ext cx="3735139" cy="2977888"/>
          </a:xfrm>
          <a:prstGeom prst="roundRect">
            <a:avLst>
              <a:gd name="adj" fmla="val 16667"/>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marL="50800" algn="just" rtl="1">
              <a:lnSpc>
                <a:spcPct val="115000"/>
              </a:lnSpc>
              <a:spcAft>
                <a:spcPts val="1000"/>
              </a:spcAft>
            </a:pPr>
            <a:r>
              <a:rPr lang="he-IL" sz="1100" b="1">
                <a:effectLst/>
                <a:latin typeface="Calibri" panose="020F0502020204030204" pitchFamily="34" charset="0"/>
                <a:ea typeface="Calibri" panose="020F0502020204030204" pitchFamily="34" charset="0"/>
                <a:cs typeface="Arial" panose="020B0604020202020204" pitchFamily="34" charset="0"/>
              </a:rPr>
              <a:t>תחום: ניהול למידה כיתתית</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סביבת למידה כללית</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תוכן שיעורים והקשר למידה</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פדגוגיה ומתודולוגיה</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שימוש בעבודה מעשית, במודלים, באמצעי המחשה</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20675" algn="just" rtl="1">
              <a:lnSpc>
                <a:spcPct val="115000"/>
              </a:lnSpc>
              <a:spcAft>
                <a:spcPts val="0"/>
              </a:spcAft>
            </a:pPr>
            <a:r>
              <a:rPr lang="he-IL" sz="1100">
                <a:effectLst/>
                <a:latin typeface="Calibri" panose="020F0502020204030204" pitchFamily="34" charset="0"/>
                <a:ea typeface="Calibri" panose="020F0502020204030204" pitchFamily="34" charset="0"/>
                <a:cs typeface="Arial" panose="020B0604020202020204" pitchFamily="34" charset="0"/>
              </a:rPr>
              <a:t> ובשפה</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a:effectLst/>
                <a:latin typeface="Calibri" panose="020F0502020204030204" pitchFamily="34" charset="0"/>
                <a:ea typeface="Calibri" panose="020F0502020204030204" pitchFamily="34" charset="0"/>
                <a:cs typeface="Arial" panose="020B0604020202020204" pitchFamily="34" charset="0"/>
              </a:rPr>
              <a:t>בקרה והערכה של התקדמות התלמידים</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320675" algn="just" rtl="1">
              <a:lnSpc>
                <a:spcPct val="115000"/>
              </a:lnSpc>
              <a:spcAft>
                <a:spcPts val="1000"/>
              </a:spcAft>
            </a:pPr>
            <a:r>
              <a:rPr lang="en-US" sz="1100">
                <a:effectLst/>
                <a:latin typeface="Calibri" panose="020F0502020204030204" pitchFamily="34" charset="0"/>
                <a:ea typeface="Calibri" panose="020F0502020204030204" pitchFamily="34" charset="0"/>
                <a:cs typeface="Arial" panose="020B0604020202020204" pitchFamily="34" charset="0"/>
              </a:rPr>
              <a:t> </a:t>
            </a:r>
          </a:p>
          <a:p>
            <a:pPr algn="r" rtl="1">
              <a:lnSpc>
                <a:spcPct val="115000"/>
              </a:lnSpc>
              <a:spcAft>
                <a:spcPts val="1000"/>
              </a:spcAft>
            </a:pPr>
            <a:r>
              <a:rPr lang="en-US" sz="1100">
                <a:effectLst/>
                <a:latin typeface="Calibri" panose="020F0502020204030204" pitchFamily="34" charset="0"/>
                <a:ea typeface="Calibri" panose="020F0502020204030204" pitchFamily="34" charset="0"/>
                <a:cs typeface="Arial" panose="020B0604020202020204" pitchFamily="34" charset="0"/>
              </a:rPr>
              <a:t> </a:t>
            </a:r>
          </a:p>
        </p:txBody>
      </p:sp>
      <p:sp>
        <p:nvSpPr>
          <p:cNvPr id="19" name="AutoShape 59">
            <a:extLst>
              <a:ext uri="{FF2B5EF4-FFF2-40B4-BE49-F238E27FC236}">
                <a16:creationId xmlns:a16="http://schemas.microsoft.com/office/drawing/2014/main" id="{AA84DE9E-C9B3-4E53-A427-02D2DE33A458}"/>
              </a:ext>
            </a:extLst>
          </p:cNvPr>
          <p:cNvSpPr>
            <a:spLocks noChangeArrowheads="1"/>
          </p:cNvSpPr>
          <p:nvPr/>
        </p:nvSpPr>
        <p:spPr bwMode="auto">
          <a:xfrm>
            <a:off x="1668162" y="4732637"/>
            <a:ext cx="3186501" cy="1255639"/>
          </a:xfrm>
          <a:prstGeom prst="roundRect">
            <a:avLst>
              <a:gd name="adj" fmla="val 16667"/>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just" rtl="1">
              <a:lnSpc>
                <a:spcPct val="115000"/>
              </a:lnSpc>
              <a:spcAft>
                <a:spcPts val="1000"/>
              </a:spcAft>
            </a:pPr>
            <a:r>
              <a:rPr lang="he-IL" sz="1100" b="1" dirty="0">
                <a:effectLst/>
                <a:latin typeface="Calibri" panose="020F0502020204030204" pitchFamily="34" charset="0"/>
                <a:ea typeface="Calibri" panose="020F0502020204030204" pitchFamily="34" charset="0"/>
                <a:cs typeface="Arial" panose="020B0604020202020204" pitchFamily="34" charset="0"/>
              </a:rPr>
              <a:t>תחום: למידה והישגים של התלמידים</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pPr>
            <a:r>
              <a:rPr lang="he-IL" sz="1100" dirty="0">
                <a:effectLst/>
                <a:latin typeface="Calibri" panose="020F0502020204030204" pitchFamily="34" charset="0"/>
                <a:ea typeface="Calibri" panose="020F0502020204030204" pitchFamily="34" charset="0"/>
                <a:cs typeface="Arial" panose="020B0604020202020204" pitchFamily="34" charset="0"/>
              </a:rPr>
              <a:t>מעורבות התלמיד בלמידה</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100" dirty="0">
                <a:effectLst/>
                <a:latin typeface="Calibri" panose="020F0502020204030204" pitchFamily="34" charset="0"/>
                <a:ea typeface="Calibri" panose="020F0502020204030204" pitchFamily="34" charset="0"/>
                <a:cs typeface="Arial" panose="020B0604020202020204" pitchFamily="34" charset="0"/>
              </a:rPr>
              <a:t>יכולת התלמיד להעריך את התקדמותו ולערוך</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224790" algn="just" rtl="1">
              <a:lnSpc>
                <a:spcPct val="115000"/>
              </a:lnSpc>
              <a:spcAft>
                <a:spcPts val="0"/>
              </a:spcAft>
            </a:pPr>
            <a:r>
              <a:rPr lang="he-IL" sz="1100" dirty="0">
                <a:effectLst/>
                <a:latin typeface="Calibri" panose="020F0502020204030204" pitchFamily="34" charset="0"/>
                <a:ea typeface="Calibri" panose="020F0502020204030204" pitchFamily="34" charset="0"/>
                <a:cs typeface="Arial" panose="020B0604020202020204" pitchFamily="34" charset="0"/>
              </a:rPr>
              <a:t>רפלקציה על הלמידה</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Symbol" panose="05050102010706020507" pitchFamily="18" charset="2"/>
              <a:buChar char=""/>
            </a:pPr>
            <a:r>
              <a:rPr lang="he-IL" sz="1100" dirty="0">
                <a:effectLst/>
                <a:latin typeface="Calibri" panose="020F0502020204030204" pitchFamily="34" charset="0"/>
                <a:ea typeface="Calibri" panose="020F0502020204030204" pitchFamily="34" charset="0"/>
                <a:cs typeface="Arial" panose="020B0604020202020204" pitchFamily="34" charset="0"/>
              </a:rPr>
              <a:t>התקדמות התלמיד בלמידה ובפיתוח כישוריו</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724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453554" y="543415"/>
            <a:ext cx="2690446" cy="4721086"/>
          </a:xfrm>
        </p:spPr>
        <p:txBody>
          <a:bodyPr>
            <a:noAutofit/>
          </a:bodyPr>
          <a:lstStyle/>
          <a:p>
            <a:pPr algn="r"/>
            <a:r>
              <a:rPr lang="he-IL" sz="4200" b="1" dirty="0">
                <a:solidFill>
                  <a:srgbClr val="CC0000"/>
                </a:solidFill>
                <a:cs typeface="+mn-cs"/>
              </a:rPr>
              <a:t>מחקר בכיתה, מחקר מורים ומחקר פעולה בהוראת המדעים</a:t>
            </a:r>
            <a:r>
              <a:rPr lang="de-DE" sz="4200" dirty="0"/>
              <a:t/>
            </a:r>
            <a:br>
              <a:rPr lang="de-DE" sz="4200" dirty="0"/>
            </a:br>
            <a:endParaRPr lang="de-DE" sz="42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le 2">
            <a:extLst>
              <a:ext uri="{FF2B5EF4-FFF2-40B4-BE49-F238E27FC236}">
                <a16:creationId xmlns:a16="http://schemas.microsoft.com/office/drawing/2014/main" id="{0E76BE52-414C-4C4F-A0A0-F3504449C1A9}"/>
              </a:ext>
            </a:extLst>
          </p:cNvPr>
          <p:cNvGraphicFramePr>
            <a:graphicFrameLocks noGrp="1"/>
          </p:cNvGraphicFramePr>
          <p:nvPr>
            <p:extLst>
              <p:ext uri="{D42A27DB-BD31-4B8C-83A1-F6EECF244321}">
                <p14:modId xmlns:p14="http://schemas.microsoft.com/office/powerpoint/2010/main" val="538428981"/>
              </p:ext>
            </p:extLst>
          </p:nvPr>
        </p:nvGraphicFramePr>
        <p:xfrm>
          <a:off x="107504" y="51046"/>
          <a:ext cx="6717324" cy="6089615"/>
        </p:xfrm>
        <a:graphic>
          <a:graphicData uri="http://schemas.openxmlformats.org/drawingml/2006/table">
            <a:tbl>
              <a:tblPr rtl="1" firstRow="1" firstCol="1" bandRow="1">
                <a:tableStyleId>{5C22544A-7EE6-4342-B048-85BDC9FD1C3A}</a:tableStyleId>
              </a:tblPr>
              <a:tblGrid>
                <a:gridCol w="2114779">
                  <a:extLst>
                    <a:ext uri="{9D8B030D-6E8A-4147-A177-3AD203B41FA5}">
                      <a16:colId xmlns:a16="http://schemas.microsoft.com/office/drawing/2014/main" val="852354254"/>
                    </a:ext>
                  </a:extLst>
                </a:gridCol>
                <a:gridCol w="1533701">
                  <a:extLst>
                    <a:ext uri="{9D8B030D-6E8A-4147-A177-3AD203B41FA5}">
                      <a16:colId xmlns:a16="http://schemas.microsoft.com/office/drawing/2014/main" val="4090684530"/>
                    </a:ext>
                  </a:extLst>
                </a:gridCol>
                <a:gridCol w="1534422">
                  <a:extLst>
                    <a:ext uri="{9D8B030D-6E8A-4147-A177-3AD203B41FA5}">
                      <a16:colId xmlns:a16="http://schemas.microsoft.com/office/drawing/2014/main" val="2213060179"/>
                    </a:ext>
                  </a:extLst>
                </a:gridCol>
                <a:gridCol w="1534422">
                  <a:extLst>
                    <a:ext uri="{9D8B030D-6E8A-4147-A177-3AD203B41FA5}">
                      <a16:colId xmlns:a16="http://schemas.microsoft.com/office/drawing/2014/main" val="171533316"/>
                    </a:ext>
                  </a:extLst>
                </a:gridCol>
              </a:tblGrid>
              <a:tr h="442062">
                <a:tc>
                  <a:txBody>
                    <a:bodyPr/>
                    <a:lstStyle/>
                    <a:p>
                      <a:pPr algn="r" rtl="1">
                        <a:lnSpc>
                          <a:spcPct val="115000"/>
                        </a:lnSpc>
                        <a:spcAft>
                          <a:spcPts val="0"/>
                        </a:spcAft>
                      </a:pPr>
                      <a:r>
                        <a:rPr lang="he-IL" sz="10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solidFill>
                      <a:srgbClr val="C00000"/>
                    </a:solidFill>
                  </a:tcPr>
                </a:tc>
                <a:tc>
                  <a:txBody>
                    <a:bodyPr/>
                    <a:lstStyle/>
                    <a:p>
                      <a:pPr algn="ctr" rtl="1">
                        <a:lnSpc>
                          <a:spcPct val="115000"/>
                        </a:lnSpc>
                        <a:spcAft>
                          <a:spcPts val="0"/>
                        </a:spcAft>
                      </a:pPr>
                      <a:r>
                        <a:rPr lang="he-IL" sz="2000" dirty="0">
                          <a:effectLst/>
                        </a:rPr>
                        <a:t>מחקר בכיתה</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solidFill>
                      <a:srgbClr val="C00000"/>
                    </a:solidFill>
                  </a:tcPr>
                </a:tc>
                <a:tc>
                  <a:txBody>
                    <a:bodyPr/>
                    <a:lstStyle/>
                    <a:p>
                      <a:pPr algn="ctr" rtl="1">
                        <a:lnSpc>
                          <a:spcPct val="115000"/>
                        </a:lnSpc>
                        <a:spcAft>
                          <a:spcPts val="0"/>
                        </a:spcAft>
                      </a:pPr>
                      <a:r>
                        <a:rPr lang="he-IL" sz="2000" dirty="0">
                          <a:effectLst/>
                        </a:rPr>
                        <a:t>מחקר מורים</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solidFill>
                      <a:srgbClr val="C00000"/>
                    </a:solidFill>
                  </a:tcPr>
                </a:tc>
                <a:tc>
                  <a:txBody>
                    <a:bodyPr/>
                    <a:lstStyle/>
                    <a:p>
                      <a:pPr algn="ctr" rtl="1">
                        <a:lnSpc>
                          <a:spcPct val="115000"/>
                        </a:lnSpc>
                        <a:spcAft>
                          <a:spcPts val="0"/>
                        </a:spcAft>
                      </a:pPr>
                      <a:r>
                        <a:rPr lang="he-IL" sz="2000" dirty="0">
                          <a:effectLst/>
                        </a:rPr>
                        <a:t>מחקר פעולה</a:t>
                      </a:r>
                      <a:endParaRPr lang="en-US" sz="2000" dirty="0">
                        <a:effectLst/>
                      </a:endParaRPr>
                    </a:p>
                    <a:p>
                      <a:pPr algn="ctr" rtl="1">
                        <a:lnSpc>
                          <a:spcPct val="115000"/>
                        </a:lnSpc>
                        <a:spcAft>
                          <a:spcPts val="0"/>
                        </a:spcAft>
                      </a:pPr>
                      <a:r>
                        <a:rPr lang="he-IL" sz="2000" dirty="0">
                          <a:effectLst/>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solidFill>
                      <a:srgbClr val="C00000"/>
                    </a:solidFill>
                  </a:tcPr>
                </a:tc>
                <a:extLst>
                  <a:ext uri="{0D108BD9-81ED-4DB2-BD59-A6C34878D82A}">
                    <a16:rowId xmlns:a16="http://schemas.microsoft.com/office/drawing/2014/main" val="1577059088"/>
                  </a:ext>
                </a:extLst>
              </a:tr>
              <a:tr h="1553433">
                <a:tc>
                  <a:txBody>
                    <a:bodyPr/>
                    <a:lstStyle/>
                    <a:p>
                      <a:pPr algn="r" rtl="1">
                        <a:lnSpc>
                          <a:spcPct val="115000"/>
                        </a:lnSpc>
                        <a:spcAft>
                          <a:spcPts val="0"/>
                        </a:spcAft>
                      </a:pPr>
                      <a:r>
                        <a:rPr lang="he-IL" sz="1000" dirty="0">
                          <a:effectLst/>
                        </a:rPr>
                        <a:t> </a:t>
                      </a:r>
                      <a:r>
                        <a:rPr lang="he-IL" sz="1600" dirty="0">
                          <a:effectLst/>
                        </a:rPr>
                        <a:t>נערך בסביבת לימודים אותנטית שבה מורים ותלמידים נפגשים לצורך הוראה ולמידה של מדעים</a:t>
                      </a:r>
                      <a:endParaRPr lang="en-US" sz="1600" dirty="0">
                        <a:effectLst/>
                      </a:endParaRPr>
                    </a:p>
                    <a:p>
                      <a:pPr algn="r" rtl="1">
                        <a:lnSpc>
                          <a:spcPct val="115000"/>
                        </a:lnSpc>
                        <a:spcAft>
                          <a:spcPts val="0"/>
                        </a:spcAft>
                      </a:pPr>
                      <a:r>
                        <a:rPr lang="he-IL" sz="10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solidFill>
                      <a:srgbClr val="C00000"/>
                    </a:solidFill>
                  </a:tcPr>
                </a:tc>
                <a:tc>
                  <a:txBody>
                    <a:bodyPr/>
                    <a:lstStyle/>
                    <a:p>
                      <a:pPr algn="ctr" rtl="1">
                        <a:lnSpc>
                          <a:spcPct val="115000"/>
                        </a:lnSpc>
                        <a:spcAft>
                          <a:spcPts val="0"/>
                        </a:spcAft>
                      </a:pPr>
                      <a:r>
                        <a:rPr lang="en-US" sz="1200">
                          <a:effectLst/>
                        </a:rPr>
                        <a:t> </a:t>
                      </a:r>
                      <a:endParaRPr lang="en-US" sz="1000">
                        <a:effectLst/>
                      </a:endParaRPr>
                    </a:p>
                    <a:p>
                      <a:pPr algn="ctr" rtl="1">
                        <a:lnSpc>
                          <a:spcPct val="115000"/>
                        </a:lnSpc>
                        <a:spcAft>
                          <a:spcPts val="0"/>
                        </a:spcAft>
                      </a:pPr>
                      <a:r>
                        <a:rPr lang="en-US" sz="6300">
                          <a:effectLst/>
                        </a:rPr>
                        <a:t>X</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tc>
                <a:tc>
                  <a:txBody>
                    <a:bodyPr/>
                    <a:lstStyle/>
                    <a:p>
                      <a:pPr algn="ctr" rtl="1">
                        <a:lnSpc>
                          <a:spcPct val="115000"/>
                        </a:lnSpc>
                        <a:spcAft>
                          <a:spcPts val="0"/>
                        </a:spcAft>
                      </a:pPr>
                      <a:r>
                        <a:rPr lang="en-US" sz="1200">
                          <a:effectLst/>
                        </a:rPr>
                        <a:t> </a:t>
                      </a:r>
                      <a:endParaRPr lang="en-US" sz="1000">
                        <a:effectLst/>
                      </a:endParaRPr>
                    </a:p>
                    <a:p>
                      <a:pPr algn="ctr" rtl="1">
                        <a:lnSpc>
                          <a:spcPct val="115000"/>
                        </a:lnSpc>
                        <a:spcAft>
                          <a:spcPts val="0"/>
                        </a:spcAft>
                      </a:pPr>
                      <a:r>
                        <a:rPr lang="en-US" sz="6300">
                          <a:effectLst/>
                        </a:rPr>
                        <a:t>X</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tc>
                <a:tc>
                  <a:txBody>
                    <a:bodyPr/>
                    <a:lstStyle/>
                    <a:p>
                      <a:pPr algn="ctr" rtl="1">
                        <a:lnSpc>
                          <a:spcPct val="115000"/>
                        </a:lnSpc>
                        <a:spcAft>
                          <a:spcPts val="0"/>
                        </a:spcAft>
                      </a:pPr>
                      <a:r>
                        <a:rPr lang="en-US" sz="1200">
                          <a:effectLst/>
                        </a:rPr>
                        <a:t> </a:t>
                      </a:r>
                      <a:endParaRPr lang="en-US" sz="1000">
                        <a:effectLst/>
                      </a:endParaRPr>
                    </a:p>
                    <a:p>
                      <a:pPr algn="ctr" rtl="1">
                        <a:lnSpc>
                          <a:spcPct val="115000"/>
                        </a:lnSpc>
                        <a:spcAft>
                          <a:spcPts val="0"/>
                        </a:spcAft>
                      </a:pPr>
                      <a:r>
                        <a:rPr lang="en-US" sz="6300">
                          <a:effectLst/>
                        </a:rPr>
                        <a:t>X</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tc>
                <a:extLst>
                  <a:ext uri="{0D108BD9-81ED-4DB2-BD59-A6C34878D82A}">
                    <a16:rowId xmlns:a16="http://schemas.microsoft.com/office/drawing/2014/main" val="627904051"/>
                  </a:ext>
                </a:extLst>
              </a:tr>
              <a:tr h="1737071">
                <a:tc>
                  <a:txBody>
                    <a:bodyPr/>
                    <a:lstStyle/>
                    <a:p>
                      <a:pPr algn="r" rtl="1">
                        <a:lnSpc>
                          <a:spcPct val="150000"/>
                        </a:lnSpc>
                        <a:spcAft>
                          <a:spcPts val="0"/>
                        </a:spcAft>
                      </a:pPr>
                      <a:r>
                        <a:rPr lang="he-IL" sz="1600" dirty="0">
                          <a:effectLst/>
                        </a:rPr>
                        <a:t>מנוהל על ידי המורה או תוך מעורבות עמוקה של המורה  למדעים </a:t>
                      </a:r>
                      <a:endParaRPr lang="en-US" sz="1600" dirty="0">
                        <a:effectLst/>
                      </a:endParaRPr>
                    </a:p>
                  </a:txBody>
                  <a:tcPr marL="60376" marR="60376" marT="0" marB="0">
                    <a:solidFill>
                      <a:srgbClr val="C00000"/>
                    </a:solidFill>
                  </a:tcPr>
                </a:tc>
                <a:tc>
                  <a:txBody>
                    <a:bodyPr/>
                    <a:lstStyle/>
                    <a:p>
                      <a:pPr algn="ctr" rtl="1">
                        <a:lnSpc>
                          <a:spcPct val="115000"/>
                        </a:lnSpc>
                        <a:spcAft>
                          <a:spcPts val="0"/>
                        </a:spcAft>
                      </a:pP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tc>
                <a:tc>
                  <a:txBody>
                    <a:bodyPr/>
                    <a:lstStyle/>
                    <a:p>
                      <a:pPr algn="ctr" rtl="1">
                        <a:lnSpc>
                          <a:spcPct val="115000"/>
                        </a:lnSpc>
                        <a:spcAft>
                          <a:spcPts val="0"/>
                        </a:spcAft>
                      </a:pPr>
                      <a:r>
                        <a:rPr lang="en-US" sz="6300" dirty="0">
                          <a:effectLst/>
                        </a:rPr>
                        <a:t>X</a:t>
                      </a:r>
                      <a:endParaRPr lang="en-US" sz="1000" dirty="0">
                        <a:effectLst/>
                      </a:endParaRPr>
                    </a:p>
                    <a:p>
                      <a:pPr algn="ctr" rtl="1">
                        <a:lnSpc>
                          <a:spcPct val="115000"/>
                        </a:lnSpc>
                        <a:spcAft>
                          <a:spcPts val="0"/>
                        </a:spcAft>
                      </a:pPr>
                      <a:r>
                        <a:rPr lang="en-US" sz="12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tc>
                <a:tc>
                  <a:txBody>
                    <a:bodyPr/>
                    <a:lstStyle/>
                    <a:p>
                      <a:pPr algn="ctr" rtl="1">
                        <a:lnSpc>
                          <a:spcPct val="115000"/>
                        </a:lnSpc>
                        <a:spcAft>
                          <a:spcPts val="0"/>
                        </a:spcAft>
                      </a:pPr>
                      <a:r>
                        <a:rPr lang="en-US" sz="6300" dirty="0">
                          <a:effectLst/>
                        </a:rPr>
                        <a:t>X</a:t>
                      </a:r>
                      <a:endParaRPr lang="en-US" sz="1000" dirty="0">
                        <a:effectLst/>
                      </a:endParaRPr>
                    </a:p>
                    <a:p>
                      <a:pPr algn="ctr" rtl="1">
                        <a:lnSpc>
                          <a:spcPct val="115000"/>
                        </a:lnSpc>
                        <a:spcAft>
                          <a:spcPts val="0"/>
                        </a:spcAft>
                      </a:pPr>
                      <a:r>
                        <a:rPr lang="en-US" sz="12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tc>
                <a:extLst>
                  <a:ext uri="{0D108BD9-81ED-4DB2-BD59-A6C34878D82A}">
                    <a16:rowId xmlns:a16="http://schemas.microsoft.com/office/drawing/2014/main" val="3571470739"/>
                  </a:ext>
                </a:extLst>
              </a:tr>
              <a:tr h="1836705">
                <a:tc>
                  <a:txBody>
                    <a:bodyPr/>
                    <a:lstStyle/>
                    <a:p>
                      <a:pPr algn="r" rtl="1">
                        <a:lnSpc>
                          <a:spcPct val="150000"/>
                        </a:lnSpc>
                        <a:spcAft>
                          <a:spcPts val="0"/>
                        </a:spcAft>
                      </a:pPr>
                      <a:r>
                        <a:rPr lang="he-IL" sz="1600" dirty="0">
                          <a:effectLst/>
                        </a:rPr>
                        <a:t>נועד להוביל לשינויים וליישום </a:t>
                      </a:r>
                      <a:r>
                        <a:rPr lang="he-IL" sz="1600" dirty="0" smtClean="0">
                          <a:effectLst/>
                        </a:rPr>
                        <a:t>אסטרטגיה </a:t>
                      </a:r>
                      <a:r>
                        <a:rPr lang="he-IL" sz="1600" dirty="0">
                          <a:effectLst/>
                        </a:rPr>
                        <a:t>של שינוי באופן מחזורי ומוגדר, באמצעות איסוף מידע, הערכה ורפלקציה</a:t>
                      </a:r>
                      <a:endParaRPr lang="en-US" sz="1600" dirty="0">
                        <a:effectLst/>
                      </a:endParaRPr>
                    </a:p>
                    <a:p>
                      <a:pPr algn="r" rtl="1">
                        <a:lnSpc>
                          <a:spcPct val="115000"/>
                        </a:lnSpc>
                        <a:spcAft>
                          <a:spcPts val="0"/>
                        </a:spcAft>
                      </a:pPr>
                      <a:r>
                        <a:rPr lang="he-IL"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solidFill>
                      <a:srgbClr val="C00000"/>
                    </a:solidFill>
                  </a:tcPr>
                </a:tc>
                <a:tc>
                  <a:txBody>
                    <a:bodyPr/>
                    <a:lstStyle/>
                    <a:p>
                      <a:pPr algn="r" rtl="1">
                        <a:lnSpc>
                          <a:spcPct val="115000"/>
                        </a:lnSpc>
                        <a:spcAft>
                          <a:spcPts val="0"/>
                        </a:spcAft>
                      </a:pPr>
                      <a:r>
                        <a:rPr lang="he-IL" sz="10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tc>
                <a:tc>
                  <a:txBody>
                    <a:bodyPr/>
                    <a:lstStyle/>
                    <a:p>
                      <a:pPr algn="r" rtl="1">
                        <a:lnSpc>
                          <a:spcPct val="115000"/>
                        </a:lnSpc>
                        <a:spcAft>
                          <a:spcPts val="0"/>
                        </a:spcAft>
                      </a:pPr>
                      <a:r>
                        <a:rPr lang="he-IL" sz="10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tc>
                <a:tc>
                  <a:txBody>
                    <a:bodyPr/>
                    <a:lstStyle/>
                    <a:p>
                      <a:pPr algn="r" rtl="1">
                        <a:lnSpc>
                          <a:spcPct val="115000"/>
                        </a:lnSpc>
                        <a:spcAft>
                          <a:spcPts val="0"/>
                        </a:spcAft>
                      </a:pPr>
                      <a:r>
                        <a:rPr lang="he-IL" sz="1000" dirty="0">
                          <a:effectLst/>
                        </a:rPr>
                        <a:t> </a:t>
                      </a:r>
                      <a:endParaRPr lang="en-US" sz="1000" dirty="0">
                        <a:effectLst/>
                      </a:endParaRPr>
                    </a:p>
                    <a:p>
                      <a:pPr algn="ctr" rtl="1">
                        <a:lnSpc>
                          <a:spcPct val="115000"/>
                        </a:lnSpc>
                        <a:spcAft>
                          <a:spcPts val="0"/>
                        </a:spcAft>
                      </a:pPr>
                      <a:r>
                        <a:rPr lang="en-US" sz="6300" dirty="0">
                          <a:effectLst/>
                        </a:rPr>
                        <a:t>X</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0376" marR="60376" marT="0" marB="0"/>
                </a:tc>
                <a:extLst>
                  <a:ext uri="{0D108BD9-81ED-4DB2-BD59-A6C34878D82A}">
                    <a16:rowId xmlns:a16="http://schemas.microsoft.com/office/drawing/2014/main" val="2362414490"/>
                  </a:ext>
                </a:extLst>
              </a:tr>
            </a:tbl>
          </a:graphicData>
        </a:graphic>
      </p:graphicFrame>
    </p:spTree>
    <p:extLst>
      <p:ext uri="{BB962C8B-B14F-4D97-AF65-F5344CB8AC3E}">
        <p14:creationId xmlns:p14="http://schemas.microsoft.com/office/powerpoint/2010/main" val="4034368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eaLnBrk="1" hangingPunct="1"/>
            <a:r>
              <a:rPr lang="he-IL" altLang="de-DE" sz="4000" b="1" dirty="0">
                <a:solidFill>
                  <a:srgbClr val="C00000"/>
                </a:solidFill>
                <a:latin typeface="+mn-lt"/>
                <a:ea typeface="+mn-ea"/>
                <a:cs typeface="+mn-cs"/>
              </a:rPr>
              <a:t>אופנים של מחקר פעולה</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2" name="Table 1">
            <a:extLst>
              <a:ext uri="{FF2B5EF4-FFF2-40B4-BE49-F238E27FC236}">
                <a16:creationId xmlns:a16="http://schemas.microsoft.com/office/drawing/2014/main" id="{62C58307-CC2A-4FD5-A6B2-42B29524ED57}"/>
              </a:ext>
            </a:extLst>
          </p:cNvPr>
          <p:cNvGraphicFramePr>
            <a:graphicFrameLocks noGrp="1"/>
          </p:cNvGraphicFramePr>
          <p:nvPr>
            <p:extLst>
              <p:ext uri="{D42A27DB-BD31-4B8C-83A1-F6EECF244321}">
                <p14:modId xmlns:p14="http://schemas.microsoft.com/office/powerpoint/2010/main" val="752518974"/>
              </p:ext>
            </p:extLst>
          </p:nvPr>
        </p:nvGraphicFramePr>
        <p:xfrm>
          <a:off x="-1" y="1363970"/>
          <a:ext cx="9036496" cy="5193792"/>
        </p:xfrm>
        <a:graphic>
          <a:graphicData uri="http://schemas.openxmlformats.org/drawingml/2006/table">
            <a:tbl>
              <a:tblPr rtl="1" firstRow="1" firstCol="1" bandRow="1">
                <a:tableStyleId>{5C22544A-7EE6-4342-B048-85BDC9FD1C3A}</a:tableStyleId>
              </a:tblPr>
              <a:tblGrid>
                <a:gridCol w="2826704">
                  <a:extLst>
                    <a:ext uri="{9D8B030D-6E8A-4147-A177-3AD203B41FA5}">
                      <a16:colId xmlns:a16="http://schemas.microsoft.com/office/drawing/2014/main" val="1619020316"/>
                    </a:ext>
                  </a:extLst>
                </a:gridCol>
                <a:gridCol w="2827699">
                  <a:extLst>
                    <a:ext uri="{9D8B030D-6E8A-4147-A177-3AD203B41FA5}">
                      <a16:colId xmlns:a16="http://schemas.microsoft.com/office/drawing/2014/main" val="442474427"/>
                    </a:ext>
                  </a:extLst>
                </a:gridCol>
                <a:gridCol w="3382093">
                  <a:extLst>
                    <a:ext uri="{9D8B030D-6E8A-4147-A177-3AD203B41FA5}">
                      <a16:colId xmlns:a16="http://schemas.microsoft.com/office/drawing/2014/main" val="2853136464"/>
                    </a:ext>
                  </a:extLst>
                </a:gridCol>
              </a:tblGrid>
              <a:tr h="749916">
                <a:tc>
                  <a:txBody>
                    <a:bodyPr/>
                    <a:lstStyle/>
                    <a:p>
                      <a:pPr algn="r" rtl="1">
                        <a:lnSpc>
                          <a:spcPct val="115000"/>
                        </a:lnSpc>
                        <a:spcAft>
                          <a:spcPts val="0"/>
                        </a:spcAft>
                      </a:pPr>
                      <a:r>
                        <a:rPr lang="he-IL" sz="1600" dirty="0">
                          <a:effectLst/>
                        </a:rPr>
                        <a:t>מחקר פעולה טכני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9369" marR="59369" marT="0" marB="0">
                    <a:solidFill>
                      <a:srgbClr val="CC0000"/>
                    </a:solidFill>
                  </a:tcPr>
                </a:tc>
                <a:tc>
                  <a:txBody>
                    <a:bodyPr/>
                    <a:lstStyle/>
                    <a:p>
                      <a:pPr algn="r" rtl="1">
                        <a:lnSpc>
                          <a:spcPct val="115000"/>
                        </a:lnSpc>
                        <a:spcAft>
                          <a:spcPts val="0"/>
                        </a:spcAft>
                      </a:pPr>
                      <a:r>
                        <a:rPr lang="he-IL" sz="1600" dirty="0">
                          <a:effectLst/>
                        </a:rPr>
                        <a:t>מחקר פעולה מעשי </a:t>
                      </a:r>
                      <a:br>
                        <a:rPr lang="he-IL" sz="1600" dirty="0">
                          <a:effectLst/>
                        </a:rPr>
                      </a:br>
                      <a:r>
                        <a:rPr lang="he-IL" sz="1600" dirty="0">
                          <a:effectLst/>
                        </a:rPr>
                        <a:t>(או שיתופי/משתף/ אינטראקטיבי)</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9369" marR="59369" marT="0" marB="0">
                    <a:solidFill>
                      <a:srgbClr val="CC0000"/>
                    </a:solidFill>
                  </a:tcPr>
                </a:tc>
                <a:tc>
                  <a:txBody>
                    <a:bodyPr/>
                    <a:lstStyle/>
                    <a:p>
                      <a:pPr algn="r" rtl="1">
                        <a:lnSpc>
                          <a:spcPct val="115000"/>
                        </a:lnSpc>
                        <a:spcAft>
                          <a:spcPts val="0"/>
                        </a:spcAft>
                      </a:pPr>
                      <a:r>
                        <a:rPr lang="he-IL" sz="1600" dirty="0">
                          <a:effectLst/>
                        </a:rPr>
                        <a:t>מחקר פעולה משחרר </a:t>
                      </a:r>
                      <a:br>
                        <a:rPr lang="he-IL" sz="1600" dirty="0">
                          <a:effectLst/>
                        </a:rPr>
                      </a:br>
                      <a:r>
                        <a:rPr lang="he-IL" sz="1600" dirty="0">
                          <a:effectLst/>
                        </a:rPr>
                        <a:t>(או מוכוון-מורה)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9369" marR="59369" marT="0" marB="0">
                    <a:solidFill>
                      <a:srgbClr val="CC0000"/>
                    </a:solidFill>
                  </a:tcPr>
                </a:tc>
                <a:extLst>
                  <a:ext uri="{0D108BD9-81ED-4DB2-BD59-A6C34878D82A}">
                    <a16:rowId xmlns:a16="http://schemas.microsoft.com/office/drawing/2014/main" val="3693967947"/>
                  </a:ext>
                </a:extLst>
              </a:tr>
              <a:tr h="4242465">
                <a:tc>
                  <a:txBody>
                    <a:bodyPr/>
                    <a:lstStyle/>
                    <a:p>
                      <a:pPr algn="r" rtl="1">
                        <a:lnSpc>
                          <a:spcPct val="150000"/>
                        </a:lnSpc>
                        <a:spcAft>
                          <a:spcPts val="0"/>
                        </a:spcAft>
                      </a:pPr>
                      <a:r>
                        <a:rPr lang="he-IL" sz="1400" b="0" dirty="0">
                          <a:solidFill>
                            <a:schemeClr val="tx1"/>
                          </a:solidFill>
                          <a:effectLst/>
                        </a:rPr>
                        <a:t> "מטרתו הבסיסית של החוקר בגישה זו היא לבחון התערבות מסוימת בהסתמך על מסגרת תיאורטית שצוינה מראש. אופי שיתוף הפעולה בין החוקר לבין המורה הוא טכני ומסייע. החוקר מזהה את הבעיה והתערבות ספציפית, ולאחר מכן מעורב המורה, והם מסכימים לסייע ביישום ההתערבות</a:t>
                      </a:r>
                      <a:r>
                        <a:rPr lang="he-IL" sz="1400" dirty="0">
                          <a:solidFill>
                            <a:schemeClr val="tx1"/>
                          </a:solidFill>
                          <a:effectLst/>
                        </a:rPr>
                        <a:t>."</a:t>
                      </a:r>
                      <a:endParaRPr lang="en-US" sz="1400" dirty="0">
                        <a:solidFill>
                          <a:schemeClr val="tx1"/>
                        </a:solidFill>
                        <a:effectLst/>
                      </a:endParaRPr>
                    </a:p>
                    <a:p>
                      <a:pPr algn="just" rtl="1">
                        <a:lnSpc>
                          <a:spcPct val="150000"/>
                        </a:lnSpc>
                        <a:spcAft>
                          <a:spcPts val="0"/>
                        </a:spcAft>
                      </a:pPr>
                      <a:r>
                        <a:rPr lang="he-IL" sz="1400" dirty="0">
                          <a:solidFill>
                            <a:schemeClr val="tx1"/>
                          </a:solidFill>
                          <a:effectLst/>
                        </a:rPr>
                        <a:t> </a:t>
                      </a:r>
                      <a:endParaRPr lang="en-US" sz="1400" dirty="0">
                        <a:solidFill>
                          <a:schemeClr val="tx1"/>
                        </a:solidFill>
                        <a:effectLst/>
                      </a:endParaRPr>
                    </a:p>
                    <a:p>
                      <a:pPr algn="r" rtl="1">
                        <a:lnSpc>
                          <a:spcPct val="115000"/>
                        </a:lnSpc>
                        <a:spcAft>
                          <a:spcPts val="0"/>
                        </a:spcAft>
                      </a:pPr>
                      <a:r>
                        <a:rPr lang="he-IL" sz="1400" dirty="0">
                          <a:solidFill>
                            <a:schemeClr val="tx1"/>
                          </a:solidFill>
                          <a:effectLst/>
                        </a:rPr>
                        <a:t> </a:t>
                      </a:r>
                      <a:endParaRPr lang="en-US" sz="1400" dirty="0">
                        <a:solidFill>
                          <a:schemeClr val="tx1"/>
                        </a:solidFill>
                        <a:effectLst/>
                      </a:endParaRPr>
                    </a:p>
                    <a:p>
                      <a:pPr algn="r" rtl="1">
                        <a:lnSpc>
                          <a:spcPct val="115000"/>
                        </a:lnSpc>
                        <a:spcAft>
                          <a:spcPts val="0"/>
                        </a:spcAft>
                      </a:pPr>
                      <a:r>
                        <a:rPr lang="he-IL" sz="1400" dirty="0">
                          <a:solidFill>
                            <a:schemeClr val="tx1"/>
                          </a:solidFill>
                          <a:effectLst/>
                        </a:rPr>
                        <a:t> </a:t>
                      </a:r>
                      <a:endParaRPr lang="en-US" sz="1400" dirty="0">
                        <a:solidFill>
                          <a:schemeClr val="tx1"/>
                        </a:solidFill>
                        <a:effectLst/>
                      </a:endParaRPr>
                    </a:p>
                    <a:p>
                      <a:pPr algn="r" rtl="1">
                        <a:lnSpc>
                          <a:spcPct val="115000"/>
                        </a:lnSpc>
                        <a:spcAft>
                          <a:spcPts val="0"/>
                        </a:spcAft>
                      </a:pPr>
                      <a:r>
                        <a:rPr lang="he-IL" sz="1400" dirty="0">
                          <a:solidFill>
                            <a:schemeClr val="tx1"/>
                          </a:solidFill>
                          <a:effectLst/>
                        </a:rPr>
                        <a:t> </a:t>
                      </a:r>
                      <a:endParaRPr lang="en-US" sz="1400" dirty="0">
                        <a:solidFill>
                          <a:schemeClr val="tx1"/>
                        </a:solidFill>
                        <a:effectLst/>
                      </a:endParaRPr>
                    </a:p>
                    <a:p>
                      <a:pPr algn="r" rtl="1">
                        <a:lnSpc>
                          <a:spcPct val="115000"/>
                        </a:lnSpc>
                        <a:spcAft>
                          <a:spcPts val="0"/>
                        </a:spcAft>
                      </a:pPr>
                      <a:r>
                        <a:rPr lang="he-IL" sz="1400" dirty="0">
                          <a:solidFill>
                            <a:schemeClr val="tx1"/>
                          </a:solidFill>
                          <a:effectLst/>
                        </a:rPr>
                        <a:t> </a:t>
                      </a:r>
                      <a:endParaRPr lang="en-US" sz="1400" dirty="0">
                        <a:solidFill>
                          <a:schemeClr val="tx1"/>
                        </a:solidFill>
                        <a:effectLst/>
                      </a:endParaRPr>
                    </a:p>
                    <a:p>
                      <a:pPr algn="r" rtl="1">
                        <a:lnSpc>
                          <a:spcPct val="115000"/>
                        </a:lnSpc>
                        <a:spcAft>
                          <a:spcPts val="0"/>
                        </a:spcAft>
                      </a:pPr>
                      <a:r>
                        <a:rPr lang="he-IL" sz="1400" dirty="0">
                          <a:solidFill>
                            <a:schemeClr val="tx1"/>
                          </a:solidFill>
                          <a:effectLst/>
                        </a:rPr>
                        <a:t> </a:t>
                      </a:r>
                      <a:endParaRPr lang="en-US" sz="1400" dirty="0">
                        <a:solidFill>
                          <a:schemeClr val="tx1"/>
                        </a:solidFill>
                        <a:effectLst/>
                      </a:endParaRPr>
                    </a:p>
                    <a:p>
                      <a:pPr algn="r" rtl="1">
                        <a:lnSpc>
                          <a:spcPct val="115000"/>
                        </a:lnSpc>
                        <a:spcAft>
                          <a:spcPts val="0"/>
                        </a:spcAft>
                      </a:pPr>
                      <a:r>
                        <a:rPr lang="he-IL"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369" marR="59369" marT="0" marB="0">
                    <a:noFill/>
                  </a:tcPr>
                </a:tc>
                <a:tc>
                  <a:txBody>
                    <a:bodyPr/>
                    <a:lstStyle/>
                    <a:p>
                      <a:pPr algn="r" rtl="1">
                        <a:lnSpc>
                          <a:spcPct val="150000"/>
                        </a:lnSpc>
                        <a:spcAft>
                          <a:spcPts val="0"/>
                        </a:spcAft>
                      </a:pPr>
                      <a:r>
                        <a:rPr lang="he-IL" sz="1400" dirty="0">
                          <a:effectLst/>
                        </a:rPr>
                        <a:t>"בסוג זה של מחקר פעולה, החוקר והמורה חוברים יחד כדי לזהות בעיות אפשריות, את גורמיהן ואת פוטנציאל ההתערבויות. הבעיה מוגדרת לאחר שמתנהל דיאלוג בין החוקר למורה ומושגת הבנה הדדית."</a:t>
                      </a:r>
                      <a:endParaRPr lang="en-US" sz="1400" dirty="0">
                        <a:effectLst/>
                        <a:latin typeface="Calibri" panose="020F0502020204030204" pitchFamily="34" charset="0"/>
                        <a:cs typeface="Arial" panose="020B0604020202020204" pitchFamily="34" charset="0"/>
                      </a:endParaRPr>
                    </a:p>
                  </a:txBody>
                  <a:tcPr marL="59369" marR="59369" marT="0" marB="0">
                    <a:noFill/>
                  </a:tcPr>
                </a:tc>
                <a:tc>
                  <a:txBody>
                    <a:bodyPr/>
                    <a:lstStyle/>
                    <a:p>
                      <a:pPr algn="r" rtl="1">
                        <a:lnSpc>
                          <a:spcPct val="150000"/>
                        </a:lnSpc>
                        <a:spcAft>
                          <a:spcPts val="0"/>
                        </a:spcAft>
                      </a:pPr>
                      <a:r>
                        <a:rPr lang="he-IL" sz="1400" dirty="0">
                          <a:effectLst/>
                        </a:rPr>
                        <a:t> "מחקר פעולה משחרר מקדם פרקטיקה משוחררת יותר של המורה המשתתף, כלומר, הוא מגביר מודעות ביקורתית שמתבטאת בפעולה פוליטית, כמו גם בפעולה מעשית לשינוי. [....] </a:t>
                      </a:r>
                      <a:endParaRPr lang="en-US" sz="1400" dirty="0">
                        <a:effectLst/>
                      </a:endParaRPr>
                    </a:p>
                    <a:p>
                      <a:pPr algn="r" rtl="1">
                        <a:lnSpc>
                          <a:spcPct val="150000"/>
                        </a:lnSpc>
                        <a:spcAft>
                          <a:spcPts val="0"/>
                        </a:spcAft>
                      </a:pPr>
                      <a:r>
                        <a:rPr lang="he-IL" sz="1400" dirty="0">
                          <a:effectLst/>
                        </a:rPr>
                        <a:t>אופן זה של מחקר פעולה משחרר לא מתחילה בתיאוריה ומסתיימת בפרקטיקה; הוא מתבסס על תיאוריה, ולרוב העימות עם התיאוריה הוא זה שמספק את היוזמה לביצוע הפרקטיקה. [...] היחסים הדינאמיים בין התיאוריה לפרקטיקה במחקר פעולה משחרר מצריכים הרחבה הן של התיאוריה והן של הפרקטיקה במהלך הפרוייקט." </a:t>
                      </a:r>
                      <a:endParaRPr lang="en-US" sz="1400" dirty="0">
                        <a:effectLst/>
                        <a:latin typeface="Calibri" panose="020F0502020204030204" pitchFamily="34" charset="0"/>
                        <a:cs typeface="Arial" panose="020B0604020202020204" pitchFamily="34" charset="0"/>
                      </a:endParaRPr>
                    </a:p>
                  </a:txBody>
                  <a:tcPr marL="59369" marR="59369" marT="0" marB="0">
                    <a:noFill/>
                  </a:tcPr>
                </a:tc>
                <a:extLst>
                  <a:ext uri="{0D108BD9-81ED-4DB2-BD59-A6C34878D82A}">
                    <a16:rowId xmlns:a16="http://schemas.microsoft.com/office/drawing/2014/main" val="983580226"/>
                  </a:ext>
                </a:extLst>
              </a:tr>
            </a:tbl>
          </a:graphicData>
        </a:graphic>
      </p:graphicFrame>
    </p:spTree>
    <p:extLst>
      <p:ext uri="{BB962C8B-B14F-4D97-AF65-F5344CB8AC3E}">
        <p14:creationId xmlns:p14="http://schemas.microsoft.com/office/powerpoint/2010/main" val="3946652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303123" y="473842"/>
            <a:ext cx="11934395" cy="567813"/>
          </a:xfrm>
        </p:spPr>
        <p:txBody>
          <a:bodyPr>
            <a:noAutofit/>
          </a:bodyPr>
          <a:lstStyle/>
          <a:p>
            <a:pPr algn="ctr" rtl="1"/>
            <a:r>
              <a:rPr lang="he-IL" sz="3800" b="1" dirty="0">
                <a:solidFill>
                  <a:srgbClr val="CC0000"/>
                </a:solidFill>
                <a:cs typeface="+mn-cs"/>
              </a:rPr>
              <a:t>אופנים של מחקר פעולה</a:t>
            </a:r>
            <a:r>
              <a:rPr lang="en-GB" sz="3800" b="1" dirty="0">
                <a:solidFill>
                  <a:srgbClr val="CC0000"/>
                </a:solidFill>
                <a:cs typeface="+mn-cs"/>
              </a:rPr>
              <a:t/>
            </a:r>
            <a:br>
              <a:rPr lang="en-GB" sz="3800" b="1" dirty="0">
                <a:solidFill>
                  <a:srgbClr val="CC0000"/>
                </a:solidFill>
                <a:cs typeface="+mn-cs"/>
              </a:rPr>
            </a:br>
            <a:r>
              <a:rPr lang="he-IL" sz="3800" b="1" dirty="0">
                <a:solidFill>
                  <a:srgbClr val="CC0000"/>
                </a:solidFill>
                <a:cs typeface="+mn-cs"/>
              </a:rPr>
              <a:t> במובנים של אינטרסים</a:t>
            </a:r>
            <a:endParaRPr lang="en-US" sz="3800" dirty="0">
              <a:solidFill>
                <a:srgbClr val="CC0000"/>
              </a:solidFill>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2" name="Rechteck 1"/>
          <p:cNvSpPr/>
          <p:nvPr/>
        </p:nvSpPr>
        <p:spPr>
          <a:xfrm>
            <a:off x="664063" y="1816060"/>
            <a:ext cx="7631723" cy="3506344"/>
          </a:xfrm>
          <a:prstGeom prst="rect">
            <a:avLst/>
          </a:prstGeom>
        </p:spPr>
        <p:txBody>
          <a:bodyPr wrap="square">
            <a:spAutoFit/>
          </a:bodyPr>
          <a:lstStyle/>
          <a:p>
            <a:pPr algn="just" rtl="1"/>
            <a:r>
              <a:rPr lang="he-IL" sz="2000" i="1" dirty="0"/>
              <a:t>"מחקר פעולה טכני משרת את האינטרסים של הפעלת שליטה גדולה יותר בהתנהגות האנושית כדי להפיק את התוצאות הרצויות; </a:t>
            </a:r>
            <a:endParaRPr lang="en-US" sz="2000" dirty="0"/>
          </a:p>
          <a:p>
            <a:pPr algn="just" rtl="1"/>
            <a:r>
              <a:rPr lang="he-IL" sz="2000" dirty="0"/>
              <a:t> </a:t>
            </a:r>
            <a:endParaRPr lang="en-US" sz="2000" dirty="0"/>
          </a:p>
          <a:p>
            <a:pPr algn="just" rtl="1"/>
            <a:r>
              <a:rPr lang="he-IL" sz="2000" i="1" dirty="0"/>
              <a:t>מחקר פעולה מעשי משרת את האינטרסים של התבונה המעשית לצורך גילוי נתיב הפעולה הנכון בנסיבות מסוימות; </a:t>
            </a:r>
            <a:endParaRPr lang="en-US" sz="2000" dirty="0"/>
          </a:p>
          <a:p>
            <a:pPr algn="just" rtl="1"/>
            <a:r>
              <a:rPr lang="he-IL" sz="2000" dirty="0"/>
              <a:t> </a:t>
            </a:r>
            <a:endParaRPr lang="en-US" sz="2000" dirty="0"/>
          </a:p>
          <a:p>
            <a:pPr algn="just" rtl="1"/>
            <a:r>
              <a:rPr lang="he-IL" sz="2000" i="1" dirty="0"/>
              <a:t>מחקר פעולה ביקורתי (משחרר) משרת את האינטרסים של שחרור אנשים מדיכוי."</a:t>
            </a:r>
            <a:endParaRPr lang="en-US" sz="2000" dirty="0"/>
          </a:p>
          <a:p>
            <a:pPr rtl="1"/>
            <a:r>
              <a:rPr lang="he-IL" sz="2000" i="1" dirty="0"/>
              <a:t> </a:t>
            </a:r>
            <a:endParaRPr lang="en-US" sz="2000" dirty="0"/>
          </a:p>
          <a:p>
            <a:pPr>
              <a:lnSpc>
                <a:spcPct val="107000"/>
              </a:lnSpc>
              <a:spcAft>
                <a:spcPts val="800"/>
              </a:spcAft>
            </a:pPr>
            <a:r>
              <a:rPr lang="en-GB" sz="2000" dirty="0">
                <a:latin typeface="Calibri" panose="020F0502020204030204" pitchFamily="34" charset="0"/>
                <a:ea typeface="SimSun" panose="02010600030101010101" pitchFamily="2" charset="-122"/>
                <a:cs typeface="Calibri" panose="020F0502020204030204" pitchFamily="34" charset="0"/>
              </a:rPr>
              <a:t>Elliott, J. (2005). Becoming critical: the failure to connect. Educational Action Research, 13, 359-374. </a:t>
            </a:r>
            <a:endParaRPr lang="de-DE" sz="2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78245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764</Words>
  <Application>Microsoft Office PowerPoint</Application>
  <PresentationFormat>Bildschirmpräsentation (4:3)</PresentationFormat>
  <Paragraphs>221</Paragraphs>
  <Slides>16</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16</vt:i4>
      </vt:variant>
    </vt:vector>
  </HeadingPairs>
  <TitlesOfParts>
    <vt:vector size="23" baseType="lpstr">
      <vt:lpstr>SimSun</vt:lpstr>
      <vt:lpstr>Arial</vt:lpstr>
      <vt:lpstr>Calibri</vt:lpstr>
      <vt:lpstr>Calibri Light</vt:lpstr>
      <vt:lpstr>Symbol</vt:lpstr>
      <vt:lpstr>Times New Roman</vt:lpstr>
      <vt:lpstr>Office Theme</vt:lpstr>
      <vt:lpstr>PowerPoint-Präsentation</vt:lpstr>
      <vt:lpstr>PowerPoint-Präsentation</vt:lpstr>
      <vt:lpstr>PowerPoint-Präsentation</vt:lpstr>
      <vt:lpstr>אודות</vt:lpstr>
      <vt:lpstr>מחזור של מחקר פעולה</vt:lpstr>
      <vt:lpstr>מודל המשקף תחומים אפשריים למחקר פעולה לשם חידושים בהוראת המדעים</vt:lpstr>
      <vt:lpstr>מחקר בכיתה, מחקר מורים ומחקר פעולה בהוראת המדעים </vt:lpstr>
      <vt:lpstr>אופנים של מחקר פעולה</vt:lpstr>
      <vt:lpstr>אופנים של מחקר פעולה  במובנים של אינטרסים</vt:lpstr>
      <vt:lpstr>אופנים של מחקר פעולה במובנים של כוח</vt:lpstr>
      <vt:lpstr>מודל של מחקר פעולה שיתופי  בהוראת המדעים</vt:lpstr>
      <vt:lpstr>מודל מוצע לשדרוג חידושים </vt:lpstr>
      <vt:lpstr>הבנייה של משמעות על ידי טריאנגולציה</vt:lpstr>
      <vt:lpstr>השוואה בין מחקר פורמלי (מסורתי) לבין מחקר פעולה</vt:lpstr>
      <vt:lpstr>פרדיגמות מחקריות בחינוך המדעי</vt:lpstr>
      <vt:lpstr>תפקידים אפשריים של חוקרים-מורים וחוקרים חיצוניים במחקרי פעולה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  INNOVATION AND CHANGE   International perspectives  across disciplines</dc:title>
  <dc:creator>Thomas Stern</dc:creator>
  <cp:lastModifiedBy>ingo</cp:lastModifiedBy>
  <cp:revision>161</cp:revision>
  <dcterms:created xsi:type="dcterms:W3CDTF">2017-04-14T15:27:00Z</dcterms:created>
  <dcterms:modified xsi:type="dcterms:W3CDTF">2019-10-03T09:30:05Z</dcterms:modified>
</cp:coreProperties>
</file>