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334" r:id="rId2"/>
    <p:sldId id="354" r:id="rId3"/>
    <p:sldId id="335" r:id="rId4"/>
    <p:sldId id="296" r:id="rId5"/>
    <p:sldId id="353" r:id="rId6"/>
    <p:sldId id="348" r:id="rId7"/>
    <p:sldId id="349" r:id="rId8"/>
    <p:sldId id="343" r:id="rId9"/>
    <p:sldId id="350" r:id="rId10"/>
    <p:sldId id="351" r:id="rId11"/>
    <p:sldId id="347" r:id="rId12"/>
    <p:sldId id="345" r:id="rId13"/>
    <p:sldId id="346" r:id="rId14"/>
    <p:sldId id="340" r:id="rId15"/>
    <p:sldId id="342" r:id="rId16"/>
    <p:sldId id="35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0000"/>
    <a:srgbClr val="6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8" autoAdjust="0"/>
    <p:restoredTop sz="95179" autoAdjust="0"/>
  </p:normalViewPr>
  <p:slideViewPr>
    <p:cSldViewPr snapToGrid="0">
      <p:cViewPr varScale="1">
        <p:scale>
          <a:sx n="64" d="100"/>
          <a:sy n="64" d="100"/>
        </p:scale>
        <p:origin x="1300" y="48"/>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8F86EC-9535-4CFE-BB41-0C3FAE99D989}" type="datetimeFigureOut">
              <a:rPr lang="de-AT" smtClean="0"/>
              <a:t>03.10.2019</a:t>
            </a:fld>
            <a:endParaRPr lang="de-AT"/>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E947F1-1D20-40FB-8201-7B0FDA85C1AD}" type="slidenum">
              <a:rPr lang="de-AT" smtClean="0"/>
              <a:t>‹Nr.›</a:t>
            </a:fld>
            <a:endParaRPr lang="de-AT"/>
          </a:p>
        </p:txBody>
      </p:sp>
    </p:spTree>
    <p:extLst>
      <p:ext uri="{BB962C8B-B14F-4D97-AF65-F5344CB8AC3E}">
        <p14:creationId xmlns:p14="http://schemas.microsoft.com/office/powerpoint/2010/main" val="1993216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Titelmasterformat durch Klicken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B4A10467-8712-4516-B844-07F6C52ED953}" type="datetimeFigureOut">
              <a:rPr lang="de-AT" smtClean="0"/>
              <a:t>03.10.2019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4032232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4A10467-8712-4516-B844-07F6C52ED953}" type="datetimeFigureOut">
              <a:rPr lang="de-AT" smtClean="0"/>
              <a:t>03.10.2019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524192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4A10467-8712-4516-B844-07F6C52ED953}" type="datetimeFigureOut">
              <a:rPr lang="de-AT" smtClean="0"/>
              <a:t>03.10.2019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629507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4A10467-8712-4516-B844-07F6C52ED953}" type="datetimeFigureOut">
              <a:rPr lang="de-AT" smtClean="0"/>
              <a:t>03.10.2019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4126591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Titelmasterformat durch Klicken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B4A10467-8712-4516-B844-07F6C52ED953}" type="datetimeFigureOut">
              <a:rPr lang="de-AT" smtClean="0"/>
              <a:t>03.10.2019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619653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4A10467-8712-4516-B844-07F6C52ED953}" type="datetimeFigureOut">
              <a:rPr lang="de-AT" smtClean="0"/>
              <a:t>03.10.2019</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1246010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4A10467-8712-4516-B844-07F6C52ED953}" type="datetimeFigureOut">
              <a:rPr lang="de-AT" smtClean="0"/>
              <a:t>03.10.2019</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513099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B4A10467-8712-4516-B844-07F6C52ED953}" type="datetimeFigureOut">
              <a:rPr lang="de-AT" smtClean="0"/>
              <a:t>03.10.2019</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1555646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10467-8712-4516-B844-07F6C52ED953}" type="datetimeFigureOut">
              <a:rPr lang="de-AT" smtClean="0"/>
              <a:t>03.10.2019</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363772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B4A10467-8712-4516-B844-07F6C52ED953}" type="datetimeFigureOut">
              <a:rPr lang="de-AT" smtClean="0"/>
              <a:t>03.10.2019</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767589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B4A10467-8712-4516-B844-07F6C52ED953}" type="datetimeFigureOut">
              <a:rPr lang="de-AT" smtClean="0"/>
              <a:t>03.10.2019</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326036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A10467-8712-4516-B844-07F6C52ED953}" type="datetimeFigureOut">
              <a:rPr lang="de-AT" smtClean="0"/>
              <a:t>03.10.2019</a:t>
            </a:fld>
            <a:endParaRPr lang="de-A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E333B8-47CF-4448-89BF-41534350C295}" type="slidenum">
              <a:rPr lang="de-AT" smtClean="0"/>
              <a:t>‹Nr.›</a:t>
            </a:fld>
            <a:endParaRPr lang="de-AT"/>
          </a:p>
        </p:txBody>
      </p:sp>
    </p:spTree>
    <p:extLst>
      <p:ext uri="{BB962C8B-B14F-4D97-AF65-F5344CB8AC3E}">
        <p14:creationId xmlns:p14="http://schemas.microsoft.com/office/powerpoint/2010/main" val="3569076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834178"/>
            <a:ext cx="9144000" cy="3189644"/>
          </a:xfrm>
          <a:prstGeom prst="rect">
            <a:avLst/>
          </a:prstGeom>
        </p:spPr>
      </p:pic>
      <p:sp>
        <p:nvSpPr>
          <p:cNvPr id="2" name="Textfeld 1"/>
          <p:cNvSpPr txBox="1"/>
          <p:nvPr/>
        </p:nvSpPr>
        <p:spPr>
          <a:xfrm>
            <a:off x="2339752" y="566125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4" name="Picture 2" descr="http://www.erasmus-artist.eu/images/eu_flag_co_funded_pos_-rgb-_right.jpg?crc=3942257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3340" y="0"/>
            <a:ext cx="4440660" cy="1268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6254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557757" y="670990"/>
            <a:ext cx="8028486" cy="567813"/>
          </a:xfrm>
        </p:spPr>
        <p:txBody>
          <a:bodyPr>
            <a:noAutofit/>
          </a:bodyPr>
          <a:lstStyle/>
          <a:p>
            <a:pPr algn="ctr" eaLnBrk="1" hangingPunct="1"/>
            <a:r>
              <a:rPr lang="de-DE" altLang="de-DE" sz="4000" b="1" dirty="0">
                <a:solidFill>
                  <a:srgbClr val="C00000"/>
                </a:solidFill>
                <a:latin typeface="+mn-lt"/>
                <a:ea typeface="+mn-ea"/>
                <a:cs typeface="+mn-cs"/>
              </a:rPr>
              <a:t>Arten der Aktionsforschung </a:t>
            </a:r>
            <a:br>
              <a:rPr lang="de-DE" altLang="de-DE" sz="4000" b="1" dirty="0">
                <a:solidFill>
                  <a:srgbClr val="C00000"/>
                </a:solidFill>
                <a:latin typeface="+mn-lt"/>
                <a:ea typeface="+mn-ea"/>
                <a:cs typeface="+mn-cs"/>
              </a:rPr>
            </a:br>
            <a:r>
              <a:rPr lang="de-DE" altLang="de-DE" sz="4000" b="1" dirty="0">
                <a:solidFill>
                  <a:srgbClr val="C00000"/>
                </a:solidFill>
                <a:latin typeface="+mn-lt"/>
                <a:ea typeface="+mn-ea"/>
                <a:cs typeface="+mn-cs"/>
              </a:rPr>
              <a:t>hinsichtlich </a:t>
            </a:r>
            <a:r>
              <a:rPr lang="de-DE" altLang="de-DE" sz="4000" b="1" dirty="0" smtClean="0">
                <a:solidFill>
                  <a:srgbClr val="C00000"/>
                </a:solidFill>
                <a:latin typeface="+mn-lt"/>
                <a:ea typeface="+mn-ea"/>
                <a:cs typeface="+mn-cs"/>
              </a:rPr>
              <a:t>Einfluss</a:t>
            </a:r>
            <a:r>
              <a:rPr lang="de-DE" altLang="de-DE" sz="4000" b="1" dirty="0">
                <a:solidFill>
                  <a:srgbClr val="C00000"/>
                </a:solidFill>
                <a:latin typeface="+mn-lt"/>
                <a:ea typeface="+mn-ea"/>
                <a:cs typeface="+mn-cs"/>
              </a:rPr>
              <a:t/>
            </a:r>
            <a:br>
              <a:rPr lang="de-DE" altLang="de-DE" sz="4000" b="1" dirty="0">
                <a:solidFill>
                  <a:srgbClr val="C00000"/>
                </a:solidFill>
                <a:latin typeface="+mn-lt"/>
                <a:ea typeface="+mn-ea"/>
                <a:cs typeface="+mn-cs"/>
              </a:rPr>
            </a:br>
            <a:endParaRPr lang="de-DE"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sp>
        <p:nvSpPr>
          <p:cNvPr id="2" name="Rechteck 1"/>
          <p:cNvSpPr/>
          <p:nvPr/>
        </p:nvSpPr>
        <p:spPr>
          <a:xfrm>
            <a:off x="323528" y="1253614"/>
            <a:ext cx="8756374" cy="5016758"/>
          </a:xfrm>
          <a:prstGeom prst="rect">
            <a:avLst/>
          </a:prstGeom>
        </p:spPr>
        <p:txBody>
          <a:bodyPr wrap="square">
            <a:spAutoFit/>
          </a:bodyPr>
          <a:lstStyle/>
          <a:p>
            <a:r>
              <a:rPr lang="de-DE" sz="2000" i="1" dirty="0"/>
              <a:t>„Die Unterschiede in der Beziehung zwischen den Teilnehmern und Quelle und Umfang der Leitidee lassen sich auf die Frage des Einflusses zurückführen.</a:t>
            </a:r>
            <a:endParaRPr lang="de-DE" sz="2000" dirty="0"/>
          </a:p>
          <a:p>
            <a:r>
              <a:rPr lang="de-DE" sz="2000" i="1" dirty="0"/>
              <a:t>In der technischen Aktionsforschung ist die "Idee" die Quelle der Macht zu handeln und da die "Idee" häufig beim Begleiter [der Forschung] liegt, ist es der Begleiter, der die Macht im Projekt kontrolliert.</a:t>
            </a:r>
            <a:endParaRPr lang="de-DE" sz="2000" dirty="0"/>
          </a:p>
          <a:p>
            <a:r>
              <a:rPr lang="de-DE" sz="2000" i="1" dirty="0"/>
              <a:t>In der praktischen Aktionsforschung wird die Macht zwischen gleichberechtigten Gruppen aufgeteilt, wobei der Schwerpunkt bei individueller Handlungsfähigkeit liegt.</a:t>
            </a:r>
            <a:endParaRPr lang="de-DE" sz="2000" dirty="0"/>
          </a:p>
          <a:p>
            <a:r>
              <a:rPr lang="de-DE" sz="2000" i="1" dirty="0"/>
              <a:t>Die Macht n emanzipatorischer Aktionsforschung liegt vollständig innerhalb der Gruppe [der Praktikerinnen und Praktiker], nicht beim Begleiter und nicht bei einer einzelnen Person innerhalb der Gruppe.</a:t>
            </a:r>
            <a:endParaRPr lang="de-DE" sz="2000" dirty="0"/>
          </a:p>
          <a:p>
            <a:r>
              <a:rPr lang="de-DE" sz="2000" i="1" dirty="0"/>
              <a:t>Es ist oft der Wechsel der Machtverhältnisse innerhalb einer Gruppe, der zu einem Wechsel von einem Modus zum anderen führt</a:t>
            </a:r>
            <a:r>
              <a:rPr lang="de-DE" sz="2000" i="1" dirty="0" smtClean="0"/>
              <a:t>.“</a:t>
            </a:r>
            <a:endParaRPr lang="de-DE" sz="2000" dirty="0"/>
          </a:p>
          <a:p>
            <a:r>
              <a:rPr lang="en-GB" sz="2000" dirty="0"/>
              <a:t> </a:t>
            </a:r>
            <a:endParaRPr lang="de-DE" sz="2000" dirty="0"/>
          </a:p>
          <a:p>
            <a:pPr algn="r"/>
            <a:r>
              <a:rPr lang="en-GB" sz="2000" dirty="0"/>
              <a:t>						Grundy, S. (1982). Three modes of action research. </a:t>
            </a:r>
            <a:r>
              <a:rPr lang="en-GB" sz="2000" i="1" dirty="0"/>
              <a:t>Curriculum Perspectives</a:t>
            </a:r>
            <a:r>
              <a:rPr lang="en-GB" sz="2000" dirty="0"/>
              <a:t>, 2(3), 23–34.</a:t>
            </a:r>
            <a:endParaRPr lang="de-DE" sz="2000" dirty="0"/>
          </a:p>
        </p:txBody>
      </p:sp>
    </p:spTree>
    <p:extLst>
      <p:ext uri="{BB962C8B-B14F-4D97-AF65-F5344CB8AC3E}">
        <p14:creationId xmlns:p14="http://schemas.microsoft.com/office/powerpoint/2010/main" val="2344114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395198" y="341351"/>
            <a:ext cx="11934395" cy="567813"/>
          </a:xfrm>
        </p:spPr>
        <p:txBody>
          <a:bodyPr>
            <a:noAutofit/>
          </a:bodyPr>
          <a:lstStyle/>
          <a:p>
            <a:pPr algn="ctr" eaLnBrk="1" hangingPunct="1"/>
            <a:r>
              <a:rPr lang="de-DE" altLang="de-DE" sz="4000" b="1" dirty="0">
                <a:solidFill>
                  <a:srgbClr val="C00000"/>
                </a:solidFill>
                <a:latin typeface="+mn-lt"/>
                <a:ea typeface="+mn-ea"/>
                <a:cs typeface="+mn-cs"/>
              </a:rPr>
              <a:t>Ein Modell der Aktionsforschung im naturwissenschaftlichen Unterricht </a:t>
            </a: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26" name="Grafik 25"/>
          <p:cNvPicPr/>
          <p:nvPr/>
        </p:nvPicPr>
        <p:blipFill>
          <a:blip r:embed="rId3"/>
          <a:stretch>
            <a:fillRect/>
          </a:stretch>
        </p:blipFill>
        <p:spPr>
          <a:xfrm>
            <a:off x="1511935" y="1302611"/>
            <a:ext cx="6120130" cy="4810125"/>
          </a:xfrm>
          <a:prstGeom prst="rect">
            <a:avLst/>
          </a:prstGeom>
        </p:spPr>
      </p:pic>
    </p:spTree>
    <p:extLst>
      <p:ext uri="{BB962C8B-B14F-4D97-AF65-F5344CB8AC3E}">
        <p14:creationId xmlns:p14="http://schemas.microsoft.com/office/powerpoint/2010/main" val="1668092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694719" y="761190"/>
            <a:ext cx="7388802" cy="567813"/>
          </a:xfrm>
        </p:spPr>
        <p:txBody>
          <a:bodyPr>
            <a:noAutofit/>
          </a:bodyPr>
          <a:lstStyle/>
          <a:p>
            <a:pPr algn="ctr" eaLnBrk="1" hangingPunct="1"/>
            <a:r>
              <a:rPr lang="de-DE" altLang="de-DE" sz="4000" b="1" dirty="0" err="1" smtClean="0">
                <a:solidFill>
                  <a:srgbClr val="C00000"/>
                </a:solidFill>
                <a:latin typeface="+mn-lt"/>
                <a:ea typeface="+mn-ea"/>
                <a:cs typeface="+mn-cs"/>
              </a:rPr>
              <a:t>Upscaling</a:t>
            </a:r>
            <a:r>
              <a:rPr lang="de-DE" altLang="de-DE" sz="4000" b="1" dirty="0" smtClean="0">
                <a:solidFill>
                  <a:srgbClr val="C00000"/>
                </a:solidFill>
                <a:latin typeface="+mn-lt"/>
                <a:ea typeface="+mn-ea"/>
                <a:cs typeface="+mn-cs"/>
              </a:rPr>
              <a:t> in Aktionsforschung</a:t>
            </a:r>
            <a:endParaRPr lang="de-DE"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19" name="Grafik 18"/>
          <p:cNvPicPr/>
          <p:nvPr/>
        </p:nvPicPr>
        <p:blipFill>
          <a:blip r:embed="rId3"/>
          <a:stretch>
            <a:fillRect/>
          </a:stretch>
        </p:blipFill>
        <p:spPr>
          <a:xfrm>
            <a:off x="1329055" y="2226627"/>
            <a:ext cx="6120130" cy="2404745"/>
          </a:xfrm>
          <a:prstGeom prst="rect">
            <a:avLst/>
          </a:prstGeom>
        </p:spPr>
      </p:pic>
    </p:spTree>
    <p:extLst>
      <p:ext uri="{BB962C8B-B14F-4D97-AF65-F5344CB8AC3E}">
        <p14:creationId xmlns:p14="http://schemas.microsoft.com/office/powerpoint/2010/main" val="3740293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757161" y="710970"/>
            <a:ext cx="7219889" cy="567813"/>
          </a:xfrm>
        </p:spPr>
        <p:txBody>
          <a:bodyPr>
            <a:noAutofit/>
          </a:bodyPr>
          <a:lstStyle/>
          <a:p>
            <a:pPr algn="ctr" eaLnBrk="1" hangingPunct="1"/>
            <a:r>
              <a:rPr lang="de-DE" altLang="de-DE" sz="4000" b="1" dirty="0" smtClean="0">
                <a:solidFill>
                  <a:srgbClr val="C00000"/>
                </a:solidFill>
                <a:latin typeface="+mn-lt"/>
                <a:ea typeface="+mn-ea"/>
                <a:cs typeface="+mn-cs"/>
              </a:rPr>
              <a:t>Datenquellen zur Triangulation</a:t>
            </a:r>
            <a:endParaRPr lang="de-DE" altLang="de-DE" sz="4000" b="1" dirty="0">
              <a:solidFill>
                <a:srgbClr val="C00000"/>
              </a:solidFill>
              <a:highlight>
                <a:srgbClr val="FFFF00"/>
              </a:highlight>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21" name="Grafik 20"/>
          <p:cNvPicPr/>
          <p:nvPr/>
        </p:nvPicPr>
        <p:blipFill>
          <a:blip r:embed="rId3"/>
          <a:stretch>
            <a:fillRect/>
          </a:stretch>
        </p:blipFill>
        <p:spPr>
          <a:xfrm>
            <a:off x="1546769" y="1961966"/>
            <a:ext cx="6120130" cy="3336290"/>
          </a:xfrm>
          <a:prstGeom prst="rect">
            <a:avLst/>
          </a:prstGeom>
        </p:spPr>
      </p:pic>
    </p:spTree>
    <p:extLst>
      <p:ext uri="{BB962C8B-B14F-4D97-AF65-F5344CB8AC3E}">
        <p14:creationId xmlns:p14="http://schemas.microsoft.com/office/powerpoint/2010/main" val="3342914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395198" y="307542"/>
            <a:ext cx="11934395" cy="567813"/>
          </a:xfrm>
        </p:spPr>
        <p:txBody>
          <a:bodyPr>
            <a:noAutofit/>
          </a:bodyPr>
          <a:lstStyle/>
          <a:p>
            <a:pPr algn="ctr"/>
            <a:r>
              <a:rPr lang="de-DE" altLang="de-DE" sz="4000" b="1" dirty="0">
                <a:solidFill>
                  <a:srgbClr val="C00000"/>
                </a:solidFill>
                <a:latin typeface="+mn-lt"/>
                <a:ea typeface="+mn-ea"/>
                <a:cs typeface="+mn-cs"/>
              </a:rPr>
              <a:t>Der Unterschied zwischen traditioneller </a:t>
            </a:r>
            <a:br>
              <a:rPr lang="de-DE" altLang="de-DE" sz="4000" b="1" dirty="0">
                <a:solidFill>
                  <a:srgbClr val="C00000"/>
                </a:solidFill>
                <a:latin typeface="+mn-lt"/>
                <a:ea typeface="+mn-ea"/>
                <a:cs typeface="+mn-cs"/>
              </a:rPr>
            </a:br>
            <a:r>
              <a:rPr lang="de-DE" altLang="de-DE" sz="4000" b="1" dirty="0">
                <a:solidFill>
                  <a:srgbClr val="C00000"/>
                </a:solidFill>
                <a:latin typeface="+mn-lt"/>
                <a:ea typeface="+mn-ea"/>
                <a:cs typeface="+mn-cs"/>
              </a:rPr>
              <a:t>und Aktionsforschung</a:t>
            </a: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aphicFrame>
        <p:nvGraphicFramePr>
          <p:cNvPr id="3" name="Tabelle 2"/>
          <p:cNvGraphicFramePr>
            <a:graphicFrameLocks noGrp="1"/>
          </p:cNvGraphicFramePr>
          <p:nvPr>
            <p:extLst>
              <p:ext uri="{D42A27DB-BD31-4B8C-83A1-F6EECF244321}">
                <p14:modId xmlns:p14="http://schemas.microsoft.com/office/powerpoint/2010/main" val="957025559"/>
              </p:ext>
            </p:extLst>
          </p:nvPr>
        </p:nvGraphicFramePr>
        <p:xfrm>
          <a:off x="212622" y="1075266"/>
          <a:ext cx="8718755" cy="5093152"/>
        </p:xfrm>
        <a:graphic>
          <a:graphicData uri="http://schemas.openxmlformats.org/drawingml/2006/table">
            <a:tbl>
              <a:tblPr firstRow="1" firstCol="1" bandRow="1">
                <a:tableStyleId>{073A0DAA-6AF3-43AB-8588-CEC1D06C72B9}</a:tableStyleId>
              </a:tblPr>
              <a:tblGrid>
                <a:gridCol w="2905611">
                  <a:extLst>
                    <a:ext uri="{9D8B030D-6E8A-4147-A177-3AD203B41FA5}">
                      <a16:colId xmlns:a16="http://schemas.microsoft.com/office/drawing/2014/main" val="3910409894"/>
                    </a:ext>
                  </a:extLst>
                </a:gridCol>
                <a:gridCol w="2906572">
                  <a:extLst>
                    <a:ext uri="{9D8B030D-6E8A-4147-A177-3AD203B41FA5}">
                      <a16:colId xmlns:a16="http://schemas.microsoft.com/office/drawing/2014/main" val="2832469656"/>
                    </a:ext>
                  </a:extLst>
                </a:gridCol>
                <a:gridCol w="2906572">
                  <a:extLst>
                    <a:ext uri="{9D8B030D-6E8A-4147-A177-3AD203B41FA5}">
                      <a16:colId xmlns:a16="http://schemas.microsoft.com/office/drawing/2014/main" val="418375438"/>
                    </a:ext>
                  </a:extLst>
                </a:gridCol>
              </a:tblGrid>
              <a:tr h="474860">
                <a:tc>
                  <a:txBody>
                    <a:bodyPr/>
                    <a:lstStyle/>
                    <a:p>
                      <a:pPr algn="ctr">
                        <a:lnSpc>
                          <a:spcPct val="107000"/>
                        </a:lnSpc>
                        <a:spcAft>
                          <a:spcPts val="0"/>
                        </a:spcAft>
                      </a:pPr>
                      <a:r>
                        <a:rPr lang="de-AT" sz="1400" noProof="0" dirty="0" smtClean="0">
                          <a:effectLst/>
                        </a:rPr>
                        <a:t> </a:t>
                      </a:r>
                    </a:p>
                    <a:p>
                      <a:pPr algn="ctr">
                        <a:lnSpc>
                          <a:spcPct val="107000"/>
                        </a:lnSpc>
                        <a:spcAft>
                          <a:spcPts val="0"/>
                        </a:spcAft>
                      </a:pPr>
                      <a:r>
                        <a:rPr lang="de-AT" sz="1400" noProof="0" dirty="0" smtClean="0">
                          <a:effectLst/>
                        </a:rPr>
                        <a:t>Thematik</a:t>
                      </a:r>
                    </a:p>
                    <a:p>
                      <a:pPr algn="ctr">
                        <a:lnSpc>
                          <a:spcPct val="107000"/>
                        </a:lnSpc>
                        <a:spcAft>
                          <a:spcPts val="0"/>
                        </a:spcAft>
                      </a:pPr>
                      <a:r>
                        <a:rPr lang="de-AT" sz="1400" noProof="0" dirty="0" smtClean="0">
                          <a:effectLst/>
                        </a:rPr>
                        <a:t> </a:t>
                      </a:r>
                      <a:endParaRPr lang="de-AT" sz="1400" noProof="0" dirty="0">
                        <a:effectLst/>
                        <a:latin typeface="Calibri" panose="020F0502020204030204" pitchFamily="34" charset="0"/>
                        <a:ea typeface="SimSun" panose="02010600030101010101" pitchFamily="2" charset="-122"/>
                        <a:cs typeface="Times New Roman" panose="02020603050405020304" pitchFamily="18" charset="0"/>
                      </a:endParaRPr>
                    </a:p>
                  </a:txBody>
                  <a:tcPr marL="63533" marR="63533" marT="0" marB="0">
                    <a:solidFill>
                      <a:srgbClr val="C00000"/>
                    </a:solidFill>
                  </a:tcPr>
                </a:tc>
                <a:tc>
                  <a:txBody>
                    <a:bodyPr/>
                    <a:lstStyle/>
                    <a:p>
                      <a:pPr algn="ctr">
                        <a:lnSpc>
                          <a:spcPct val="107000"/>
                        </a:lnSpc>
                        <a:spcAft>
                          <a:spcPts val="0"/>
                        </a:spcAft>
                      </a:pPr>
                      <a:r>
                        <a:rPr lang="de-AT" sz="1400" noProof="0" dirty="0" smtClean="0">
                          <a:effectLst/>
                        </a:rPr>
                        <a:t> </a:t>
                      </a:r>
                    </a:p>
                    <a:p>
                      <a:pPr algn="ctr">
                        <a:lnSpc>
                          <a:spcPct val="107000"/>
                        </a:lnSpc>
                        <a:spcAft>
                          <a:spcPts val="0"/>
                        </a:spcAft>
                      </a:pPr>
                      <a:r>
                        <a:rPr lang="de-AT" sz="1400" noProof="0" dirty="0" smtClean="0">
                          <a:effectLst/>
                        </a:rPr>
                        <a:t>Traditionelle Forschung</a:t>
                      </a:r>
                      <a:endParaRPr lang="de-AT" sz="1400" noProof="0" dirty="0">
                        <a:effectLst/>
                        <a:latin typeface="Calibri" panose="020F0502020204030204" pitchFamily="34" charset="0"/>
                        <a:ea typeface="SimSun" panose="02010600030101010101" pitchFamily="2" charset="-122"/>
                        <a:cs typeface="Times New Roman" panose="02020603050405020304" pitchFamily="18" charset="0"/>
                      </a:endParaRPr>
                    </a:p>
                  </a:txBody>
                  <a:tcPr marL="63533" marR="63533" marT="0" marB="0">
                    <a:solidFill>
                      <a:srgbClr val="C00000"/>
                    </a:solidFill>
                  </a:tcPr>
                </a:tc>
                <a:tc>
                  <a:txBody>
                    <a:bodyPr/>
                    <a:lstStyle/>
                    <a:p>
                      <a:pPr algn="ctr">
                        <a:lnSpc>
                          <a:spcPct val="107000"/>
                        </a:lnSpc>
                        <a:spcAft>
                          <a:spcPts val="0"/>
                        </a:spcAft>
                      </a:pPr>
                      <a:r>
                        <a:rPr lang="de-AT" sz="1400" noProof="0" dirty="0" smtClean="0">
                          <a:effectLst/>
                        </a:rPr>
                        <a:t> </a:t>
                      </a:r>
                    </a:p>
                    <a:p>
                      <a:pPr algn="ctr">
                        <a:lnSpc>
                          <a:spcPct val="107000"/>
                        </a:lnSpc>
                        <a:spcAft>
                          <a:spcPts val="0"/>
                        </a:spcAft>
                      </a:pPr>
                      <a:r>
                        <a:rPr lang="de-AT" sz="1400" noProof="0" dirty="0" smtClean="0">
                          <a:effectLst/>
                        </a:rPr>
                        <a:t>Aktionsforschung</a:t>
                      </a:r>
                      <a:endParaRPr lang="de-AT" sz="1400" noProof="0" dirty="0">
                        <a:effectLst/>
                        <a:latin typeface="Calibri" panose="020F0502020204030204" pitchFamily="34" charset="0"/>
                        <a:ea typeface="SimSun" panose="02010600030101010101" pitchFamily="2" charset="-122"/>
                        <a:cs typeface="Times New Roman" panose="02020603050405020304" pitchFamily="18" charset="0"/>
                      </a:endParaRPr>
                    </a:p>
                  </a:txBody>
                  <a:tcPr marL="63533" marR="63533" marT="0" marB="0">
                    <a:solidFill>
                      <a:srgbClr val="C00000"/>
                    </a:solidFill>
                  </a:tcPr>
                </a:tc>
                <a:extLst>
                  <a:ext uri="{0D108BD9-81ED-4DB2-BD59-A6C34878D82A}">
                    <a16:rowId xmlns:a16="http://schemas.microsoft.com/office/drawing/2014/main" val="3857076002"/>
                  </a:ext>
                </a:extLst>
              </a:tr>
              <a:tr h="441981">
                <a:tc>
                  <a:txBody>
                    <a:bodyPr/>
                    <a:lstStyle/>
                    <a:p>
                      <a:pPr algn="ctr">
                        <a:lnSpc>
                          <a:spcPct val="107000"/>
                        </a:lnSpc>
                        <a:spcAft>
                          <a:spcPts val="800"/>
                        </a:spcAft>
                      </a:pPr>
                      <a:r>
                        <a:rPr lang="de-DE" sz="1200">
                          <a:effectLst/>
                          <a:latin typeface="Calibri" panose="020F0502020204030204" pitchFamily="34" charset="0"/>
                          <a:ea typeface="Times New Roman" panose="02020603050405020304" pitchFamily="18" charset="0"/>
                          <a:cs typeface="Times New Roman" panose="02020603050405020304" pitchFamily="18" charset="0"/>
                        </a:rPr>
                        <a:t>Schulung für ForscherIn </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rgbClr val="C00000"/>
                    </a:solidFill>
                  </a:tcPr>
                </a:tc>
                <a:tc>
                  <a:txBody>
                    <a:bodyPr/>
                    <a:lstStyle/>
                    <a:p>
                      <a:pPr algn="ctr">
                        <a:lnSpc>
                          <a:spcPct val="107000"/>
                        </a:lnSpc>
                        <a:spcAft>
                          <a:spcPts val="800"/>
                        </a:spcAft>
                      </a:pPr>
                      <a:r>
                        <a:rPr lang="de-DE" sz="1200">
                          <a:effectLst/>
                          <a:latin typeface="Calibri" panose="020F0502020204030204" pitchFamily="34" charset="0"/>
                          <a:ea typeface="Times New Roman" panose="02020603050405020304" pitchFamily="18" charset="0"/>
                          <a:cs typeface="Times New Roman" panose="02020603050405020304" pitchFamily="18" charset="0"/>
                        </a:rPr>
                        <a:t>Umfangreich</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800"/>
                        </a:spcAft>
                      </a:pPr>
                      <a:r>
                        <a:rPr lang="de-DE" sz="1200">
                          <a:effectLst/>
                          <a:latin typeface="Calibri" panose="020F0502020204030204" pitchFamily="34" charset="0"/>
                          <a:ea typeface="Times New Roman" panose="02020603050405020304" pitchFamily="18" charset="0"/>
                          <a:cs typeface="Times New Roman" panose="02020603050405020304" pitchFamily="18" charset="0"/>
                        </a:rPr>
                        <a:t>Autodidaktisch, begleitet in Absprache, fokussiert</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91936384"/>
                  </a:ext>
                </a:extLst>
              </a:tr>
              <a:tr h="431071">
                <a:tc>
                  <a:txBody>
                    <a:bodyPr/>
                    <a:lstStyle/>
                    <a:p>
                      <a:pPr algn="ctr">
                        <a:lnSpc>
                          <a:spcPct val="107000"/>
                        </a:lnSpc>
                        <a:spcAft>
                          <a:spcPts val="800"/>
                        </a:spcAft>
                      </a:pPr>
                      <a:r>
                        <a:rPr lang="de-DE" sz="1200">
                          <a:effectLst/>
                          <a:latin typeface="Calibri" panose="020F0502020204030204" pitchFamily="34" charset="0"/>
                          <a:ea typeface="Times New Roman" panose="02020603050405020304" pitchFamily="18" charset="0"/>
                          <a:cs typeface="Times New Roman" panose="02020603050405020304" pitchFamily="18" charset="0"/>
                        </a:rPr>
                        <a:t>Forschungsziele</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rgbClr val="C00000"/>
                    </a:solidFill>
                  </a:tcPr>
                </a:tc>
                <a:tc>
                  <a:txBody>
                    <a:bodyPr/>
                    <a:lstStyle/>
                    <a:p>
                      <a:pPr algn="ctr">
                        <a:lnSpc>
                          <a:spcPct val="107000"/>
                        </a:lnSpc>
                        <a:spcAft>
                          <a:spcPts val="800"/>
                        </a:spcAft>
                      </a:pPr>
                      <a:r>
                        <a:rPr lang="de-DE" sz="1200">
                          <a:effectLst/>
                          <a:latin typeface="Calibri" panose="020F0502020204030204" pitchFamily="34" charset="0"/>
                          <a:ea typeface="Times New Roman" panose="02020603050405020304" pitchFamily="18" charset="0"/>
                          <a:cs typeface="Times New Roman" panose="02020603050405020304" pitchFamily="18" charset="0"/>
                        </a:rPr>
                        <a:t>Wissen, das generalisierbar i</a:t>
                      </a:r>
                      <a:r>
                        <a:rPr lang="en-US" sz="1200">
                          <a:effectLst/>
                          <a:latin typeface="Calibri" panose="020F0502020204030204" pitchFamily="34" charset="0"/>
                          <a:ea typeface="Times New Roman" panose="02020603050405020304" pitchFamily="18" charset="0"/>
                          <a:cs typeface="Times New Roman" panose="02020603050405020304" pitchFamily="18" charset="0"/>
                        </a:rPr>
                        <a:t>st</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800"/>
                        </a:spcAft>
                      </a:pPr>
                      <a:r>
                        <a:rPr lang="de-DE" sz="1200">
                          <a:effectLst/>
                          <a:latin typeface="Calibri" panose="020F0502020204030204" pitchFamily="34" charset="0"/>
                          <a:ea typeface="Times New Roman" panose="02020603050405020304" pitchFamily="18" charset="0"/>
                          <a:cs typeface="Times New Roman" panose="02020603050405020304" pitchFamily="18" charset="0"/>
                        </a:rPr>
                        <a:t>Kenntnisse zur Anwendung auf die lokale Situation</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795057556"/>
                  </a:ext>
                </a:extLst>
              </a:tr>
              <a:tr h="441981">
                <a:tc>
                  <a:txBody>
                    <a:bodyPr/>
                    <a:lstStyle/>
                    <a:p>
                      <a:pPr algn="ctr">
                        <a:lnSpc>
                          <a:spcPct val="107000"/>
                        </a:lnSpc>
                        <a:spcAft>
                          <a:spcPts val="800"/>
                        </a:spcAft>
                      </a:pPr>
                      <a:r>
                        <a:rPr lang="de-DE" sz="1200">
                          <a:effectLst/>
                          <a:latin typeface="Calibri" panose="020F0502020204030204" pitchFamily="34" charset="0"/>
                          <a:ea typeface="Times New Roman" panose="02020603050405020304" pitchFamily="18" charset="0"/>
                          <a:cs typeface="Times New Roman" panose="02020603050405020304" pitchFamily="18" charset="0"/>
                        </a:rPr>
                        <a:t>Methode zur Ermittlung des zu untersuchenden Problems</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rgbClr val="C00000"/>
                    </a:solidFill>
                  </a:tcPr>
                </a:tc>
                <a:tc>
                  <a:txBody>
                    <a:bodyPr/>
                    <a:lstStyle/>
                    <a:p>
                      <a:pPr algn="ctr">
                        <a:lnSpc>
                          <a:spcPct val="107000"/>
                        </a:lnSpc>
                        <a:spcAft>
                          <a:spcPts val="800"/>
                        </a:spcAft>
                      </a:pPr>
                      <a:r>
                        <a:rPr lang="en-US" sz="1200">
                          <a:effectLst/>
                          <a:latin typeface="Calibri" panose="020F0502020204030204" pitchFamily="34" charset="0"/>
                          <a:ea typeface="Times New Roman" panose="02020603050405020304" pitchFamily="18" charset="0"/>
                          <a:cs typeface="Times New Roman" panose="02020603050405020304" pitchFamily="18" charset="0"/>
                        </a:rPr>
                        <a:t>Abgeleitet aus früherer Forschung</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800"/>
                        </a:spcAft>
                      </a:pPr>
                      <a:r>
                        <a:rPr lang="de-DE" sz="1200">
                          <a:effectLst/>
                          <a:latin typeface="Calibri" panose="020F0502020204030204" pitchFamily="34" charset="0"/>
                          <a:ea typeface="Times New Roman" panose="02020603050405020304" pitchFamily="18" charset="0"/>
                          <a:cs typeface="Times New Roman" panose="02020603050405020304" pitchFamily="18" charset="0"/>
                        </a:rPr>
                        <a:t>Probleme und Ziele, mit denen die Lehrkraft aktuell konfrontiert ist</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256574273"/>
                  </a:ext>
                </a:extLst>
              </a:tr>
              <a:tr h="431071">
                <a:tc>
                  <a:txBody>
                    <a:bodyPr/>
                    <a:lstStyle/>
                    <a:p>
                      <a:pPr algn="ctr">
                        <a:lnSpc>
                          <a:spcPct val="107000"/>
                        </a:lnSpc>
                        <a:spcAft>
                          <a:spcPts val="800"/>
                        </a:spcAft>
                      </a:pPr>
                      <a:r>
                        <a:rPr lang="en-US" sz="1200">
                          <a:effectLst/>
                          <a:latin typeface="Calibri" panose="020F0502020204030204" pitchFamily="34" charset="0"/>
                          <a:ea typeface="Times New Roman" panose="02020603050405020304" pitchFamily="18" charset="0"/>
                          <a:cs typeface="Times New Roman" panose="02020603050405020304" pitchFamily="18" charset="0"/>
                        </a:rPr>
                        <a:t>Umgang mit Literatur</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rgbClr val="C00000"/>
                    </a:solidFill>
                  </a:tcPr>
                </a:tc>
                <a:tc>
                  <a:txBody>
                    <a:bodyPr/>
                    <a:lstStyle/>
                    <a:p>
                      <a:pPr algn="ctr">
                        <a:lnSpc>
                          <a:spcPct val="107000"/>
                        </a:lnSpc>
                        <a:spcAft>
                          <a:spcPts val="800"/>
                        </a:spcAft>
                      </a:pPr>
                      <a:r>
                        <a:rPr lang="en-US" sz="1200">
                          <a:effectLst/>
                          <a:latin typeface="Calibri" panose="020F0502020204030204" pitchFamily="34" charset="0"/>
                          <a:ea typeface="Times New Roman" panose="02020603050405020304" pitchFamily="18" charset="0"/>
                          <a:cs typeface="Times New Roman" panose="02020603050405020304" pitchFamily="18" charset="0"/>
                        </a:rPr>
                        <a:t>Umfangreiche Analyse von Primärquellen</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800"/>
                        </a:spcAft>
                      </a:pPr>
                      <a:r>
                        <a:rPr lang="de-DE" sz="1200">
                          <a:effectLst/>
                          <a:latin typeface="Calibri" panose="020F0502020204030204" pitchFamily="34" charset="0"/>
                          <a:ea typeface="Times New Roman" panose="02020603050405020304" pitchFamily="18" charset="0"/>
                          <a:cs typeface="Times New Roman" panose="02020603050405020304" pitchFamily="18" charset="0"/>
                        </a:rPr>
                        <a:t>Zielgerichte Suche unter Verwendung von Sekundärquellen</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73075968"/>
                  </a:ext>
                </a:extLst>
              </a:tr>
              <a:tr h="441981">
                <a:tc>
                  <a:txBody>
                    <a:bodyPr/>
                    <a:lstStyle/>
                    <a:p>
                      <a:pPr algn="ctr">
                        <a:lnSpc>
                          <a:spcPct val="107000"/>
                        </a:lnSpc>
                        <a:spcAft>
                          <a:spcPts val="800"/>
                        </a:spcAft>
                      </a:pPr>
                      <a:r>
                        <a:rPr lang="en-US" sz="1200">
                          <a:effectLst/>
                          <a:latin typeface="Calibri" panose="020F0502020204030204" pitchFamily="34" charset="0"/>
                          <a:ea typeface="Times New Roman" panose="02020603050405020304" pitchFamily="18" charset="0"/>
                          <a:cs typeface="Times New Roman" panose="02020603050405020304" pitchFamily="18" charset="0"/>
                        </a:rPr>
                        <a:t>Stichprobenansatz</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rgbClr val="C00000"/>
                    </a:solidFill>
                  </a:tcPr>
                </a:tc>
                <a:tc>
                  <a:txBody>
                    <a:bodyPr/>
                    <a:lstStyle/>
                    <a:p>
                      <a:pPr algn="ctr">
                        <a:lnSpc>
                          <a:spcPct val="107000"/>
                        </a:lnSpc>
                        <a:spcAft>
                          <a:spcPts val="800"/>
                        </a:spcAft>
                      </a:pPr>
                      <a:r>
                        <a:rPr lang="de-DE" sz="1200">
                          <a:effectLst/>
                          <a:latin typeface="Calibri" panose="020F0502020204030204" pitchFamily="34" charset="0"/>
                          <a:ea typeface="Times New Roman" panose="02020603050405020304" pitchFamily="18" charset="0"/>
                          <a:cs typeface="Times New Roman" panose="02020603050405020304" pitchFamily="18" charset="0"/>
                        </a:rPr>
                        <a:t>Zufällige, zielgerichtete oder repräsentative Auswahl</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800"/>
                        </a:spcAft>
                      </a:pPr>
                      <a:r>
                        <a:rPr lang="de-DE" sz="1200">
                          <a:effectLst/>
                          <a:latin typeface="Calibri" panose="020F0502020204030204" pitchFamily="34" charset="0"/>
                          <a:ea typeface="Times New Roman" panose="02020603050405020304" pitchFamily="18" charset="0"/>
                          <a:cs typeface="Times New Roman" panose="02020603050405020304" pitchFamily="18" charset="0"/>
                        </a:rPr>
                        <a:t>SchülerInnen der durchführenden Lehrkraft</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246719330"/>
                  </a:ext>
                </a:extLst>
              </a:tr>
              <a:tr h="757240">
                <a:tc>
                  <a:txBody>
                    <a:bodyPr/>
                    <a:lstStyle/>
                    <a:p>
                      <a:pPr algn="ctr">
                        <a:lnSpc>
                          <a:spcPct val="107000"/>
                        </a:lnSpc>
                        <a:spcAft>
                          <a:spcPts val="800"/>
                        </a:spcAft>
                      </a:pPr>
                      <a:r>
                        <a:rPr lang="en-US" sz="1200">
                          <a:effectLst/>
                          <a:latin typeface="Calibri" panose="020F0502020204030204" pitchFamily="34" charset="0"/>
                          <a:ea typeface="Times New Roman" panose="02020603050405020304" pitchFamily="18" charset="0"/>
                          <a:cs typeface="Times New Roman" panose="02020603050405020304" pitchFamily="18" charset="0"/>
                        </a:rPr>
                        <a:t>Forschungsdesign</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rgbClr val="C00000"/>
                    </a:solidFill>
                  </a:tcPr>
                </a:tc>
                <a:tc>
                  <a:txBody>
                    <a:bodyPr/>
                    <a:lstStyle/>
                    <a:p>
                      <a:pPr algn="ctr">
                        <a:lnSpc>
                          <a:spcPct val="107000"/>
                        </a:lnSpc>
                        <a:spcAft>
                          <a:spcPts val="800"/>
                        </a:spcAft>
                      </a:pPr>
                      <a:r>
                        <a:rPr lang="en-US" sz="1200">
                          <a:effectLst/>
                          <a:latin typeface="Calibri" panose="020F0502020204030204" pitchFamily="34" charset="0"/>
                          <a:ea typeface="Times New Roman" panose="02020603050405020304" pitchFamily="18" charset="0"/>
                          <a:cs typeface="Times New Roman" panose="02020603050405020304" pitchFamily="18" charset="0"/>
                        </a:rPr>
                        <a:t>Rigorose Kontrolle, langer Zeitrahmen</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800"/>
                        </a:spcAft>
                      </a:pPr>
                      <a:r>
                        <a:rPr lang="de-DE" sz="1200">
                          <a:effectLst/>
                          <a:latin typeface="Calibri" panose="020F0502020204030204" pitchFamily="34" charset="0"/>
                          <a:ea typeface="Times New Roman" panose="02020603050405020304" pitchFamily="18" charset="0"/>
                          <a:cs typeface="Times New Roman" panose="02020603050405020304" pitchFamily="18" charset="0"/>
                        </a:rPr>
                        <a:t>Lockere Prozeduren, Änderung während der Studien; schneller Zeitrahmen; Kontrolle durch Triangulation</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460418573"/>
                  </a:ext>
                </a:extLst>
              </a:tr>
              <a:tr h="620193">
                <a:tc>
                  <a:txBody>
                    <a:bodyPr/>
                    <a:lstStyle/>
                    <a:p>
                      <a:pPr algn="ctr">
                        <a:lnSpc>
                          <a:spcPct val="107000"/>
                        </a:lnSpc>
                        <a:spcAft>
                          <a:spcPts val="800"/>
                        </a:spcAft>
                      </a:pPr>
                      <a:r>
                        <a:rPr lang="en-US" sz="1200">
                          <a:effectLst/>
                          <a:latin typeface="Calibri" panose="020F0502020204030204" pitchFamily="34" charset="0"/>
                          <a:ea typeface="Times New Roman" panose="02020603050405020304" pitchFamily="18" charset="0"/>
                          <a:cs typeface="Times New Roman" panose="02020603050405020304" pitchFamily="18" charset="0"/>
                        </a:rPr>
                        <a:t>Messverfahren</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rgbClr val="C00000"/>
                    </a:solidFill>
                  </a:tcPr>
                </a:tc>
                <a:tc>
                  <a:txBody>
                    <a:bodyPr/>
                    <a:lstStyle/>
                    <a:p>
                      <a:pPr algn="ctr">
                        <a:lnSpc>
                          <a:spcPct val="107000"/>
                        </a:lnSpc>
                        <a:spcAft>
                          <a:spcPts val="800"/>
                        </a:spcAft>
                      </a:pPr>
                      <a:r>
                        <a:rPr lang="de-DE" sz="1200">
                          <a:effectLst/>
                          <a:latin typeface="Calibri" panose="020F0502020204030204" pitchFamily="34" charset="0"/>
                          <a:ea typeface="Times New Roman" panose="02020603050405020304" pitchFamily="18" charset="0"/>
                          <a:cs typeface="Times New Roman" panose="02020603050405020304" pitchFamily="18" charset="0"/>
                        </a:rPr>
                        <a:t>Umfangreiches Bewerten und testen der Messverfahren</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800"/>
                        </a:spcAft>
                      </a:pPr>
                      <a:r>
                        <a:rPr lang="de-DE" sz="1200">
                          <a:effectLst/>
                          <a:latin typeface="Calibri" panose="020F0502020204030204" pitchFamily="34" charset="0"/>
                          <a:ea typeface="Times New Roman" panose="02020603050405020304" pitchFamily="18" charset="0"/>
                          <a:cs typeface="Times New Roman" panose="02020603050405020304" pitchFamily="18" charset="0"/>
                        </a:rPr>
                        <a:t>Einfache und angepasste Messverfahren, standardisierte Tests, Sammlung authentischer Daten</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099745713"/>
                  </a:ext>
                </a:extLst>
              </a:tr>
              <a:tr h="421812">
                <a:tc>
                  <a:txBody>
                    <a:bodyPr/>
                    <a:lstStyle/>
                    <a:p>
                      <a:pPr algn="ctr">
                        <a:lnSpc>
                          <a:spcPct val="107000"/>
                        </a:lnSpc>
                        <a:spcAft>
                          <a:spcPts val="800"/>
                        </a:spcAft>
                      </a:pPr>
                      <a:r>
                        <a:rPr lang="en-US" sz="1200">
                          <a:effectLst/>
                          <a:latin typeface="Calibri" panose="020F0502020204030204" pitchFamily="34" charset="0"/>
                          <a:ea typeface="Times New Roman" panose="02020603050405020304" pitchFamily="18" charset="0"/>
                          <a:cs typeface="Times New Roman" panose="02020603050405020304" pitchFamily="18" charset="0"/>
                        </a:rPr>
                        <a:t>Datenanalyse</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rgbClr val="C00000"/>
                    </a:solidFill>
                  </a:tcPr>
                </a:tc>
                <a:tc>
                  <a:txBody>
                    <a:bodyPr/>
                    <a:lstStyle/>
                    <a:p>
                      <a:pPr algn="ctr">
                        <a:lnSpc>
                          <a:spcPct val="107000"/>
                        </a:lnSpc>
                        <a:spcAft>
                          <a:spcPts val="800"/>
                        </a:spcAft>
                      </a:pPr>
                      <a:r>
                        <a:rPr lang="en-US" sz="1200">
                          <a:effectLst/>
                          <a:latin typeface="Calibri" panose="020F0502020204030204" pitchFamily="34" charset="0"/>
                          <a:ea typeface="Times New Roman" panose="02020603050405020304" pitchFamily="18" charset="0"/>
                          <a:cs typeface="Times New Roman" panose="02020603050405020304" pitchFamily="18" charset="0"/>
                        </a:rPr>
                        <a:t>Statistische Tests, qualitative Forschungstechniken</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800"/>
                        </a:spcAft>
                      </a:pPr>
                      <a:r>
                        <a:rPr lang="de-DE" sz="1200">
                          <a:effectLst/>
                          <a:latin typeface="Calibri" panose="020F0502020204030204" pitchFamily="34" charset="0"/>
                          <a:ea typeface="Times New Roman" panose="02020603050405020304" pitchFamily="18" charset="0"/>
                          <a:cs typeface="Times New Roman" panose="02020603050405020304" pitchFamily="18" charset="0"/>
                        </a:rPr>
                        <a:t>Konzentration auf praktische Signifikanz, Authentizität, Relevanz und Wichtigkeit</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008174505"/>
                  </a:ext>
                </a:extLst>
              </a:tr>
              <a:tr h="431071">
                <a:tc>
                  <a:txBody>
                    <a:bodyPr/>
                    <a:lstStyle/>
                    <a:p>
                      <a:pPr algn="ctr">
                        <a:lnSpc>
                          <a:spcPct val="107000"/>
                        </a:lnSpc>
                        <a:spcAft>
                          <a:spcPts val="800"/>
                        </a:spcAft>
                      </a:pPr>
                      <a:r>
                        <a:rPr lang="en-US" sz="1200">
                          <a:effectLst/>
                          <a:latin typeface="Calibri" panose="020F0502020204030204" pitchFamily="34" charset="0"/>
                          <a:ea typeface="Times New Roman" panose="02020603050405020304" pitchFamily="18" charset="0"/>
                          <a:cs typeface="Times New Roman" panose="02020603050405020304" pitchFamily="18" charset="0"/>
                        </a:rPr>
                        <a:t>Anwendung der Ergebnisse</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rgbClr val="C00000"/>
                    </a:solidFill>
                  </a:tcPr>
                </a:tc>
                <a:tc>
                  <a:txBody>
                    <a:bodyPr/>
                    <a:lstStyle/>
                    <a:p>
                      <a:pPr algn="ctr">
                        <a:lnSpc>
                          <a:spcPct val="107000"/>
                        </a:lnSpc>
                        <a:spcAft>
                          <a:spcPts val="800"/>
                        </a:spcAft>
                      </a:pPr>
                      <a:r>
                        <a:rPr lang="en-US" sz="1200">
                          <a:effectLst/>
                          <a:latin typeface="Calibri" panose="020F0502020204030204" pitchFamily="34" charset="0"/>
                          <a:ea typeface="Times New Roman" panose="02020603050405020304" pitchFamily="18" charset="0"/>
                          <a:cs typeface="Times New Roman" panose="02020603050405020304" pitchFamily="18" charset="0"/>
                        </a:rPr>
                        <a:t>Betonung der theoretischen Bedeutung</a:t>
                      </a:r>
                      <a:endParaRPr lang="de-DE" sz="12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800"/>
                        </a:spcAft>
                      </a:pPr>
                      <a:r>
                        <a:rPr lang="en-US" sz="1200" dirty="0" err="1">
                          <a:effectLst/>
                          <a:latin typeface="Calibri" panose="020F0502020204030204" pitchFamily="34" charset="0"/>
                          <a:ea typeface="Times New Roman" panose="02020603050405020304" pitchFamily="18" charset="0"/>
                          <a:cs typeface="Times New Roman" panose="02020603050405020304" pitchFamily="18" charset="0"/>
                        </a:rPr>
                        <a:t>Betonung</a:t>
                      </a: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 der </a:t>
                      </a:r>
                      <a:r>
                        <a:rPr lang="en-US" sz="1200" dirty="0" err="1">
                          <a:effectLst/>
                          <a:latin typeface="Calibri" panose="020F0502020204030204" pitchFamily="34" charset="0"/>
                          <a:ea typeface="Times New Roman" panose="02020603050405020304" pitchFamily="18" charset="0"/>
                          <a:cs typeface="Times New Roman" panose="02020603050405020304" pitchFamily="18" charset="0"/>
                        </a:rPr>
                        <a:t>praktischen</a:t>
                      </a: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200" dirty="0" err="1">
                          <a:effectLst/>
                          <a:latin typeface="Calibri" panose="020F0502020204030204" pitchFamily="34" charset="0"/>
                          <a:ea typeface="Times New Roman" panose="02020603050405020304" pitchFamily="18" charset="0"/>
                          <a:cs typeface="Times New Roman" panose="02020603050405020304" pitchFamily="18" charset="0"/>
                        </a:rPr>
                        <a:t>Bedeutung</a:t>
                      </a:r>
                      <a:endParaRPr lang="de-DE" sz="12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071031894"/>
                  </a:ext>
                </a:extLst>
              </a:tr>
            </a:tbl>
          </a:graphicData>
        </a:graphic>
      </p:graphicFrame>
    </p:spTree>
    <p:extLst>
      <p:ext uri="{BB962C8B-B14F-4D97-AF65-F5344CB8AC3E}">
        <p14:creationId xmlns:p14="http://schemas.microsoft.com/office/powerpoint/2010/main" val="3287501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520539" y="387083"/>
            <a:ext cx="8287071" cy="567813"/>
          </a:xfrm>
        </p:spPr>
        <p:txBody>
          <a:bodyPr>
            <a:noAutofit/>
          </a:bodyPr>
          <a:lstStyle/>
          <a:p>
            <a:pPr algn="ctr" eaLnBrk="1" hangingPunct="1"/>
            <a:r>
              <a:rPr lang="de-DE" altLang="de-DE" sz="4000" b="1" dirty="0">
                <a:solidFill>
                  <a:srgbClr val="C00000"/>
                </a:solidFill>
                <a:latin typeface="+mn-lt"/>
                <a:ea typeface="+mn-ea"/>
                <a:cs typeface="+mn-cs"/>
              </a:rPr>
              <a:t>Forschungsparadigmen im naturwissenschaftlichen Unterricht </a:t>
            </a:r>
            <a:endParaRPr lang="de-DE" altLang="de-DE" sz="16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aphicFrame>
        <p:nvGraphicFramePr>
          <p:cNvPr id="3" name="Tabelle 2"/>
          <p:cNvGraphicFramePr>
            <a:graphicFrameLocks noGrp="1"/>
          </p:cNvGraphicFramePr>
          <p:nvPr>
            <p:extLst>
              <p:ext uri="{D42A27DB-BD31-4B8C-83A1-F6EECF244321}">
                <p14:modId xmlns:p14="http://schemas.microsoft.com/office/powerpoint/2010/main" val="3241637112"/>
              </p:ext>
            </p:extLst>
          </p:nvPr>
        </p:nvGraphicFramePr>
        <p:xfrm>
          <a:off x="1925357" y="1454332"/>
          <a:ext cx="5109136" cy="4376961"/>
        </p:xfrm>
        <a:graphic>
          <a:graphicData uri="http://schemas.openxmlformats.org/drawingml/2006/table">
            <a:tbl>
              <a:tblPr firstRow="1" firstCol="1" bandRow="1">
                <a:tableStyleId>{5C22544A-7EE6-4342-B048-85BDC9FD1C3A}</a:tableStyleId>
              </a:tblPr>
              <a:tblGrid>
                <a:gridCol w="2554568">
                  <a:extLst>
                    <a:ext uri="{9D8B030D-6E8A-4147-A177-3AD203B41FA5}">
                      <a16:colId xmlns:a16="http://schemas.microsoft.com/office/drawing/2014/main" val="3697050575"/>
                    </a:ext>
                  </a:extLst>
                </a:gridCol>
                <a:gridCol w="2554568">
                  <a:extLst>
                    <a:ext uri="{9D8B030D-6E8A-4147-A177-3AD203B41FA5}">
                      <a16:colId xmlns:a16="http://schemas.microsoft.com/office/drawing/2014/main" val="996301089"/>
                    </a:ext>
                  </a:extLst>
                </a:gridCol>
              </a:tblGrid>
              <a:tr h="1969577">
                <a:tc>
                  <a:txBody>
                    <a:bodyPr/>
                    <a:lstStyle/>
                    <a:p>
                      <a:pPr>
                        <a:lnSpc>
                          <a:spcPct val="107000"/>
                        </a:lnSpc>
                        <a:spcAft>
                          <a:spcPts val="800"/>
                        </a:spcAft>
                      </a:pPr>
                      <a:r>
                        <a:rPr lang="de-DE" sz="1400" b="1" dirty="0">
                          <a:solidFill>
                            <a:srgbClr val="C00000"/>
                          </a:solidFill>
                          <a:effectLst/>
                        </a:rPr>
                        <a:t>(post-)positivistisch</a:t>
                      </a:r>
                      <a:endParaRPr lang="de-DE" sz="1000" b="1" dirty="0">
                        <a:solidFill>
                          <a:srgbClr val="C00000"/>
                        </a:solidFill>
                        <a:effectLst/>
                      </a:endParaRPr>
                    </a:p>
                    <a:p>
                      <a:pPr marL="342900" lvl="0" indent="-342900">
                        <a:spcAft>
                          <a:spcPts val="0"/>
                        </a:spcAft>
                        <a:buFont typeface="Arial" panose="020B0604020202020204" pitchFamily="34" charset="0"/>
                        <a:buChar char="•"/>
                        <a:tabLst>
                          <a:tab pos="457200" algn="l"/>
                        </a:tabLst>
                      </a:pPr>
                      <a:r>
                        <a:rPr lang="de-DE" sz="1400" b="0" dirty="0">
                          <a:solidFill>
                            <a:schemeClr val="tx1"/>
                          </a:solidFill>
                          <a:effectLst/>
                        </a:rPr>
                        <a:t>Deterministisch</a:t>
                      </a:r>
                      <a:endParaRPr lang="de-DE" sz="1000" b="0" dirty="0">
                        <a:solidFill>
                          <a:schemeClr val="tx1"/>
                        </a:solidFill>
                        <a:effectLst/>
                      </a:endParaRPr>
                    </a:p>
                    <a:p>
                      <a:pPr marL="342900" lvl="0" indent="-342900">
                        <a:lnSpc>
                          <a:spcPct val="107000"/>
                        </a:lnSpc>
                        <a:spcAft>
                          <a:spcPts val="0"/>
                        </a:spcAft>
                        <a:buFont typeface="Arial" panose="020B0604020202020204" pitchFamily="34" charset="0"/>
                        <a:buChar char="•"/>
                        <a:tabLst>
                          <a:tab pos="457200" algn="l"/>
                        </a:tabLst>
                      </a:pPr>
                      <a:r>
                        <a:rPr lang="de-DE" sz="1400" b="0" dirty="0">
                          <a:solidFill>
                            <a:schemeClr val="tx1"/>
                          </a:solidFill>
                          <a:effectLst/>
                        </a:rPr>
                        <a:t>Reduktionistisch</a:t>
                      </a:r>
                      <a:endParaRPr lang="de-DE" sz="1000" b="0" dirty="0">
                        <a:solidFill>
                          <a:schemeClr val="tx1"/>
                        </a:solidFill>
                        <a:effectLst/>
                      </a:endParaRPr>
                    </a:p>
                    <a:p>
                      <a:pPr marL="342900" lvl="0" indent="-342900">
                        <a:lnSpc>
                          <a:spcPct val="107000"/>
                        </a:lnSpc>
                        <a:spcAft>
                          <a:spcPts val="0"/>
                        </a:spcAft>
                        <a:buFont typeface="Arial" panose="020B0604020202020204" pitchFamily="34" charset="0"/>
                        <a:buChar char="•"/>
                        <a:tabLst>
                          <a:tab pos="457200" algn="l"/>
                        </a:tabLst>
                      </a:pPr>
                      <a:r>
                        <a:rPr lang="de-DE" sz="1400" b="0" dirty="0">
                          <a:solidFill>
                            <a:schemeClr val="tx1"/>
                          </a:solidFill>
                          <a:effectLst/>
                        </a:rPr>
                        <a:t>Empirisch beobachtend</a:t>
                      </a:r>
                      <a:br>
                        <a:rPr lang="de-DE" sz="1400" b="0" dirty="0">
                          <a:solidFill>
                            <a:schemeClr val="tx1"/>
                          </a:solidFill>
                          <a:effectLst/>
                        </a:rPr>
                      </a:br>
                      <a:r>
                        <a:rPr lang="de-DE" sz="1400" b="0" dirty="0">
                          <a:solidFill>
                            <a:schemeClr val="tx1"/>
                          </a:solidFill>
                          <a:effectLst/>
                        </a:rPr>
                        <a:t>und messend</a:t>
                      </a:r>
                      <a:br>
                        <a:rPr lang="de-DE" sz="1400" b="0" dirty="0">
                          <a:solidFill>
                            <a:schemeClr val="tx1"/>
                          </a:solidFill>
                          <a:effectLst/>
                        </a:rPr>
                      </a:br>
                      <a:endParaRPr lang="de-DE" sz="1000" b="0" dirty="0">
                        <a:solidFill>
                          <a:schemeClr val="tx1"/>
                        </a:solidFill>
                        <a:effectLst/>
                      </a:endParaRPr>
                    </a:p>
                    <a:p>
                      <a:pPr>
                        <a:lnSpc>
                          <a:spcPct val="107000"/>
                        </a:lnSpc>
                        <a:spcAft>
                          <a:spcPts val="800"/>
                        </a:spcAft>
                      </a:pPr>
                      <a:r>
                        <a:rPr lang="de-DE" sz="1400" b="0" dirty="0">
                          <a:solidFill>
                            <a:schemeClr val="tx1"/>
                          </a:solidFill>
                          <a:effectLst/>
                        </a:rPr>
                        <a:t> </a:t>
                      </a:r>
                      <a:endParaRPr lang="de-DE" sz="10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60904" marR="60904" marT="0" marB="0">
                    <a:solidFill>
                      <a:schemeClr val="bg1"/>
                    </a:solidFill>
                  </a:tcPr>
                </a:tc>
                <a:tc>
                  <a:txBody>
                    <a:bodyPr/>
                    <a:lstStyle/>
                    <a:p>
                      <a:pPr>
                        <a:lnSpc>
                          <a:spcPct val="107000"/>
                        </a:lnSpc>
                        <a:spcAft>
                          <a:spcPts val="800"/>
                        </a:spcAft>
                      </a:pPr>
                      <a:r>
                        <a:rPr lang="de-DE" sz="1400" b="1" dirty="0">
                          <a:solidFill>
                            <a:srgbClr val="C00000"/>
                          </a:solidFill>
                          <a:effectLst/>
                        </a:rPr>
                        <a:t>konstruktivistisch</a:t>
                      </a:r>
                      <a:endParaRPr lang="de-DE" sz="1000" b="1" dirty="0">
                        <a:solidFill>
                          <a:srgbClr val="C00000"/>
                        </a:solidFill>
                        <a:effectLst/>
                      </a:endParaRPr>
                    </a:p>
                    <a:p>
                      <a:pPr marL="342900" lvl="0" indent="-342900">
                        <a:lnSpc>
                          <a:spcPct val="107000"/>
                        </a:lnSpc>
                        <a:spcAft>
                          <a:spcPts val="0"/>
                        </a:spcAft>
                        <a:buFont typeface="Arial" panose="020B0604020202020204" pitchFamily="34" charset="0"/>
                        <a:buChar char="•"/>
                        <a:tabLst>
                          <a:tab pos="457200" algn="l"/>
                        </a:tabLst>
                      </a:pPr>
                      <a:r>
                        <a:rPr lang="de-DE" sz="1400" b="0" dirty="0">
                          <a:solidFill>
                            <a:schemeClr val="tx1"/>
                          </a:solidFill>
                          <a:effectLst/>
                        </a:rPr>
                        <a:t>Verständnis durch Interpretation</a:t>
                      </a:r>
                      <a:endParaRPr lang="de-DE" sz="1000" b="0" dirty="0">
                        <a:solidFill>
                          <a:schemeClr val="tx1"/>
                        </a:solidFill>
                        <a:effectLst/>
                      </a:endParaRPr>
                    </a:p>
                    <a:p>
                      <a:pPr marL="342900" lvl="0" indent="-342900">
                        <a:lnSpc>
                          <a:spcPct val="107000"/>
                        </a:lnSpc>
                        <a:spcAft>
                          <a:spcPts val="0"/>
                        </a:spcAft>
                        <a:buFont typeface="Arial" panose="020B0604020202020204" pitchFamily="34" charset="0"/>
                        <a:buChar char="•"/>
                        <a:tabLst>
                          <a:tab pos="457200" algn="l"/>
                        </a:tabLst>
                      </a:pPr>
                      <a:r>
                        <a:rPr lang="de-DE" sz="1400" b="0" dirty="0">
                          <a:solidFill>
                            <a:schemeClr val="tx1"/>
                          </a:solidFill>
                          <a:effectLst/>
                        </a:rPr>
                        <a:t>Vielfalt der Bedeutungen anerkennend</a:t>
                      </a:r>
                      <a:endParaRPr lang="de-DE" sz="1000" b="0" dirty="0">
                        <a:solidFill>
                          <a:schemeClr val="tx1"/>
                        </a:solidFill>
                        <a:effectLst/>
                      </a:endParaRPr>
                    </a:p>
                    <a:p>
                      <a:pPr marL="342900" lvl="0" indent="-342900">
                        <a:lnSpc>
                          <a:spcPct val="107000"/>
                        </a:lnSpc>
                        <a:spcAft>
                          <a:spcPts val="800"/>
                        </a:spcAft>
                        <a:buFont typeface="Arial" panose="020B0604020202020204" pitchFamily="34" charset="0"/>
                        <a:buChar char="•"/>
                        <a:tabLst>
                          <a:tab pos="457200" algn="l"/>
                        </a:tabLst>
                      </a:pPr>
                      <a:r>
                        <a:rPr lang="de-DE" sz="1400" b="0" dirty="0">
                          <a:solidFill>
                            <a:schemeClr val="tx1"/>
                          </a:solidFill>
                          <a:effectLst/>
                        </a:rPr>
                        <a:t>Sozial und zeitlich eingebundene (Re-)-Konstruktion</a:t>
                      </a:r>
                      <a:endParaRPr lang="de-DE" sz="10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60904" marR="60904" marT="0" marB="0">
                    <a:solidFill>
                      <a:schemeClr val="bg1"/>
                    </a:solidFill>
                  </a:tcPr>
                </a:tc>
                <a:extLst>
                  <a:ext uri="{0D108BD9-81ED-4DB2-BD59-A6C34878D82A}">
                    <a16:rowId xmlns:a16="http://schemas.microsoft.com/office/drawing/2014/main" val="2802734016"/>
                  </a:ext>
                </a:extLst>
              </a:tr>
              <a:tr h="695147">
                <a:tc>
                  <a:txBody>
                    <a:bodyPr/>
                    <a:lstStyle/>
                    <a:p>
                      <a:pPr>
                        <a:lnSpc>
                          <a:spcPct val="107000"/>
                        </a:lnSpc>
                        <a:spcAft>
                          <a:spcPts val="0"/>
                        </a:spcAft>
                      </a:pPr>
                      <a:r>
                        <a:rPr lang="de-DE" sz="1400" b="0">
                          <a:solidFill>
                            <a:schemeClr val="tx1"/>
                          </a:solidFill>
                          <a:effectLst/>
                        </a:rPr>
                        <a:t>Ziel: Überprüfung von Theorie</a:t>
                      </a:r>
                      <a:endParaRPr lang="de-DE" sz="1000" b="0">
                        <a:solidFill>
                          <a:schemeClr val="tx1"/>
                        </a:solidFill>
                        <a:effectLst/>
                      </a:endParaRPr>
                    </a:p>
                    <a:p>
                      <a:pPr>
                        <a:lnSpc>
                          <a:spcPct val="107000"/>
                        </a:lnSpc>
                        <a:spcAft>
                          <a:spcPts val="0"/>
                        </a:spcAft>
                      </a:pPr>
                      <a:r>
                        <a:rPr lang="de-DE" sz="1400" b="0">
                          <a:solidFill>
                            <a:schemeClr val="tx1"/>
                          </a:solidFill>
                          <a:effectLst/>
                        </a:rPr>
                        <a:t> </a:t>
                      </a:r>
                      <a:endParaRPr lang="de-DE" sz="1000" b="0">
                        <a:solidFill>
                          <a:schemeClr val="tx1"/>
                        </a:solidFill>
                        <a:effectLst/>
                      </a:endParaRPr>
                    </a:p>
                    <a:p>
                      <a:pPr>
                        <a:lnSpc>
                          <a:spcPct val="107000"/>
                        </a:lnSpc>
                        <a:spcAft>
                          <a:spcPts val="0"/>
                        </a:spcAft>
                      </a:pPr>
                      <a:r>
                        <a:rPr lang="de-DE" sz="1400" b="0">
                          <a:solidFill>
                            <a:schemeClr val="tx1"/>
                          </a:solidFill>
                          <a:effectLst/>
                        </a:rPr>
                        <a:t> </a:t>
                      </a:r>
                      <a:endParaRPr lang="de-DE" sz="1000" b="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60904" marR="60904" marT="0" marB="0">
                    <a:solidFill>
                      <a:schemeClr val="bg1"/>
                    </a:solidFill>
                  </a:tcPr>
                </a:tc>
                <a:tc>
                  <a:txBody>
                    <a:bodyPr/>
                    <a:lstStyle/>
                    <a:p>
                      <a:pPr marL="228600">
                        <a:lnSpc>
                          <a:spcPct val="107000"/>
                        </a:lnSpc>
                        <a:spcAft>
                          <a:spcPts val="0"/>
                        </a:spcAft>
                      </a:pPr>
                      <a:r>
                        <a:rPr lang="de-DE" sz="1400" b="0">
                          <a:solidFill>
                            <a:schemeClr val="tx1"/>
                          </a:solidFill>
                          <a:effectLst/>
                        </a:rPr>
                        <a:t>Ziel: Generation von Theorie</a:t>
                      </a:r>
                      <a:endParaRPr lang="de-DE" sz="1000" b="0">
                        <a:solidFill>
                          <a:schemeClr val="tx1"/>
                        </a:solidFill>
                        <a:effectLst/>
                      </a:endParaRPr>
                    </a:p>
                    <a:p>
                      <a:pPr marL="228600">
                        <a:lnSpc>
                          <a:spcPct val="107000"/>
                        </a:lnSpc>
                        <a:spcAft>
                          <a:spcPts val="0"/>
                        </a:spcAft>
                      </a:pPr>
                      <a:r>
                        <a:rPr lang="en-US" sz="1400" b="0">
                          <a:solidFill>
                            <a:schemeClr val="tx1"/>
                          </a:solidFill>
                          <a:effectLst/>
                        </a:rPr>
                        <a:t> </a:t>
                      </a:r>
                      <a:endParaRPr lang="de-DE" sz="1000" b="0">
                        <a:solidFill>
                          <a:schemeClr val="tx1"/>
                        </a:solidFill>
                        <a:effectLst/>
                      </a:endParaRPr>
                    </a:p>
                    <a:p>
                      <a:pPr>
                        <a:lnSpc>
                          <a:spcPct val="107000"/>
                        </a:lnSpc>
                        <a:spcAft>
                          <a:spcPts val="0"/>
                        </a:spcAft>
                      </a:pPr>
                      <a:r>
                        <a:rPr lang="de-DE" sz="1400" b="0">
                          <a:solidFill>
                            <a:schemeClr val="tx1"/>
                          </a:solidFill>
                          <a:effectLst/>
                        </a:rPr>
                        <a:t> </a:t>
                      </a:r>
                      <a:endParaRPr lang="de-DE" sz="1000" b="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60904" marR="60904" marT="0" marB="0">
                    <a:solidFill>
                      <a:schemeClr val="bg1"/>
                    </a:solidFill>
                  </a:tcPr>
                </a:tc>
                <a:extLst>
                  <a:ext uri="{0D108BD9-81ED-4DB2-BD59-A6C34878D82A}">
                    <a16:rowId xmlns:a16="http://schemas.microsoft.com/office/drawing/2014/main" val="4130614580"/>
                  </a:ext>
                </a:extLst>
              </a:tr>
              <a:tr h="1480521">
                <a:tc>
                  <a:txBody>
                    <a:bodyPr/>
                    <a:lstStyle/>
                    <a:p>
                      <a:pPr>
                        <a:lnSpc>
                          <a:spcPct val="107000"/>
                        </a:lnSpc>
                        <a:spcAft>
                          <a:spcPts val="800"/>
                        </a:spcAft>
                      </a:pPr>
                      <a:r>
                        <a:rPr lang="de-DE" sz="1400" b="1" dirty="0" err="1" smtClean="0">
                          <a:solidFill>
                            <a:srgbClr val="C00000"/>
                          </a:solidFill>
                          <a:effectLst/>
                        </a:rPr>
                        <a:t>üragmatisch</a:t>
                      </a:r>
                      <a:endParaRPr lang="de-DE" sz="1000" b="1" dirty="0">
                        <a:solidFill>
                          <a:srgbClr val="C00000"/>
                        </a:solidFill>
                        <a:effectLst/>
                      </a:endParaRPr>
                    </a:p>
                    <a:p>
                      <a:pPr marL="342900" lvl="0" indent="-342900">
                        <a:lnSpc>
                          <a:spcPct val="107000"/>
                        </a:lnSpc>
                        <a:spcAft>
                          <a:spcPts val="0"/>
                        </a:spcAft>
                        <a:buFont typeface="Arial" panose="020B0604020202020204" pitchFamily="34" charset="0"/>
                        <a:buChar char="•"/>
                        <a:tabLst>
                          <a:tab pos="457200" algn="l"/>
                        </a:tabLst>
                      </a:pPr>
                      <a:r>
                        <a:rPr lang="de-DE" sz="1400" b="0" dirty="0">
                          <a:solidFill>
                            <a:schemeClr val="tx1"/>
                          </a:solidFill>
                          <a:effectLst/>
                        </a:rPr>
                        <a:t>Fokussiert Konsequenzen von Handlungen</a:t>
                      </a:r>
                      <a:endParaRPr lang="de-DE" sz="1000" b="0" dirty="0">
                        <a:solidFill>
                          <a:schemeClr val="tx1"/>
                        </a:solidFill>
                        <a:effectLst/>
                      </a:endParaRPr>
                    </a:p>
                    <a:p>
                      <a:pPr marL="342900" lvl="0" indent="-342900">
                        <a:lnSpc>
                          <a:spcPct val="107000"/>
                        </a:lnSpc>
                        <a:spcAft>
                          <a:spcPts val="0"/>
                        </a:spcAft>
                        <a:buFont typeface="Arial" panose="020B0604020202020204" pitchFamily="34" charset="0"/>
                        <a:buChar char="•"/>
                        <a:tabLst>
                          <a:tab pos="457200" algn="l"/>
                        </a:tabLst>
                      </a:pPr>
                      <a:r>
                        <a:rPr lang="de-DE" sz="1400" b="0" dirty="0">
                          <a:solidFill>
                            <a:schemeClr val="tx1"/>
                          </a:solidFill>
                          <a:effectLst/>
                        </a:rPr>
                        <a:t>Problemzentriert</a:t>
                      </a:r>
                      <a:endParaRPr lang="de-DE" sz="1000" b="0" dirty="0">
                        <a:solidFill>
                          <a:schemeClr val="tx1"/>
                        </a:solidFill>
                        <a:effectLst/>
                      </a:endParaRPr>
                    </a:p>
                    <a:p>
                      <a:pPr marL="342900" lvl="0" indent="-342900">
                        <a:lnSpc>
                          <a:spcPct val="107000"/>
                        </a:lnSpc>
                        <a:spcAft>
                          <a:spcPts val="0"/>
                        </a:spcAft>
                        <a:buFont typeface="Arial" panose="020B0604020202020204" pitchFamily="34" charset="0"/>
                        <a:buChar char="•"/>
                        <a:tabLst>
                          <a:tab pos="457200" algn="l"/>
                        </a:tabLst>
                      </a:pPr>
                      <a:r>
                        <a:rPr lang="de-DE" sz="1400" b="0" dirty="0">
                          <a:solidFill>
                            <a:schemeClr val="tx1"/>
                          </a:solidFill>
                          <a:effectLst/>
                        </a:rPr>
                        <a:t>Pluralistisch</a:t>
                      </a:r>
                      <a:endParaRPr lang="de-DE" sz="1000" b="0" dirty="0">
                        <a:solidFill>
                          <a:schemeClr val="tx1"/>
                        </a:solidFill>
                        <a:effectLst/>
                      </a:endParaRPr>
                    </a:p>
                    <a:p>
                      <a:pPr marL="342900" lvl="0" indent="-342900">
                        <a:lnSpc>
                          <a:spcPct val="107000"/>
                        </a:lnSpc>
                        <a:spcAft>
                          <a:spcPts val="800"/>
                        </a:spcAft>
                        <a:buFont typeface="Arial" panose="020B0604020202020204" pitchFamily="34" charset="0"/>
                        <a:buChar char="•"/>
                        <a:tabLst>
                          <a:tab pos="457200" algn="l"/>
                        </a:tabLst>
                      </a:pPr>
                      <a:r>
                        <a:rPr lang="de-DE" sz="1400" b="0" dirty="0">
                          <a:solidFill>
                            <a:schemeClr val="tx1"/>
                          </a:solidFill>
                          <a:effectLst/>
                        </a:rPr>
                        <a:t>Realweltorientiert</a:t>
                      </a:r>
                      <a:endParaRPr lang="de-DE" sz="10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60904" marR="60904" marT="0" marB="0">
                    <a:solidFill>
                      <a:schemeClr val="bg1"/>
                    </a:solidFill>
                  </a:tcPr>
                </a:tc>
                <a:tc>
                  <a:txBody>
                    <a:bodyPr/>
                    <a:lstStyle/>
                    <a:p>
                      <a:pPr>
                        <a:lnSpc>
                          <a:spcPct val="107000"/>
                        </a:lnSpc>
                        <a:spcAft>
                          <a:spcPts val="800"/>
                        </a:spcAft>
                      </a:pPr>
                      <a:r>
                        <a:rPr lang="de-DE" sz="1400" b="1" dirty="0" smtClean="0">
                          <a:solidFill>
                            <a:srgbClr val="C00000"/>
                          </a:solidFill>
                          <a:effectLst/>
                        </a:rPr>
                        <a:t>kritisch </a:t>
                      </a:r>
                      <a:r>
                        <a:rPr lang="de-DE" sz="1400" b="1" dirty="0">
                          <a:solidFill>
                            <a:srgbClr val="C00000"/>
                          </a:solidFill>
                          <a:effectLst/>
                        </a:rPr>
                        <a:t>(</a:t>
                      </a:r>
                      <a:r>
                        <a:rPr lang="de-DE" sz="1400" b="1" dirty="0" err="1">
                          <a:solidFill>
                            <a:srgbClr val="C00000"/>
                          </a:solidFill>
                          <a:effectLst/>
                        </a:rPr>
                        <a:t>advokativ</a:t>
                      </a:r>
                      <a:r>
                        <a:rPr lang="de-DE" sz="1400" b="1" dirty="0">
                          <a:solidFill>
                            <a:srgbClr val="C00000"/>
                          </a:solidFill>
                          <a:effectLst/>
                        </a:rPr>
                        <a:t>/partizipativ)</a:t>
                      </a:r>
                      <a:endParaRPr lang="de-DE" sz="1000" b="1" dirty="0">
                        <a:solidFill>
                          <a:srgbClr val="C00000"/>
                        </a:solidFill>
                        <a:effectLst/>
                      </a:endParaRPr>
                    </a:p>
                    <a:p>
                      <a:pPr marL="342900" lvl="0" indent="-342900">
                        <a:lnSpc>
                          <a:spcPct val="107000"/>
                        </a:lnSpc>
                        <a:spcAft>
                          <a:spcPts val="0"/>
                        </a:spcAft>
                        <a:buFont typeface="Arial" panose="020B0604020202020204" pitchFamily="34" charset="0"/>
                        <a:buChar char="•"/>
                        <a:tabLst>
                          <a:tab pos="457200" algn="l"/>
                        </a:tabLst>
                      </a:pPr>
                      <a:r>
                        <a:rPr lang="de-DE" sz="1400" b="0" dirty="0">
                          <a:solidFill>
                            <a:schemeClr val="tx1"/>
                          </a:solidFill>
                          <a:effectLst/>
                        </a:rPr>
                        <a:t>Politisch</a:t>
                      </a:r>
                      <a:endParaRPr lang="de-DE" sz="1000" b="0" dirty="0">
                        <a:solidFill>
                          <a:schemeClr val="tx1"/>
                        </a:solidFill>
                        <a:effectLst/>
                      </a:endParaRPr>
                    </a:p>
                    <a:p>
                      <a:pPr marL="342900" lvl="0" indent="-342900">
                        <a:lnSpc>
                          <a:spcPct val="107000"/>
                        </a:lnSpc>
                        <a:spcAft>
                          <a:spcPts val="0"/>
                        </a:spcAft>
                        <a:buFont typeface="Arial" panose="020B0604020202020204" pitchFamily="34" charset="0"/>
                        <a:buChar char="•"/>
                        <a:tabLst>
                          <a:tab pos="457200" algn="l"/>
                        </a:tabLst>
                      </a:pPr>
                      <a:r>
                        <a:rPr lang="de-DE" sz="1400" b="0" dirty="0">
                          <a:solidFill>
                            <a:schemeClr val="tx1"/>
                          </a:solidFill>
                          <a:effectLst/>
                        </a:rPr>
                        <a:t>Zielt ab auf Ermächtigung</a:t>
                      </a:r>
                      <a:endParaRPr lang="de-DE" sz="1000" b="0" dirty="0">
                        <a:solidFill>
                          <a:schemeClr val="tx1"/>
                        </a:solidFill>
                        <a:effectLst/>
                      </a:endParaRPr>
                    </a:p>
                    <a:p>
                      <a:pPr marL="342900" lvl="0" indent="-342900">
                        <a:lnSpc>
                          <a:spcPct val="107000"/>
                        </a:lnSpc>
                        <a:spcAft>
                          <a:spcPts val="0"/>
                        </a:spcAft>
                        <a:buFont typeface="Arial" panose="020B0604020202020204" pitchFamily="34" charset="0"/>
                        <a:buChar char="•"/>
                        <a:tabLst>
                          <a:tab pos="457200" algn="l"/>
                        </a:tabLst>
                      </a:pPr>
                      <a:r>
                        <a:rPr lang="de-DE" sz="1400" b="0" dirty="0">
                          <a:solidFill>
                            <a:schemeClr val="tx1"/>
                          </a:solidFill>
                          <a:effectLst/>
                        </a:rPr>
                        <a:t>Problemorientiert</a:t>
                      </a:r>
                      <a:endParaRPr lang="de-DE" sz="1000" b="0" dirty="0">
                        <a:solidFill>
                          <a:schemeClr val="tx1"/>
                        </a:solidFill>
                        <a:effectLst/>
                      </a:endParaRPr>
                    </a:p>
                    <a:p>
                      <a:pPr marL="342900" lvl="0" indent="-342900">
                        <a:lnSpc>
                          <a:spcPct val="107000"/>
                        </a:lnSpc>
                        <a:spcAft>
                          <a:spcPts val="800"/>
                        </a:spcAft>
                        <a:buFont typeface="Arial" panose="020B0604020202020204" pitchFamily="34" charset="0"/>
                        <a:buChar char="•"/>
                        <a:tabLst>
                          <a:tab pos="457200" algn="l"/>
                        </a:tabLst>
                      </a:pPr>
                      <a:r>
                        <a:rPr lang="de-DE" sz="1400" b="0" dirty="0" err="1">
                          <a:solidFill>
                            <a:schemeClr val="tx1"/>
                          </a:solidFill>
                          <a:effectLst/>
                        </a:rPr>
                        <a:t>Kollaborativ</a:t>
                      </a:r>
                      <a:r>
                        <a:rPr lang="de-DE" sz="1400" b="0" dirty="0">
                          <a:solidFill>
                            <a:schemeClr val="tx1"/>
                          </a:solidFill>
                          <a:effectLst/>
                        </a:rPr>
                        <a:t/>
                      </a:r>
                      <a:br>
                        <a:rPr lang="de-DE" sz="1400" b="0" dirty="0">
                          <a:solidFill>
                            <a:schemeClr val="tx1"/>
                          </a:solidFill>
                          <a:effectLst/>
                        </a:rPr>
                      </a:br>
                      <a:endParaRPr lang="de-DE" sz="10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60904" marR="60904" marT="0" marB="0">
                    <a:solidFill>
                      <a:schemeClr val="bg1"/>
                    </a:solidFill>
                  </a:tcPr>
                </a:tc>
                <a:extLst>
                  <a:ext uri="{0D108BD9-81ED-4DB2-BD59-A6C34878D82A}">
                    <a16:rowId xmlns:a16="http://schemas.microsoft.com/office/drawing/2014/main" val="2422238057"/>
                  </a:ext>
                </a:extLst>
              </a:tr>
              <a:tr h="231716">
                <a:tc>
                  <a:txBody>
                    <a:bodyPr/>
                    <a:lstStyle/>
                    <a:p>
                      <a:pPr>
                        <a:lnSpc>
                          <a:spcPct val="107000"/>
                        </a:lnSpc>
                        <a:spcAft>
                          <a:spcPts val="0"/>
                        </a:spcAft>
                      </a:pPr>
                      <a:r>
                        <a:rPr lang="de-DE" sz="1400" b="0">
                          <a:solidFill>
                            <a:schemeClr val="tx1"/>
                          </a:solidFill>
                          <a:effectLst/>
                        </a:rPr>
                        <a:t>Ziel: Veränderung</a:t>
                      </a:r>
                      <a:endParaRPr lang="de-DE" sz="1000" b="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60904" marR="60904" marT="0" marB="0">
                    <a:solidFill>
                      <a:schemeClr val="bg1"/>
                    </a:solidFill>
                  </a:tcPr>
                </a:tc>
                <a:tc>
                  <a:txBody>
                    <a:bodyPr/>
                    <a:lstStyle/>
                    <a:p>
                      <a:pPr>
                        <a:lnSpc>
                          <a:spcPct val="107000"/>
                        </a:lnSpc>
                        <a:spcAft>
                          <a:spcPts val="0"/>
                        </a:spcAft>
                      </a:pPr>
                      <a:r>
                        <a:rPr lang="de-DE" sz="1400" b="0" dirty="0">
                          <a:solidFill>
                            <a:schemeClr val="tx1"/>
                          </a:solidFill>
                          <a:effectLst/>
                        </a:rPr>
                        <a:t>Ziel: Emanzipation</a:t>
                      </a:r>
                      <a:endParaRPr lang="de-DE" sz="10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60904" marR="60904" marT="0" marB="0">
                    <a:solidFill>
                      <a:schemeClr val="bg1"/>
                    </a:solidFill>
                  </a:tcPr>
                </a:tc>
                <a:extLst>
                  <a:ext uri="{0D108BD9-81ED-4DB2-BD59-A6C34878D82A}">
                    <a16:rowId xmlns:a16="http://schemas.microsoft.com/office/drawing/2014/main" val="845427452"/>
                  </a:ext>
                </a:extLst>
              </a:tr>
            </a:tbl>
          </a:graphicData>
        </a:graphic>
      </p:graphicFrame>
    </p:spTree>
    <p:extLst>
      <p:ext uri="{BB962C8B-B14F-4D97-AF65-F5344CB8AC3E}">
        <p14:creationId xmlns:p14="http://schemas.microsoft.com/office/powerpoint/2010/main" val="291616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0" y="747781"/>
            <a:ext cx="3314700" cy="4721086"/>
          </a:xfrm>
        </p:spPr>
        <p:txBody>
          <a:bodyPr>
            <a:noAutofit/>
          </a:bodyPr>
          <a:lstStyle/>
          <a:p>
            <a:r>
              <a:rPr lang="en-US" sz="2800" b="1" dirty="0" err="1">
                <a:solidFill>
                  <a:srgbClr val="C00000"/>
                </a:solidFill>
                <a:latin typeface="+mn-lt"/>
                <a:ea typeface="+mn-ea"/>
                <a:cs typeface="+mn-cs"/>
              </a:rPr>
              <a:t>Mögliche</a:t>
            </a:r>
            <a:r>
              <a:rPr lang="en-US" sz="2800" b="1" dirty="0">
                <a:solidFill>
                  <a:srgbClr val="C00000"/>
                </a:solidFill>
                <a:latin typeface="+mn-lt"/>
                <a:ea typeface="+mn-ea"/>
                <a:cs typeface="+mn-cs"/>
              </a:rPr>
              <a:t> </a:t>
            </a:r>
            <a:r>
              <a:rPr lang="en-US" sz="2800" b="1" dirty="0" err="1">
                <a:solidFill>
                  <a:srgbClr val="C00000"/>
                </a:solidFill>
                <a:latin typeface="+mn-lt"/>
                <a:ea typeface="+mn-ea"/>
                <a:cs typeface="+mn-cs"/>
              </a:rPr>
              <a:t>Aufgaben</a:t>
            </a:r>
            <a:r>
              <a:rPr lang="en-US" sz="2800" b="1" dirty="0">
                <a:solidFill>
                  <a:srgbClr val="C00000"/>
                </a:solidFill>
                <a:latin typeface="+mn-lt"/>
                <a:ea typeface="+mn-ea"/>
                <a:cs typeface="+mn-cs"/>
              </a:rPr>
              <a:t> von </a:t>
            </a:r>
            <a:r>
              <a:rPr lang="en-US" sz="2800" b="1" dirty="0" err="1">
                <a:solidFill>
                  <a:srgbClr val="C00000"/>
                </a:solidFill>
                <a:latin typeface="+mn-lt"/>
                <a:ea typeface="+mn-ea"/>
                <a:cs typeface="+mn-cs"/>
              </a:rPr>
              <a:t>LehrerInnen</a:t>
            </a:r>
            <a:r>
              <a:rPr lang="en-US" sz="2800" b="1" dirty="0">
                <a:solidFill>
                  <a:srgbClr val="C00000"/>
                </a:solidFill>
                <a:latin typeface="+mn-lt"/>
                <a:ea typeface="+mn-ea"/>
                <a:cs typeface="+mn-cs"/>
              </a:rPr>
              <a:t> </a:t>
            </a:r>
            <a:r>
              <a:rPr lang="en-US" sz="2800" b="1" dirty="0" err="1">
                <a:solidFill>
                  <a:srgbClr val="C00000"/>
                </a:solidFill>
                <a:latin typeface="+mn-lt"/>
                <a:ea typeface="+mn-ea"/>
                <a:cs typeface="+mn-cs"/>
              </a:rPr>
              <a:t>als</a:t>
            </a:r>
            <a:r>
              <a:rPr lang="en-US" sz="2800" b="1" dirty="0">
                <a:solidFill>
                  <a:srgbClr val="C00000"/>
                </a:solidFill>
                <a:latin typeface="+mn-lt"/>
                <a:ea typeface="+mn-ea"/>
                <a:cs typeface="+mn-cs"/>
              </a:rPr>
              <a:t> </a:t>
            </a:r>
            <a:r>
              <a:rPr lang="en-US" sz="2800" b="1" dirty="0" err="1">
                <a:solidFill>
                  <a:srgbClr val="C00000"/>
                </a:solidFill>
                <a:latin typeface="+mn-lt"/>
                <a:ea typeface="+mn-ea"/>
                <a:cs typeface="+mn-cs"/>
              </a:rPr>
              <a:t>ForscherInnen</a:t>
            </a:r>
            <a:r>
              <a:rPr lang="en-US" sz="2800" b="1" dirty="0">
                <a:solidFill>
                  <a:srgbClr val="C00000"/>
                </a:solidFill>
                <a:latin typeface="+mn-lt"/>
                <a:ea typeface="+mn-ea"/>
                <a:cs typeface="+mn-cs"/>
              </a:rPr>
              <a:t> und </a:t>
            </a:r>
            <a:r>
              <a:rPr lang="en-US" sz="2800" b="1" dirty="0" err="1">
                <a:solidFill>
                  <a:srgbClr val="C00000"/>
                </a:solidFill>
                <a:latin typeface="+mn-lt"/>
                <a:ea typeface="+mn-ea"/>
                <a:cs typeface="+mn-cs"/>
              </a:rPr>
              <a:t>externen</a:t>
            </a:r>
            <a:r>
              <a:rPr lang="en-US" sz="2800" b="1" dirty="0">
                <a:solidFill>
                  <a:srgbClr val="C00000"/>
                </a:solidFill>
                <a:latin typeface="+mn-lt"/>
                <a:ea typeface="+mn-ea"/>
                <a:cs typeface="+mn-cs"/>
              </a:rPr>
              <a:t> </a:t>
            </a:r>
            <a:r>
              <a:rPr lang="en-US" sz="2800" b="1" dirty="0" err="1">
                <a:solidFill>
                  <a:srgbClr val="C00000"/>
                </a:solidFill>
                <a:latin typeface="+mn-lt"/>
                <a:ea typeface="+mn-ea"/>
                <a:cs typeface="+mn-cs"/>
              </a:rPr>
              <a:t>ForscherInnen</a:t>
            </a:r>
            <a:r>
              <a:rPr lang="en-US" sz="2800" b="1" dirty="0">
                <a:solidFill>
                  <a:srgbClr val="C00000"/>
                </a:solidFill>
                <a:latin typeface="+mn-lt"/>
                <a:ea typeface="+mn-ea"/>
                <a:cs typeface="+mn-cs"/>
              </a:rPr>
              <a:t> in der </a:t>
            </a:r>
            <a:r>
              <a:rPr lang="en-US" sz="2800" b="1" dirty="0" err="1">
                <a:solidFill>
                  <a:srgbClr val="C00000"/>
                </a:solidFill>
                <a:latin typeface="+mn-lt"/>
                <a:ea typeface="+mn-ea"/>
                <a:cs typeface="+mn-cs"/>
              </a:rPr>
              <a:t>Aktions-forschung</a:t>
            </a:r>
            <a:r>
              <a:rPr lang="de-DE" sz="2800" dirty="0"/>
              <a:t/>
            </a:r>
            <a:br>
              <a:rPr lang="de-DE" sz="2800" dirty="0"/>
            </a:br>
            <a:endParaRPr lang="de-DE" sz="28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aphicFrame>
        <p:nvGraphicFramePr>
          <p:cNvPr id="3" name="Tabelle 2"/>
          <p:cNvGraphicFramePr>
            <a:graphicFrameLocks noGrp="1"/>
          </p:cNvGraphicFramePr>
          <p:nvPr>
            <p:extLst>
              <p:ext uri="{D42A27DB-BD31-4B8C-83A1-F6EECF244321}">
                <p14:modId xmlns:p14="http://schemas.microsoft.com/office/powerpoint/2010/main" val="2933783438"/>
              </p:ext>
            </p:extLst>
          </p:nvPr>
        </p:nvGraphicFramePr>
        <p:xfrm>
          <a:off x="3207196" y="349786"/>
          <a:ext cx="5936804" cy="5908295"/>
        </p:xfrm>
        <a:graphic>
          <a:graphicData uri="http://schemas.openxmlformats.org/drawingml/2006/table">
            <a:tbl>
              <a:tblPr firstRow="1" firstCol="1" bandRow="1">
                <a:tableStyleId>{5C22544A-7EE6-4342-B048-85BDC9FD1C3A}</a:tableStyleId>
              </a:tblPr>
              <a:tblGrid>
                <a:gridCol w="2787339">
                  <a:extLst>
                    <a:ext uri="{9D8B030D-6E8A-4147-A177-3AD203B41FA5}">
                      <a16:colId xmlns:a16="http://schemas.microsoft.com/office/drawing/2014/main" val="1578523926"/>
                    </a:ext>
                  </a:extLst>
                </a:gridCol>
                <a:gridCol w="3149465">
                  <a:extLst>
                    <a:ext uri="{9D8B030D-6E8A-4147-A177-3AD203B41FA5}">
                      <a16:colId xmlns:a16="http://schemas.microsoft.com/office/drawing/2014/main" val="3268466089"/>
                    </a:ext>
                  </a:extLst>
                </a:gridCol>
              </a:tblGrid>
              <a:tr h="208965">
                <a:tc>
                  <a:txBody>
                    <a:bodyPr/>
                    <a:lstStyle/>
                    <a:p>
                      <a:pPr algn="ctr">
                        <a:lnSpc>
                          <a:spcPct val="107000"/>
                        </a:lnSpc>
                        <a:spcAft>
                          <a:spcPts val="0"/>
                        </a:spcAft>
                      </a:pPr>
                      <a:r>
                        <a:rPr lang="en-US" sz="1600" dirty="0" err="1">
                          <a:effectLst/>
                        </a:rPr>
                        <a:t>LehrerInnen</a:t>
                      </a:r>
                      <a:r>
                        <a:rPr lang="en-US" sz="1600" dirty="0">
                          <a:effectLst/>
                        </a:rPr>
                        <a:t> </a:t>
                      </a:r>
                      <a:r>
                        <a:rPr lang="en-US" sz="1600" dirty="0" err="1">
                          <a:effectLst/>
                        </a:rPr>
                        <a:t>als</a:t>
                      </a:r>
                      <a:r>
                        <a:rPr lang="en-US" sz="1600" dirty="0">
                          <a:effectLst/>
                        </a:rPr>
                        <a:t> </a:t>
                      </a:r>
                      <a:r>
                        <a:rPr lang="en-US" sz="1600" dirty="0" err="1">
                          <a:effectLst/>
                        </a:rPr>
                        <a:t>ForscherInnen</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2776" marR="62776" marT="0" marB="0">
                    <a:solidFill>
                      <a:srgbClr val="C00000"/>
                    </a:solidFill>
                  </a:tcPr>
                </a:tc>
                <a:tc>
                  <a:txBody>
                    <a:bodyPr/>
                    <a:lstStyle/>
                    <a:p>
                      <a:pPr algn="ctr">
                        <a:lnSpc>
                          <a:spcPct val="107000"/>
                        </a:lnSpc>
                        <a:spcAft>
                          <a:spcPts val="0"/>
                        </a:spcAft>
                      </a:pPr>
                      <a:r>
                        <a:rPr lang="en-US" sz="1600" smtClean="0">
                          <a:effectLst/>
                        </a:rPr>
                        <a:t>Externe </a:t>
                      </a:r>
                      <a:r>
                        <a:rPr lang="en-US" sz="1600" dirty="0" err="1">
                          <a:effectLst/>
                        </a:rPr>
                        <a:t>ForscherInnen</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2776" marR="62776" marT="0" marB="0">
                    <a:solidFill>
                      <a:srgbClr val="C00000"/>
                    </a:solidFill>
                  </a:tcPr>
                </a:tc>
                <a:extLst>
                  <a:ext uri="{0D108BD9-81ED-4DB2-BD59-A6C34878D82A}">
                    <a16:rowId xmlns:a16="http://schemas.microsoft.com/office/drawing/2014/main" val="576047960"/>
                  </a:ext>
                </a:extLst>
              </a:tr>
              <a:tr h="4142373">
                <a:tc>
                  <a:txBody>
                    <a:bodyPr/>
                    <a:lstStyle/>
                    <a:p>
                      <a:pPr marL="342900" lvl="0" indent="-342900">
                        <a:lnSpc>
                          <a:spcPct val="107000"/>
                        </a:lnSpc>
                        <a:spcAft>
                          <a:spcPts val="0"/>
                        </a:spcAft>
                        <a:buFont typeface="Symbol" panose="05050102010706020507" pitchFamily="18" charset="2"/>
                        <a:buChar char=""/>
                      </a:pPr>
                      <a:r>
                        <a:rPr lang="de-DE"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Initiierung von Aktionsforschung ausgehend von Erfahrung</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de-DE"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Vergleich der Literaturlage zur Unterrichtserfahrung</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457200">
                        <a:lnSpc>
                          <a:spcPct val="107000"/>
                        </a:lnSpc>
                        <a:spcAft>
                          <a:spcPts val="0"/>
                        </a:spcAft>
                      </a:pPr>
                      <a:r>
                        <a:rPr lang="en-US"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457200">
                        <a:lnSpc>
                          <a:spcPct val="107000"/>
                        </a:lnSpc>
                        <a:spcAft>
                          <a:spcPts val="0"/>
                        </a:spcAft>
                      </a:pPr>
                      <a:r>
                        <a:rPr lang="en-US"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de-DE"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Strukturierung neuer Strategien und Konzepte</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457200">
                        <a:lnSpc>
                          <a:spcPct val="107000"/>
                        </a:lnSpc>
                        <a:spcAft>
                          <a:spcPts val="0"/>
                        </a:spcAft>
                      </a:pPr>
                      <a:r>
                        <a:rPr lang="de-DE"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US" sz="1400" b="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Anwendung</a:t>
                      </a:r>
                      <a:r>
                        <a:rPr lang="en-US"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400" b="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neuer</a:t>
                      </a:r>
                      <a:r>
                        <a:rPr lang="en-US"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400" b="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Strategien</a:t>
                      </a:r>
                      <a:r>
                        <a:rPr lang="en-US"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und </a:t>
                      </a:r>
                      <a:r>
                        <a:rPr lang="en-US" sz="1400" b="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Konzepte</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US" sz="1400" b="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Datensammlung</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457200">
                        <a:lnSpc>
                          <a:spcPct val="107000"/>
                        </a:lnSpc>
                        <a:spcAft>
                          <a:spcPts val="0"/>
                        </a:spcAft>
                      </a:pPr>
                      <a:r>
                        <a:rPr lang="en-US"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457200">
                        <a:lnSpc>
                          <a:spcPct val="107000"/>
                        </a:lnSpc>
                        <a:spcAft>
                          <a:spcPts val="0"/>
                        </a:spcAft>
                      </a:pPr>
                      <a:r>
                        <a:rPr lang="en-US"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457200">
                        <a:lnSpc>
                          <a:spcPct val="107000"/>
                        </a:lnSpc>
                        <a:spcAft>
                          <a:spcPts val="0"/>
                        </a:spcAft>
                      </a:pPr>
                      <a:r>
                        <a:rPr lang="en-US"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US" sz="1400" b="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Auswertung</a:t>
                      </a:r>
                      <a:r>
                        <a:rPr lang="en-US"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von </a:t>
                      </a:r>
                      <a:r>
                        <a:rPr lang="en-US" sz="1400" b="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Daten</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457200">
                        <a:lnSpc>
                          <a:spcPct val="107000"/>
                        </a:lnSpc>
                        <a:spcAft>
                          <a:spcPts val="0"/>
                        </a:spcAft>
                      </a:pPr>
                      <a:r>
                        <a:rPr lang="en-US"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457200">
                        <a:lnSpc>
                          <a:spcPct val="107000"/>
                        </a:lnSpc>
                        <a:spcAft>
                          <a:spcPts val="0"/>
                        </a:spcAft>
                      </a:pPr>
                      <a:r>
                        <a:rPr lang="en-US"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de-DE"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Gemeinsame Reflexion und Aushandlung weiterer Veränderungen</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de-DE"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Verbreitung und Veröffentlichung</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chemeClr val="bg1">
                        <a:lumMod val="85000"/>
                      </a:schemeClr>
                    </a:solidFill>
                  </a:tcPr>
                </a:tc>
                <a:tc>
                  <a:txBody>
                    <a:bodyPr/>
                    <a:lstStyle/>
                    <a:p>
                      <a:pPr marL="342900" lvl="0" indent="-342900">
                        <a:lnSpc>
                          <a:spcPct val="107000"/>
                        </a:lnSpc>
                        <a:spcAft>
                          <a:spcPts val="0"/>
                        </a:spcAft>
                        <a:buFont typeface="Symbol" panose="05050102010706020507" pitchFamily="18" charset="2"/>
                        <a:buChar char=""/>
                      </a:pPr>
                      <a:r>
                        <a:rPr lang="de-DE"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Anstoß von Aktionsforschung durch vorliegende </a:t>
                      </a:r>
                      <a:r>
                        <a:rPr lang="de-DE" sz="1400" b="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Forschung</a:t>
                      </a:r>
                    </a:p>
                    <a:p>
                      <a:pPr marL="342900" lvl="0" indent="-342900">
                        <a:lnSpc>
                          <a:spcPct val="107000"/>
                        </a:lnSpc>
                        <a:spcAft>
                          <a:spcPts val="0"/>
                        </a:spcAft>
                        <a:buFont typeface="Symbol" panose="05050102010706020507" pitchFamily="18" charset="2"/>
                        <a:buChar char=""/>
                      </a:pP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US" sz="1400" b="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Bereitstellung</a:t>
                      </a:r>
                      <a:r>
                        <a:rPr lang="en-US"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400" b="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relevanter</a:t>
                      </a:r>
                      <a:r>
                        <a:rPr lang="en-US"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400" b="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Literatur</a:t>
                      </a:r>
                      <a:r>
                        <a:rPr lang="en-US"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und </a:t>
                      </a:r>
                      <a:r>
                        <a:rPr lang="en-US" sz="1400" b="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Informationen</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de-DE"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Koordination und Unterstützung der Aktionsforschung</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de-DE"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Bereitstellung des Zugangs zu bereits vorhandenen Strategien und Konzepten</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457200">
                        <a:lnSpc>
                          <a:spcPct val="107000"/>
                        </a:lnSpc>
                        <a:spcAft>
                          <a:spcPts val="0"/>
                        </a:spcAft>
                      </a:pPr>
                      <a:r>
                        <a:rPr lang="de-DE"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457200">
                        <a:lnSpc>
                          <a:spcPct val="107000"/>
                        </a:lnSpc>
                        <a:spcAft>
                          <a:spcPts val="0"/>
                        </a:spcAft>
                      </a:pPr>
                      <a:r>
                        <a:rPr lang="de-DE"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Font typeface="Symbol" panose="05050102010706020507" pitchFamily="18" charset="2"/>
                        <a:buChar char=""/>
                      </a:pPr>
                      <a:r>
                        <a:rPr lang="de-DE"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Unterstützung bei der Einhaltung ethischer Maßnahmen und Standards beim Umgang mit Forschungsdaten</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de-DE"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Methodisches Training und Unterstützung bei der Auswertung von Daten</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de-DE"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Gemeinsame Reflexion und Aushandlung weiterer Veränderungen</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de-DE" sz="14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Unterstützung bei der Verbreitung und Veröffentlichung der Ergebnisse der Aktionsforschung</a:t>
                      </a:r>
                      <a:endParaRPr lang="de-DE"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2996263379"/>
                  </a:ext>
                </a:extLst>
              </a:tr>
            </a:tbl>
          </a:graphicData>
        </a:graphic>
      </p:graphicFrame>
    </p:spTree>
    <p:extLst>
      <p:ext uri="{BB962C8B-B14F-4D97-AF65-F5344CB8AC3E}">
        <p14:creationId xmlns:p14="http://schemas.microsoft.com/office/powerpoint/2010/main" val="824107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904461" y="1341783"/>
            <a:ext cx="7202293" cy="1477328"/>
          </a:xfrm>
          <a:prstGeom prst="rect">
            <a:avLst/>
          </a:prstGeom>
          <a:noFill/>
        </p:spPr>
        <p:txBody>
          <a:bodyPr wrap="none" rtlCol="0">
            <a:spAutoFit/>
          </a:bodyPr>
          <a:lstStyle/>
          <a:p>
            <a:r>
              <a:rPr lang="en-US" i="1" dirty="0"/>
              <a:t>This project has been funded with support from the European Commission. </a:t>
            </a:r>
            <a:endParaRPr lang="en-US" i="1" dirty="0" smtClean="0"/>
          </a:p>
          <a:p>
            <a:r>
              <a:rPr lang="en-US" i="1" dirty="0" smtClean="0"/>
              <a:t>This </a:t>
            </a:r>
            <a:r>
              <a:rPr lang="en-US" i="1" dirty="0"/>
              <a:t>publication [communication] reflects the views only of </a:t>
            </a:r>
            <a:r>
              <a:rPr lang="en-US" i="1"/>
              <a:t>the </a:t>
            </a:r>
            <a:r>
              <a:rPr lang="en-US" i="1" smtClean="0"/>
              <a:t>authors, </a:t>
            </a:r>
            <a:endParaRPr lang="en-US" i="1" dirty="0" smtClean="0"/>
          </a:p>
          <a:p>
            <a:r>
              <a:rPr lang="en-US" i="1" dirty="0" smtClean="0"/>
              <a:t>and </a:t>
            </a:r>
            <a:r>
              <a:rPr lang="en-US" i="1" dirty="0"/>
              <a:t>the Commission cannot be held responsible for any use which may be </a:t>
            </a:r>
            <a:endParaRPr lang="en-US" i="1" dirty="0" smtClean="0"/>
          </a:p>
          <a:p>
            <a:r>
              <a:rPr lang="en-US" i="1" dirty="0" smtClean="0"/>
              <a:t>made </a:t>
            </a:r>
            <a:r>
              <a:rPr lang="en-US" i="1" dirty="0"/>
              <a:t>of the information contained therein.</a:t>
            </a:r>
            <a:endParaRPr lang="de-DE" dirty="0"/>
          </a:p>
          <a:p>
            <a:endParaRPr lang="de-DE" dirty="0"/>
          </a:p>
        </p:txBody>
      </p:sp>
      <p:pic>
        <p:nvPicPr>
          <p:cNvPr id="3" name="Picture 2" descr="http://www.erasmus-artist.eu/images/eu_flag_co_funded_pos_-rgb-_right.jpg?crc=3942257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5288" y="5347252"/>
            <a:ext cx="4440660" cy="1268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6126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pPr marL="0" indent="0" algn="ctr">
              <a:buNone/>
            </a:pPr>
            <a:r>
              <a:rPr lang="de-DE" sz="4400" b="1" dirty="0" smtClean="0"/>
              <a:t>Das </a:t>
            </a:r>
            <a:r>
              <a:rPr lang="de-DE" sz="4400" b="1" dirty="0"/>
              <a:t>ARTIST PPT Toolkit</a:t>
            </a:r>
            <a:endParaRPr lang="de-DE" sz="4400" dirty="0"/>
          </a:p>
          <a:p>
            <a:pPr marL="0" indent="0" algn="ctr">
              <a:buNone/>
            </a:pPr>
            <a:endParaRPr lang="de-DE" dirty="0"/>
          </a:p>
          <a:p>
            <a:pPr marL="0" indent="0" algn="ctr">
              <a:buNone/>
            </a:pPr>
            <a:r>
              <a:rPr lang="de-DE" dirty="0"/>
              <a:t>Ingo </a:t>
            </a:r>
            <a:r>
              <a:rPr lang="de-DE" dirty="0" err="1"/>
              <a:t>Eilks</a:t>
            </a:r>
            <a:r>
              <a:rPr lang="de-DE" dirty="0"/>
              <a:t> und das ARTIST Konsortium</a:t>
            </a:r>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7" name="Textfeld 6"/>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spTree>
    <p:extLst>
      <p:ext uri="{BB962C8B-B14F-4D97-AF65-F5344CB8AC3E}">
        <p14:creationId xmlns:p14="http://schemas.microsoft.com/office/powerpoint/2010/main" val="3496846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815975" y="449665"/>
            <a:ext cx="7696200" cy="567813"/>
          </a:xfrm>
        </p:spPr>
        <p:txBody>
          <a:bodyPr>
            <a:noAutofit/>
          </a:bodyPr>
          <a:lstStyle/>
          <a:p>
            <a:pPr algn="ctr" eaLnBrk="1" hangingPunct="1"/>
            <a:r>
              <a:rPr lang="de-DE" altLang="de-DE" sz="4000" b="1" dirty="0">
                <a:solidFill>
                  <a:srgbClr val="C00000"/>
                </a:solidFill>
                <a:latin typeface="+mn-lt"/>
                <a:ea typeface="+mn-ea"/>
                <a:cs typeface="+mn-cs"/>
              </a:rPr>
              <a:t>Worum es geht</a:t>
            </a:r>
          </a:p>
        </p:txBody>
      </p:sp>
      <p:sp>
        <p:nvSpPr>
          <p:cNvPr id="14340" name="Rectangle 3"/>
          <p:cNvSpPr>
            <a:spLocks noGrp="1" noChangeArrowheads="1"/>
          </p:cNvSpPr>
          <p:nvPr>
            <p:ph idx="1"/>
          </p:nvPr>
        </p:nvSpPr>
        <p:spPr>
          <a:xfrm>
            <a:off x="505992" y="1166159"/>
            <a:ext cx="7775350" cy="4471711"/>
          </a:xfrm>
        </p:spPr>
        <p:txBody>
          <a:bodyPr>
            <a:noAutofit/>
          </a:bodyPr>
          <a:lstStyle/>
          <a:p>
            <a:r>
              <a:rPr lang="de-AT" altLang="de-DE" sz="2000" dirty="0" smtClean="0"/>
              <a:t>Das Toolkit ist eine Sammlung von Grafiken aus dem ARTIST </a:t>
            </a:r>
            <a:r>
              <a:rPr lang="de-AT" altLang="de-DE" sz="2000" dirty="0" err="1" smtClean="0"/>
              <a:t>Guidebook</a:t>
            </a:r>
            <a:r>
              <a:rPr lang="de-AT" altLang="de-DE" sz="2000" dirty="0" smtClean="0"/>
              <a:t> zur freien Verwendung in der Lehrerausbildung, insbesondere für Präsentationen über Aktionsforschung.</a:t>
            </a:r>
          </a:p>
          <a:p>
            <a:r>
              <a:rPr lang="de-AT" altLang="de-DE" sz="2000" dirty="0" smtClean="0"/>
              <a:t>Das Toolkit wurde erstellt von </a:t>
            </a:r>
            <a:r>
              <a:rPr lang="de-AT" sz="2000" dirty="0" smtClean="0"/>
              <a:t>ARTIST – Action Research </a:t>
            </a:r>
            <a:r>
              <a:rPr lang="de-AT" sz="2000" dirty="0" err="1" smtClean="0"/>
              <a:t>to</a:t>
            </a:r>
            <a:r>
              <a:rPr lang="de-AT" sz="2000" dirty="0" smtClean="0"/>
              <a:t> </a:t>
            </a:r>
            <a:r>
              <a:rPr lang="de-AT" sz="2000" dirty="0" err="1" smtClean="0"/>
              <a:t>Innovate</a:t>
            </a:r>
            <a:r>
              <a:rPr lang="de-AT" sz="2000" dirty="0" smtClean="0"/>
              <a:t> Science Teaching (Herausgeber Franz Rauch, Marika Kapanadze, Nadja Frerichs und Ingo Eilks)</a:t>
            </a:r>
          </a:p>
          <a:p>
            <a:r>
              <a:rPr lang="de-AT" sz="2000" dirty="0" smtClean="0"/>
              <a:t>Dieser Guide ist Teil des ARTIST Projekts – Action Research </a:t>
            </a:r>
            <a:r>
              <a:rPr lang="de-AT" sz="2000" dirty="0" err="1" smtClean="0"/>
              <a:t>to</a:t>
            </a:r>
            <a:r>
              <a:rPr lang="de-AT" sz="2000" dirty="0" smtClean="0"/>
              <a:t> </a:t>
            </a:r>
            <a:r>
              <a:rPr lang="de-AT" sz="2000" dirty="0" err="1" smtClean="0"/>
              <a:t>Innovate</a:t>
            </a:r>
            <a:r>
              <a:rPr lang="de-AT" sz="2000" dirty="0" smtClean="0"/>
              <a:t> Science Teaching. Das Projekt wurde von der Europäischen Union </a:t>
            </a:r>
            <a:r>
              <a:rPr lang="de-AT" sz="2000" dirty="0" err="1" smtClean="0"/>
              <a:t>cofinanziert</a:t>
            </a:r>
            <a:r>
              <a:rPr lang="de-AT" sz="2000" dirty="0" smtClean="0"/>
              <a:t> im Rahmen des Programms ERASMUS+ - </a:t>
            </a:r>
            <a:r>
              <a:rPr lang="de-AT" sz="2000" dirty="0" err="1" smtClean="0"/>
              <a:t>Capacity</a:t>
            </a:r>
            <a:r>
              <a:rPr lang="de-AT" sz="2000" dirty="0" smtClean="0"/>
              <a:t> Building in Higher Education (CBHE) von 2016 bis 2019 und mit der Zuwendungsvereinbarungsnummer 573533-EPP-1-2016-1-DE-EPPKA2-CBHE-JP.</a:t>
            </a:r>
          </a:p>
          <a:p>
            <a:r>
              <a:rPr lang="de-AT" sz="2000" dirty="0" smtClean="0"/>
              <a:t>Dieser Guide wurde unter einer Creative </a:t>
            </a:r>
            <a:r>
              <a:rPr lang="de-AT" sz="2000" dirty="0" err="1" smtClean="0"/>
              <a:t>Commons</a:t>
            </a:r>
            <a:r>
              <a:rPr lang="de-AT" sz="2000" dirty="0" smtClean="0"/>
              <a:t> BY-NC-SA-Lizenz (Namensnennung-Nicht-kommerziell-Weitergabe unter gleichen Bedingungen) veröffentlicht.</a:t>
            </a:r>
            <a:endParaRPr lang="de-AT" sz="2000" dirty="0"/>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16" name="Grafik 15"/>
          <p:cNvPicPr/>
          <p:nvPr/>
        </p:nvPicPr>
        <p:blipFill>
          <a:blip r:embed="rId3"/>
          <a:stretch>
            <a:fillRect/>
          </a:stretch>
        </p:blipFill>
        <p:spPr>
          <a:xfrm>
            <a:off x="6795537" y="5463463"/>
            <a:ext cx="2246243" cy="616225"/>
          </a:xfrm>
          <a:prstGeom prst="rect">
            <a:avLst/>
          </a:prstGeom>
        </p:spPr>
      </p:pic>
    </p:spTree>
    <p:extLst>
      <p:ext uri="{BB962C8B-B14F-4D97-AF65-F5344CB8AC3E}">
        <p14:creationId xmlns:p14="http://schemas.microsoft.com/office/powerpoint/2010/main" val="2957475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406013" y="685801"/>
            <a:ext cx="11934395" cy="567813"/>
          </a:xfrm>
        </p:spPr>
        <p:txBody>
          <a:bodyPr>
            <a:noAutofit/>
          </a:bodyPr>
          <a:lstStyle/>
          <a:p>
            <a:pPr algn="ctr" eaLnBrk="1" hangingPunct="1"/>
            <a:r>
              <a:rPr lang="de-DE" altLang="de-DE" sz="4000" b="1" dirty="0">
                <a:solidFill>
                  <a:srgbClr val="C00000"/>
                </a:solidFill>
                <a:latin typeface="+mn-lt"/>
                <a:ea typeface="+mn-ea"/>
                <a:cs typeface="+mn-cs"/>
              </a:rPr>
              <a:t>Der Aktionsforschungszyklus</a:t>
            </a: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20" name="Grafik 19"/>
          <p:cNvPicPr/>
          <p:nvPr/>
        </p:nvPicPr>
        <p:blipFill>
          <a:blip r:embed="rId3"/>
          <a:stretch>
            <a:fillRect/>
          </a:stretch>
        </p:blipFill>
        <p:spPr>
          <a:xfrm>
            <a:off x="1604010" y="1649741"/>
            <a:ext cx="6120130" cy="4082415"/>
          </a:xfrm>
          <a:prstGeom prst="rect">
            <a:avLst/>
          </a:prstGeom>
        </p:spPr>
      </p:pic>
    </p:spTree>
    <p:extLst>
      <p:ext uri="{BB962C8B-B14F-4D97-AF65-F5344CB8AC3E}">
        <p14:creationId xmlns:p14="http://schemas.microsoft.com/office/powerpoint/2010/main" val="3477531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04775" y="352425"/>
            <a:ext cx="3133725" cy="5116443"/>
          </a:xfrm>
        </p:spPr>
        <p:txBody>
          <a:bodyPr>
            <a:noAutofit/>
          </a:bodyPr>
          <a:lstStyle/>
          <a:p>
            <a:r>
              <a:rPr lang="en-US" sz="2800" b="1" dirty="0">
                <a:solidFill>
                  <a:srgbClr val="C00000"/>
                </a:solidFill>
                <a:latin typeface="+mn-lt"/>
                <a:ea typeface="+mn-ea"/>
                <a:cs typeface="+mn-cs"/>
              </a:rPr>
              <a:t>Modell </a:t>
            </a:r>
            <a:r>
              <a:rPr lang="en-US" sz="2800" b="1" dirty="0" err="1">
                <a:solidFill>
                  <a:srgbClr val="C00000"/>
                </a:solidFill>
                <a:latin typeface="+mn-lt"/>
                <a:ea typeface="+mn-ea"/>
                <a:cs typeface="+mn-cs"/>
              </a:rPr>
              <a:t>zur</a:t>
            </a:r>
            <a:r>
              <a:rPr lang="en-US" sz="2800" b="1" dirty="0">
                <a:solidFill>
                  <a:srgbClr val="C00000"/>
                </a:solidFill>
                <a:latin typeface="+mn-lt"/>
                <a:ea typeface="+mn-ea"/>
                <a:cs typeface="+mn-cs"/>
              </a:rPr>
              <a:t> </a:t>
            </a:r>
            <a:r>
              <a:rPr lang="en-US" sz="2800" b="1" dirty="0" err="1">
                <a:solidFill>
                  <a:srgbClr val="C00000"/>
                </a:solidFill>
                <a:latin typeface="+mn-lt"/>
                <a:ea typeface="+mn-ea"/>
                <a:cs typeface="+mn-cs"/>
              </a:rPr>
              <a:t>Reflexion</a:t>
            </a:r>
            <a:r>
              <a:rPr lang="en-US" sz="2800" b="1" dirty="0">
                <a:solidFill>
                  <a:srgbClr val="C00000"/>
                </a:solidFill>
                <a:latin typeface="+mn-lt"/>
                <a:ea typeface="+mn-ea"/>
                <a:cs typeface="+mn-cs"/>
              </a:rPr>
              <a:t> </a:t>
            </a:r>
            <a:r>
              <a:rPr lang="en-US" sz="2800" b="1" dirty="0" err="1">
                <a:solidFill>
                  <a:srgbClr val="C00000"/>
                </a:solidFill>
                <a:latin typeface="+mn-lt"/>
                <a:ea typeface="+mn-ea"/>
                <a:cs typeface="+mn-cs"/>
              </a:rPr>
              <a:t>möglicher</a:t>
            </a:r>
            <a:r>
              <a:rPr lang="en-US" sz="2800" b="1" dirty="0">
                <a:solidFill>
                  <a:srgbClr val="C00000"/>
                </a:solidFill>
                <a:latin typeface="+mn-lt"/>
                <a:ea typeface="+mn-ea"/>
                <a:cs typeface="+mn-cs"/>
              </a:rPr>
              <a:t> </a:t>
            </a:r>
            <a:r>
              <a:rPr lang="en-US" sz="2800" b="1" dirty="0" err="1">
                <a:solidFill>
                  <a:srgbClr val="C00000"/>
                </a:solidFill>
                <a:latin typeface="+mn-lt"/>
                <a:ea typeface="+mn-ea"/>
                <a:cs typeface="+mn-cs"/>
              </a:rPr>
              <a:t>Bereiche</a:t>
            </a:r>
            <a:r>
              <a:rPr lang="en-US" sz="2800" b="1" dirty="0">
                <a:solidFill>
                  <a:srgbClr val="C00000"/>
                </a:solidFill>
                <a:latin typeface="+mn-lt"/>
                <a:ea typeface="+mn-ea"/>
                <a:cs typeface="+mn-cs"/>
              </a:rPr>
              <a:t> der </a:t>
            </a:r>
            <a:r>
              <a:rPr lang="en-US" sz="2800" b="1" dirty="0" err="1" smtClean="0">
                <a:solidFill>
                  <a:srgbClr val="C00000"/>
                </a:solidFill>
                <a:latin typeface="+mn-lt"/>
                <a:ea typeface="+mn-ea"/>
                <a:cs typeface="+mn-cs"/>
              </a:rPr>
              <a:t>Aktionsforschung</a:t>
            </a:r>
            <a:r>
              <a:rPr lang="en-US" sz="2800" b="1" dirty="0" smtClean="0">
                <a:solidFill>
                  <a:srgbClr val="C00000"/>
                </a:solidFill>
                <a:latin typeface="+mn-lt"/>
                <a:ea typeface="+mn-ea"/>
                <a:cs typeface="+mn-cs"/>
              </a:rPr>
              <a:t> </a:t>
            </a:r>
            <a:r>
              <a:rPr lang="en-US" sz="2800" b="1" dirty="0" err="1">
                <a:solidFill>
                  <a:srgbClr val="C00000"/>
                </a:solidFill>
                <a:latin typeface="+mn-lt"/>
                <a:ea typeface="+mn-ea"/>
                <a:cs typeface="+mn-cs"/>
              </a:rPr>
              <a:t>zur</a:t>
            </a:r>
            <a:r>
              <a:rPr lang="en-US" sz="2800" b="1" dirty="0">
                <a:solidFill>
                  <a:srgbClr val="C00000"/>
                </a:solidFill>
                <a:latin typeface="+mn-lt"/>
                <a:ea typeface="+mn-ea"/>
                <a:cs typeface="+mn-cs"/>
              </a:rPr>
              <a:t> Innovation des </a:t>
            </a:r>
            <a:r>
              <a:rPr lang="en-US" sz="2800" b="1" dirty="0" err="1">
                <a:solidFill>
                  <a:srgbClr val="C00000"/>
                </a:solidFill>
                <a:latin typeface="+mn-lt"/>
                <a:ea typeface="+mn-ea"/>
                <a:cs typeface="+mn-cs"/>
              </a:rPr>
              <a:t>naturwissen-schaftlichen</a:t>
            </a:r>
            <a:r>
              <a:rPr lang="en-US" sz="2800" b="1" dirty="0">
                <a:solidFill>
                  <a:srgbClr val="C00000"/>
                </a:solidFill>
                <a:latin typeface="+mn-lt"/>
                <a:ea typeface="+mn-ea"/>
                <a:cs typeface="+mn-cs"/>
              </a:rPr>
              <a:t> </a:t>
            </a:r>
            <a:r>
              <a:rPr lang="en-US" sz="2800" b="1" dirty="0" err="1">
                <a:solidFill>
                  <a:srgbClr val="C00000"/>
                </a:solidFill>
                <a:latin typeface="+mn-lt"/>
                <a:ea typeface="+mn-ea"/>
                <a:cs typeface="+mn-cs"/>
              </a:rPr>
              <a:t>Unterrichts</a:t>
            </a:r>
            <a:endParaRPr lang="de-DE" sz="28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10" name="Grafik 9">
            <a:extLst>
              <a:ext uri="{FF2B5EF4-FFF2-40B4-BE49-F238E27FC236}">
                <a16:creationId xmlns:a16="http://schemas.microsoft.com/office/drawing/2014/main" id="{884D4FC6-EA54-4E1F-8BD7-57A5438A7DD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4122" y="6096811"/>
            <a:ext cx="1989230" cy="674974"/>
          </a:xfrm>
          <a:prstGeom prst="rect">
            <a:avLst/>
          </a:prstGeom>
        </p:spPr>
      </p:pic>
      <p:pic>
        <p:nvPicPr>
          <p:cNvPr id="14" name="Grafik 13"/>
          <p:cNvPicPr/>
          <p:nvPr/>
        </p:nvPicPr>
        <p:blipFill>
          <a:blip r:embed="rId3" cstate="print">
            <a:extLst>
              <a:ext uri="{28A0092B-C50C-407E-A947-70E740481C1C}">
                <a14:useLocalDpi xmlns:a14="http://schemas.microsoft.com/office/drawing/2010/main" val="0"/>
              </a:ext>
            </a:extLst>
          </a:blip>
          <a:stretch>
            <a:fillRect/>
          </a:stretch>
        </p:blipFill>
        <p:spPr>
          <a:xfrm>
            <a:off x="3321867" y="447177"/>
            <a:ext cx="5498605" cy="5570446"/>
          </a:xfrm>
          <a:prstGeom prst="rect">
            <a:avLst/>
          </a:prstGeom>
        </p:spPr>
      </p:pic>
    </p:spTree>
    <p:extLst>
      <p:ext uri="{BB962C8B-B14F-4D97-AF65-F5344CB8AC3E}">
        <p14:creationId xmlns:p14="http://schemas.microsoft.com/office/powerpoint/2010/main" val="3147243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74122" y="747781"/>
            <a:ext cx="2966456" cy="4721086"/>
          </a:xfrm>
        </p:spPr>
        <p:txBody>
          <a:bodyPr>
            <a:noAutofit/>
          </a:bodyPr>
          <a:lstStyle/>
          <a:p>
            <a:r>
              <a:rPr lang="en-US" sz="2800" b="1" dirty="0" err="1" smtClean="0">
                <a:solidFill>
                  <a:srgbClr val="C00000"/>
                </a:solidFill>
                <a:latin typeface="+mn-lt"/>
                <a:ea typeface="+mn-ea"/>
                <a:cs typeface="+mn-cs"/>
              </a:rPr>
              <a:t>Unterrichts</a:t>
            </a:r>
            <a:r>
              <a:rPr lang="en-US" sz="2800" b="1" dirty="0" smtClean="0">
                <a:solidFill>
                  <a:srgbClr val="C00000"/>
                </a:solidFill>
                <a:latin typeface="+mn-lt"/>
                <a:ea typeface="+mn-ea"/>
                <a:cs typeface="+mn-cs"/>
              </a:rPr>
              <a:t>-, Lehrer- und </a:t>
            </a:r>
            <a:r>
              <a:rPr lang="en-US" sz="2800" b="1" dirty="0" err="1" smtClean="0">
                <a:solidFill>
                  <a:srgbClr val="C00000"/>
                </a:solidFill>
                <a:latin typeface="+mn-lt"/>
                <a:ea typeface="+mn-ea"/>
                <a:cs typeface="+mn-cs"/>
              </a:rPr>
              <a:t>Aktionsforschung</a:t>
            </a:r>
            <a:r>
              <a:rPr lang="en-US" sz="2800" b="1" dirty="0" smtClean="0">
                <a:solidFill>
                  <a:srgbClr val="C00000"/>
                </a:solidFill>
                <a:latin typeface="+mn-lt"/>
                <a:ea typeface="+mn-ea"/>
                <a:cs typeface="+mn-cs"/>
              </a:rPr>
              <a:t> </a:t>
            </a:r>
            <a:r>
              <a:rPr lang="en-US" sz="2800" b="1" dirty="0" err="1">
                <a:solidFill>
                  <a:srgbClr val="C00000"/>
                </a:solidFill>
                <a:latin typeface="+mn-lt"/>
                <a:ea typeface="+mn-ea"/>
                <a:cs typeface="+mn-cs"/>
              </a:rPr>
              <a:t>im</a:t>
            </a:r>
            <a:r>
              <a:rPr lang="en-US" sz="2800" b="1" dirty="0">
                <a:solidFill>
                  <a:srgbClr val="C00000"/>
                </a:solidFill>
                <a:latin typeface="+mn-lt"/>
                <a:ea typeface="+mn-ea"/>
                <a:cs typeface="+mn-cs"/>
              </a:rPr>
              <a:t> </a:t>
            </a:r>
            <a:r>
              <a:rPr lang="en-US" sz="2800" b="1" dirty="0" err="1">
                <a:solidFill>
                  <a:srgbClr val="C00000"/>
                </a:solidFill>
                <a:latin typeface="+mn-lt"/>
                <a:ea typeface="+mn-ea"/>
                <a:cs typeface="+mn-cs"/>
              </a:rPr>
              <a:t>naturwissen-schaftlichen</a:t>
            </a:r>
            <a:r>
              <a:rPr lang="en-US" sz="2800" b="1" dirty="0">
                <a:solidFill>
                  <a:srgbClr val="C00000"/>
                </a:solidFill>
                <a:latin typeface="+mn-lt"/>
                <a:ea typeface="+mn-ea"/>
                <a:cs typeface="+mn-cs"/>
              </a:rPr>
              <a:t> </a:t>
            </a:r>
            <a:r>
              <a:rPr lang="en-US" sz="2800" b="1" dirty="0" err="1">
                <a:solidFill>
                  <a:srgbClr val="C00000"/>
                </a:solidFill>
                <a:latin typeface="+mn-lt"/>
                <a:ea typeface="+mn-ea"/>
                <a:cs typeface="+mn-cs"/>
              </a:rPr>
              <a:t>Unterricht</a:t>
            </a:r>
            <a:r>
              <a:rPr lang="de-DE" sz="2800" dirty="0"/>
              <a:t/>
            </a:r>
            <a:br>
              <a:rPr lang="de-DE" sz="2800" dirty="0"/>
            </a:br>
            <a:endParaRPr lang="de-DE" sz="28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aphicFrame>
        <p:nvGraphicFramePr>
          <p:cNvPr id="2" name="Tabelle 1"/>
          <p:cNvGraphicFramePr>
            <a:graphicFrameLocks noGrp="1"/>
          </p:cNvGraphicFramePr>
          <p:nvPr>
            <p:extLst>
              <p:ext uri="{D42A27DB-BD31-4B8C-83A1-F6EECF244321}">
                <p14:modId xmlns:p14="http://schemas.microsoft.com/office/powerpoint/2010/main" val="3076668401"/>
              </p:ext>
            </p:extLst>
          </p:nvPr>
        </p:nvGraphicFramePr>
        <p:xfrm>
          <a:off x="2962275" y="99896"/>
          <a:ext cx="5994947" cy="6608883"/>
        </p:xfrm>
        <a:graphic>
          <a:graphicData uri="http://schemas.openxmlformats.org/drawingml/2006/table">
            <a:tbl>
              <a:tblPr firstRow="1" firstCol="1" bandRow="1">
                <a:tableStyleId>{5C22544A-7EE6-4342-B048-85BDC9FD1C3A}</a:tableStyleId>
              </a:tblPr>
              <a:tblGrid>
                <a:gridCol w="1995601">
                  <a:extLst>
                    <a:ext uri="{9D8B030D-6E8A-4147-A177-3AD203B41FA5}">
                      <a16:colId xmlns:a16="http://schemas.microsoft.com/office/drawing/2014/main" val="71173130"/>
                    </a:ext>
                  </a:extLst>
                </a:gridCol>
                <a:gridCol w="1501998">
                  <a:extLst>
                    <a:ext uri="{9D8B030D-6E8A-4147-A177-3AD203B41FA5}">
                      <a16:colId xmlns:a16="http://schemas.microsoft.com/office/drawing/2014/main" val="2444650227"/>
                    </a:ext>
                  </a:extLst>
                </a:gridCol>
                <a:gridCol w="1286024">
                  <a:extLst>
                    <a:ext uri="{9D8B030D-6E8A-4147-A177-3AD203B41FA5}">
                      <a16:colId xmlns:a16="http://schemas.microsoft.com/office/drawing/2014/main" val="4097193144"/>
                    </a:ext>
                  </a:extLst>
                </a:gridCol>
                <a:gridCol w="1211324">
                  <a:extLst>
                    <a:ext uri="{9D8B030D-6E8A-4147-A177-3AD203B41FA5}">
                      <a16:colId xmlns:a16="http://schemas.microsoft.com/office/drawing/2014/main" val="1829647120"/>
                    </a:ext>
                  </a:extLst>
                </a:gridCol>
              </a:tblGrid>
              <a:tr h="1270178">
                <a:tc>
                  <a:txBody>
                    <a:bodyPr/>
                    <a:lstStyle/>
                    <a:p>
                      <a:pPr>
                        <a:lnSpc>
                          <a:spcPct val="107000"/>
                        </a:lnSpc>
                        <a:spcAft>
                          <a:spcPts val="0"/>
                        </a:spcAft>
                      </a:pPr>
                      <a:r>
                        <a:rPr lang="de-AT" sz="1000" noProof="0" dirty="0" smtClean="0">
                          <a:effectLst/>
                        </a:rPr>
                        <a:t> </a:t>
                      </a:r>
                      <a:endParaRPr lang="de-AT" sz="800" noProof="0" dirty="0" smtClean="0">
                        <a:effectLst/>
                      </a:endParaRPr>
                    </a:p>
                    <a:p>
                      <a:pPr>
                        <a:lnSpc>
                          <a:spcPct val="107000"/>
                        </a:lnSpc>
                        <a:spcAft>
                          <a:spcPts val="0"/>
                        </a:spcAft>
                      </a:pPr>
                      <a:r>
                        <a:rPr lang="de-AT" sz="1000" noProof="0" dirty="0" smtClean="0">
                          <a:effectLst/>
                        </a:rPr>
                        <a:t> </a:t>
                      </a:r>
                      <a:endParaRPr lang="de-AT" sz="800" noProof="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rgbClr val="C00000"/>
                    </a:solidFill>
                  </a:tcPr>
                </a:tc>
                <a:tc>
                  <a:txBody>
                    <a:bodyPr/>
                    <a:lstStyle/>
                    <a:p>
                      <a:pPr algn="ctr">
                        <a:lnSpc>
                          <a:spcPct val="107000"/>
                        </a:lnSpc>
                        <a:spcAft>
                          <a:spcPts val="0"/>
                        </a:spcAft>
                      </a:pPr>
                      <a:r>
                        <a:rPr lang="de-AT" sz="2000" noProof="0" dirty="0" smtClean="0">
                          <a:effectLst/>
                        </a:rPr>
                        <a:t> </a:t>
                      </a:r>
                    </a:p>
                    <a:p>
                      <a:pPr algn="ctr">
                        <a:lnSpc>
                          <a:spcPct val="107000"/>
                        </a:lnSpc>
                        <a:spcAft>
                          <a:spcPts val="0"/>
                        </a:spcAft>
                      </a:pPr>
                      <a:r>
                        <a:rPr lang="de-AT" sz="2000" noProof="0" dirty="0" smtClean="0">
                          <a:effectLst/>
                        </a:rPr>
                        <a:t>Unterrichts-</a:t>
                      </a:r>
                    </a:p>
                    <a:p>
                      <a:pPr algn="ctr">
                        <a:lnSpc>
                          <a:spcPct val="107000"/>
                        </a:lnSpc>
                        <a:spcAft>
                          <a:spcPts val="0"/>
                        </a:spcAft>
                      </a:pPr>
                      <a:r>
                        <a:rPr lang="de-AT" sz="2000" noProof="0" dirty="0" err="1" smtClean="0">
                          <a:effectLst/>
                        </a:rPr>
                        <a:t>forschung</a:t>
                      </a:r>
                      <a:endParaRPr lang="de-AT" sz="2000" noProof="0" dirty="0" smtClean="0">
                        <a:effectLst/>
                      </a:endParaRPr>
                    </a:p>
                    <a:p>
                      <a:pPr algn="ctr">
                        <a:lnSpc>
                          <a:spcPct val="107000"/>
                        </a:lnSpc>
                        <a:spcAft>
                          <a:spcPts val="0"/>
                        </a:spcAft>
                      </a:pPr>
                      <a:r>
                        <a:rPr lang="de-AT" sz="2000" noProof="0" dirty="0" smtClean="0">
                          <a:effectLst/>
                        </a:rPr>
                        <a:t> </a:t>
                      </a:r>
                      <a:endParaRPr lang="de-AT" sz="2000" noProof="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rgbClr val="C00000"/>
                    </a:solidFill>
                  </a:tcPr>
                </a:tc>
                <a:tc>
                  <a:txBody>
                    <a:bodyPr/>
                    <a:lstStyle/>
                    <a:p>
                      <a:pPr algn="ctr">
                        <a:lnSpc>
                          <a:spcPct val="107000"/>
                        </a:lnSpc>
                        <a:spcAft>
                          <a:spcPts val="0"/>
                        </a:spcAft>
                      </a:pPr>
                      <a:r>
                        <a:rPr lang="de-DE" sz="2000" dirty="0">
                          <a:effectLst/>
                        </a:rPr>
                        <a:t> </a:t>
                      </a:r>
                    </a:p>
                    <a:p>
                      <a:pPr algn="ctr">
                        <a:lnSpc>
                          <a:spcPct val="107000"/>
                        </a:lnSpc>
                        <a:spcAft>
                          <a:spcPts val="0"/>
                        </a:spcAft>
                      </a:pPr>
                      <a:r>
                        <a:rPr lang="de-DE" sz="2000" dirty="0">
                          <a:effectLst/>
                        </a:rPr>
                        <a:t>Lehrer-</a:t>
                      </a:r>
                    </a:p>
                    <a:p>
                      <a:pPr algn="ctr">
                        <a:lnSpc>
                          <a:spcPct val="107000"/>
                        </a:lnSpc>
                        <a:spcAft>
                          <a:spcPts val="0"/>
                        </a:spcAft>
                      </a:pPr>
                      <a:r>
                        <a:rPr lang="de-DE" sz="2000" dirty="0" err="1">
                          <a:effectLst/>
                        </a:rPr>
                        <a:t>forschung</a:t>
                      </a:r>
                      <a:endParaRPr lang="de-DE"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rgbClr val="C00000"/>
                    </a:solidFill>
                  </a:tcPr>
                </a:tc>
                <a:tc>
                  <a:txBody>
                    <a:bodyPr/>
                    <a:lstStyle/>
                    <a:p>
                      <a:pPr algn="ctr">
                        <a:lnSpc>
                          <a:spcPct val="107000"/>
                        </a:lnSpc>
                        <a:spcAft>
                          <a:spcPts val="0"/>
                        </a:spcAft>
                      </a:pPr>
                      <a:r>
                        <a:rPr lang="de-DE" sz="2000" dirty="0">
                          <a:effectLst/>
                        </a:rPr>
                        <a:t> </a:t>
                      </a:r>
                    </a:p>
                    <a:p>
                      <a:pPr algn="ctr">
                        <a:lnSpc>
                          <a:spcPct val="107000"/>
                        </a:lnSpc>
                        <a:spcAft>
                          <a:spcPts val="0"/>
                        </a:spcAft>
                      </a:pPr>
                      <a:r>
                        <a:rPr lang="de-DE" sz="2000" dirty="0">
                          <a:effectLst/>
                        </a:rPr>
                        <a:t>Aktions-</a:t>
                      </a:r>
                    </a:p>
                    <a:p>
                      <a:pPr algn="ctr">
                        <a:lnSpc>
                          <a:spcPct val="107000"/>
                        </a:lnSpc>
                        <a:spcAft>
                          <a:spcPts val="0"/>
                        </a:spcAft>
                      </a:pPr>
                      <a:r>
                        <a:rPr lang="de-DE" sz="2000" dirty="0" err="1">
                          <a:effectLst/>
                        </a:rPr>
                        <a:t>forschung</a:t>
                      </a:r>
                      <a:endParaRPr lang="de-DE"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rgbClr val="C00000"/>
                    </a:solidFill>
                  </a:tcPr>
                </a:tc>
                <a:extLst>
                  <a:ext uri="{0D108BD9-81ED-4DB2-BD59-A6C34878D82A}">
                    <a16:rowId xmlns:a16="http://schemas.microsoft.com/office/drawing/2014/main" val="2988762606"/>
                  </a:ext>
                </a:extLst>
              </a:tr>
              <a:tr h="2012928">
                <a:tc>
                  <a:txBody>
                    <a:bodyPr/>
                    <a:lstStyle/>
                    <a:p>
                      <a:pPr algn="l">
                        <a:lnSpc>
                          <a:spcPct val="107000"/>
                        </a:lnSpc>
                        <a:spcAft>
                          <a:spcPts val="800"/>
                        </a:spcAft>
                      </a:pP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Findet in Unterrichtspraxis statt, wo </a:t>
                      </a:r>
                      <a:r>
                        <a:rPr lang="de-DE" sz="1400" dirty="0" err="1">
                          <a:effectLst/>
                          <a:latin typeface="Calibri" panose="020F0502020204030204" pitchFamily="34" charset="0"/>
                          <a:ea typeface="Times New Roman" panose="02020603050405020304" pitchFamily="18" charset="0"/>
                          <a:cs typeface="Times New Roman" panose="02020603050405020304" pitchFamily="18" charset="0"/>
                        </a:rPr>
                        <a:t>SchülerInnen</a:t>
                      </a: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 und </a:t>
                      </a:r>
                      <a:r>
                        <a:rPr lang="de-DE" sz="1400" dirty="0" err="1">
                          <a:effectLst/>
                          <a:latin typeface="Calibri" panose="020F0502020204030204" pitchFamily="34" charset="0"/>
                          <a:ea typeface="Times New Roman" panose="02020603050405020304" pitchFamily="18" charset="0"/>
                          <a:cs typeface="Times New Roman" panose="02020603050405020304" pitchFamily="18" charset="0"/>
                        </a:rPr>
                        <a:t>LehrerInnen</a:t>
                      </a: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 zusammenkommen, um zu lernen</a:t>
                      </a:r>
                      <a:endParaRPr lang="de-DE"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rgbClr val="C00000"/>
                    </a:solidFill>
                  </a:tcPr>
                </a:tc>
                <a:tc>
                  <a:txBody>
                    <a:bodyPr/>
                    <a:lstStyle/>
                    <a:p>
                      <a:pPr algn="ctr">
                        <a:lnSpc>
                          <a:spcPct val="107000"/>
                        </a:lnSpc>
                        <a:spcAft>
                          <a:spcPts val="0"/>
                        </a:spcAft>
                      </a:pPr>
                      <a:r>
                        <a:rPr lang="de-AT" sz="1000" noProof="0" dirty="0" smtClean="0">
                          <a:effectLst/>
                        </a:rPr>
                        <a:t> </a:t>
                      </a:r>
                      <a:endParaRPr lang="de-AT" sz="800" noProof="0" dirty="0" smtClean="0">
                        <a:effectLst/>
                      </a:endParaRPr>
                    </a:p>
                    <a:p>
                      <a:pPr algn="ctr">
                        <a:lnSpc>
                          <a:spcPct val="107000"/>
                        </a:lnSpc>
                        <a:spcAft>
                          <a:spcPts val="0"/>
                        </a:spcAft>
                      </a:pPr>
                      <a:r>
                        <a:rPr lang="de-AT" sz="5400" noProof="0" dirty="0" smtClean="0">
                          <a:effectLst/>
                        </a:rPr>
                        <a:t>X</a:t>
                      </a:r>
                      <a:endParaRPr lang="de-AT" sz="800" noProof="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85000"/>
                      </a:schemeClr>
                    </a:solidFill>
                  </a:tcPr>
                </a:tc>
                <a:tc>
                  <a:txBody>
                    <a:bodyPr/>
                    <a:lstStyle/>
                    <a:p>
                      <a:pPr algn="ctr">
                        <a:lnSpc>
                          <a:spcPct val="107000"/>
                        </a:lnSpc>
                        <a:spcAft>
                          <a:spcPts val="0"/>
                        </a:spcAft>
                      </a:pPr>
                      <a:r>
                        <a:rPr lang="en-US" sz="1000" dirty="0">
                          <a:effectLst/>
                        </a:rPr>
                        <a:t> </a:t>
                      </a:r>
                      <a:endParaRPr lang="de-DE" sz="800" dirty="0">
                        <a:effectLst/>
                      </a:endParaRPr>
                    </a:p>
                    <a:p>
                      <a:pPr algn="ctr">
                        <a:lnSpc>
                          <a:spcPct val="107000"/>
                        </a:lnSpc>
                        <a:spcAft>
                          <a:spcPts val="0"/>
                        </a:spcAft>
                      </a:pPr>
                      <a:r>
                        <a:rPr lang="en-US" sz="5400" dirty="0">
                          <a:effectLst/>
                        </a:rPr>
                        <a:t>X</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85000"/>
                      </a:schemeClr>
                    </a:solidFill>
                  </a:tcPr>
                </a:tc>
                <a:tc>
                  <a:txBody>
                    <a:bodyPr/>
                    <a:lstStyle/>
                    <a:p>
                      <a:pPr algn="ctr">
                        <a:lnSpc>
                          <a:spcPct val="107000"/>
                        </a:lnSpc>
                        <a:spcAft>
                          <a:spcPts val="0"/>
                        </a:spcAft>
                      </a:pPr>
                      <a:r>
                        <a:rPr lang="en-US" sz="1000" dirty="0">
                          <a:effectLst/>
                        </a:rPr>
                        <a:t> </a:t>
                      </a:r>
                      <a:endParaRPr lang="de-DE" sz="800" dirty="0">
                        <a:effectLst/>
                      </a:endParaRPr>
                    </a:p>
                    <a:p>
                      <a:pPr algn="ctr">
                        <a:lnSpc>
                          <a:spcPct val="107000"/>
                        </a:lnSpc>
                        <a:spcAft>
                          <a:spcPts val="0"/>
                        </a:spcAft>
                      </a:pPr>
                      <a:r>
                        <a:rPr lang="en-US" sz="5400" dirty="0">
                          <a:effectLst/>
                        </a:rPr>
                        <a:t>X</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85000"/>
                      </a:schemeClr>
                    </a:solidFill>
                  </a:tcPr>
                </a:tc>
                <a:extLst>
                  <a:ext uri="{0D108BD9-81ED-4DB2-BD59-A6C34878D82A}">
                    <a16:rowId xmlns:a16="http://schemas.microsoft.com/office/drawing/2014/main" val="2210686396"/>
                  </a:ext>
                </a:extLst>
              </a:tr>
              <a:tr h="1475247">
                <a:tc>
                  <a:txBody>
                    <a:bodyPr/>
                    <a:lstStyle/>
                    <a:p>
                      <a:pPr algn="l">
                        <a:lnSpc>
                          <a:spcPct val="107000"/>
                        </a:lnSpc>
                        <a:spcAft>
                          <a:spcPts val="800"/>
                        </a:spcAft>
                      </a:pP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Wird entweder von einem/r </a:t>
                      </a:r>
                      <a:r>
                        <a:rPr lang="de-DE" sz="1400" dirty="0" err="1">
                          <a:effectLst/>
                          <a:latin typeface="Calibri" panose="020F0502020204030204" pitchFamily="34" charset="0"/>
                          <a:ea typeface="Times New Roman" panose="02020603050405020304" pitchFamily="18" charset="0"/>
                          <a:cs typeface="Times New Roman" panose="02020603050405020304" pitchFamily="18" charset="0"/>
                        </a:rPr>
                        <a:t>LehrerIn</a:t>
                      </a: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 oder unter starker Beteiligung der entsprechenden Lehrkraft betrieben</a:t>
                      </a:r>
                      <a:endParaRPr lang="de-DE"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rgbClr val="C00000"/>
                    </a:solidFill>
                  </a:tcPr>
                </a:tc>
                <a:tc>
                  <a:txBody>
                    <a:bodyPr/>
                    <a:lstStyle/>
                    <a:p>
                      <a:pPr>
                        <a:lnSpc>
                          <a:spcPct val="107000"/>
                        </a:lnSpc>
                        <a:spcAft>
                          <a:spcPts val="0"/>
                        </a:spcAft>
                      </a:pPr>
                      <a:r>
                        <a:rPr lang="de-AT" sz="1000" noProof="0" dirty="0" smtClean="0">
                          <a:effectLst/>
                        </a:rPr>
                        <a:t> </a:t>
                      </a:r>
                      <a:endParaRPr lang="de-AT" sz="800" noProof="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65000"/>
                      </a:schemeClr>
                    </a:solidFill>
                  </a:tcPr>
                </a:tc>
                <a:tc>
                  <a:txBody>
                    <a:bodyPr/>
                    <a:lstStyle/>
                    <a:p>
                      <a:pPr algn="ctr">
                        <a:lnSpc>
                          <a:spcPct val="107000"/>
                        </a:lnSpc>
                        <a:spcAft>
                          <a:spcPts val="0"/>
                        </a:spcAft>
                      </a:pPr>
                      <a:r>
                        <a:rPr lang="en-US" sz="1000" dirty="0">
                          <a:effectLst/>
                        </a:rPr>
                        <a:t> </a:t>
                      </a:r>
                      <a:endParaRPr lang="de-DE" sz="800" dirty="0">
                        <a:effectLst/>
                      </a:endParaRPr>
                    </a:p>
                    <a:p>
                      <a:pPr algn="ctr">
                        <a:lnSpc>
                          <a:spcPct val="107000"/>
                        </a:lnSpc>
                        <a:spcAft>
                          <a:spcPts val="0"/>
                        </a:spcAft>
                      </a:pPr>
                      <a:r>
                        <a:rPr lang="en-US" sz="5400" dirty="0">
                          <a:effectLst/>
                        </a:rPr>
                        <a:t>X</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65000"/>
                      </a:schemeClr>
                    </a:solidFill>
                  </a:tcPr>
                </a:tc>
                <a:tc>
                  <a:txBody>
                    <a:bodyPr/>
                    <a:lstStyle/>
                    <a:p>
                      <a:pPr algn="ctr">
                        <a:lnSpc>
                          <a:spcPct val="107000"/>
                        </a:lnSpc>
                        <a:spcAft>
                          <a:spcPts val="0"/>
                        </a:spcAft>
                      </a:pPr>
                      <a:r>
                        <a:rPr lang="en-US" sz="1000" dirty="0">
                          <a:effectLst/>
                        </a:rPr>
                        <a:t> </a:t>
                      </a:r>
                      <a:endParaRPr lang="de-DE" sz="800" dirty="0">
                        <a:effectLst/>
                      </a:endParaRPr>
                    </a:p>
                    <a:p>
                      <a:pPr algn="ctr">
                        <a:lnSpc>
                          <a:spcPct val="107000"/>
                        </a:lnSpc>
                        <a:spcAft>
                          <a:spcPts val="0"/>
                        </a:spcAft>
                      </a:pPr>
                      <a:r>
                        <a:rPr lang="en-US" sz="5400" dirty="0">
                          <a:effectLst/>
                        </a:rPr>
                        <a:t>X</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65000"/>
                      </a:schemeClr>
                    </a:solidFill>
                  </a:tcPr>
                </a:tc>
                <a:extLst>
                  <a:ext uri="{0D108BD9-81ED-4DB2-BD59-A6C34878D82A}">
                    <a16:rowId xmlns:a16="http://schemas.microsoft.com/office/drawing/2014/main" val="328521778"/>
                  </a:ext>
                </a:extLst>
              </a:tr>
              <a:tr h="1398617">
                <a:tc>
                  <a:txBody>
                    <a:bodyPr/>
                    <a:lstStyle/>
                    <a:p>
                      <a:pPr algn="l">
                        <a:lnSpc>
                          <a:spcPct val="107000"/>
                        </a:lnSpc>
                        <a:spcAft>
                          <a:spcPts val="800"/>
                        </a:spcAft>
                      </a:pPr>
                      <a:r>
                        <a:rPr lang="de-DE" sz="1400" dirty="0">
                          <a:effectLst/>
                          <a:latin typeface="Calibri" panose="020F0502020204030204" pitchFamily="34" charset="0"/>
                          <a:ea typeface="Times New Roman" panose="02020603050405020304" pitchFamily="18" charset="0"/>
                          <a:cs typeface="Times New Roman" panose="02020603050405020304" pitchFamily="18" charset="0"/>
                        </a:rPr>
                        <a:t>Beabsichtigt Veränderungen und wendet eine klare und zyklische Strategie der Veränderung, Datenerhebung, Auswertung und Reflexion an</a:t>
                      </a:r>
                      <a:endParaRPr lang="de-DE"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rgbClr val="C00000"/>
                    </a:solidFill>
                  </a:tcPr>
                </a:tc>
                <a:tc>
                  <a:txBody>
                    <a:bodyPr/>
                    <a:lstStyle/>
                    <a:p>
                      <a:pPr>
                        <a:lnSpc>
                          <a:spcPct val="107000"/>
                        </a:lnSpc>
                        <a:spcAft>
                          <a:spcPts val="0"/>
                        </a:spcAft>
                      </a:pPr>
                      <a:r>
                        <a:rPr lang="de-AT" sz="1000" noProof="0" dirty="0" smtClean="0">
                          <a:effectLst/>
                        </a:rPr>
                        <a:t> </a:t>
                      </a:r>
                      <a:endParaRPr lang="de-AT" sz="800" noProof="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85000"/>
                      </a:schemeClr>
                    </a:solidFill>
                  </a:tcPr>
                </a:tc>
                <a:tc>
                  <a:txBody>
                    <a:bodyPr/>
                    <a:lstStyle/>
                    <a:p>
                      <a:pPr algn="ctr">
                        <a:lnSpc>
                          <a:spcPct val="107000"/>
                        </a:lnSpc>
                        <a:spcAft>
                          <a:spcPts val="0"/>
                        </a:spcAft>
                      </a:pPr>
                      <a:r>
                        <a:rPr lang="en-US" sz="1000" dirty="0">
                          <a:effectLst/>
                        </a:rPr>
                        <a:t> </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85000"/>
                      </a:schemeClr>
                    </a:solidFill>
                  </a:tcPr>
                </a:tc>
                <a:tc>
                  <a:txBody>
                    <a:bodyPr/>
                    <a:lstStyle/>
                    <a:p>
                      <a:pPr algn="ctr">
                        <a:lnSpc>
                          <a:spcPct val="107000"/>
                        </a:lnSpc>
                        <a:spcAft>
                          <a:spcPts val="0"/>
                        </a:spcAft>
                      </a:pPr>
                      <a:r>
                        <a:rPr lang="en-US" sz="1000" dirty="0">
                          <a:effectLst/>
                        </a:rPr>
                        <a:t> </a:t>
                      </a:r>
                      <a:endParaRPr lang="de-DE" sz="800" dirty="0">
                        <a:effectLst/>
                      </a:endParaRPr>
                    </a:p>
                    <a:p>
                      <a:pPr algn="ctr">
                        <a:lnSpc>
                          <a:spcPct val="107000"/>
                        </a:lnSpc>
                        <a:spcAft>
                          <a:spcPts val="0"/>
                        </a:spcAft>
                      </a:pPr>
                      <a:r>
                        <a:rPr lang="en-US" sz="5400" dirty="0">
                          <a:effectLst/>
                        </a:rPr>
                        <a:t>X</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85000"/>
                      </a:schemeClr>
                    </a:solidFill>
                  </a:tcPr>
                </a:tc>
                <a:extLst>
                  <a:ext uri="{0D108BD9-81ED-4DB2-BD59-A6C34878D82A}">
                    <a16:rowId xmlns:a16="http://schemas.microsoft.com/office/drawing/2014/main" val="1494254903"/>
                  </a:ext>
                </a:extLst>
              </a:tr>
            </a:tbl>
          </a:graphicData>
        </a:graphic>
      </p:graphicFrame>
    </p:spTree>
    <p:extLst>
      <p:ext uri="{BB962C8B-B14F-4D97-AF65-F5344CB8AC3E}">
        <p14:creationId xmlns:p14="http://schemas.microsoft.com/office/powerpoint/2010/main" val="4034368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406013" y="685801"/>
            <a:ext cx="11934395" cy="567813"/>
          </a:xfrm>
        </p:spPr>
        <p:txBody>
          <a:bodyPr>
            <a:noAutofit/>
          </a:bodyPr>
          <a:lstStyle/>
          <a:p>
            <a:pPr algn="ctr" eaLnBrk="1" hangingPunct="1"/>
            <a:r>
              <a:rPr lang="de-DE" altLang="de-DE" sz="4000" b="1" dirty="0">
                <a:solidFill>
                  <a:srgbClr val="C00000"/>
                </a:solidFill>
                <a:latin typeface="+mn-lt"/>
                <a:ea typeface="+mn-ea"/>
                <a:cs typeface="+mn-cs"/>
              </a:rPr>
              <a:t>Arten der Aktionsforschung</a:t>
            </a: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aphicFrame>
        <p:nvGraphicFramePr>
          <p:cNvPr id="3" name="Tabelle 2"/>
          <p:cNvGraphicFramePr>
            <a:graphicFrameLocks noGrp="1"/>
          </p:cNvGraphicFramePr>
          <p:nvPr>
            <p:extLst>
              <p:ext uri="{D42A27DB-BD31-4B8C-83A1-F6EECF244321}">
                <p14:modId xmlns:p14="http://schemas.microsoft.com/office/powerpoint/2010/main" val="2645508844"/>
              </p:ext>
            </p:extLst>
          </p:nvPr>
        </p:nvGraphicFramePr>
        <p:xfrm>
          <a:off x="180566" y="1288880"/>
          <a:ext cx="8880843" cy="4830509"/>
        </p:xfrm>
        <a:graphic>
          <a:graphicData uri="http://schemas.openxmlformats.org/drawingml/2006/table">
            <a:tbl>
              <a:tblPr firstRow="1" firstCol="1" bandRow="1">
                <a:tableStyleId>{7E9639D4-E3E2-4D34-9284-5A2195B3D0D7}</a:tableStyleId>
              </a:tblPr>
              <a:tblGrid>
                <a:gridCol w="2852496">
                  <a:extLst>
                    <a:ext uri="{9D8B030D-6E8A-4147-A177-3AD203B41FA5}">
                      <a16:colId xmlns:a16="http://schemas.microsoft.com/office/drawing/2014/main" val="476348842"/>
                    </a:ext>
                  </a:extLst>
                </a:gridCol>
                <a:gridCol w="259235">
                  <a:extLst>
                    <a:ext uri="{9D8B030D-6E8A-4147-A177-3AD203B41FA5}">
                      <a16:colId xmlns:a16="http://schemas.microsoft.com/office/drawing/2014/main" val="250791768"/>
                    </a:ext>
                  </a:extLst>
                </a:gridCol>
                <a:gridCol w="2857075">
                  <a:extLst>
                    <a:ext uri="{9D8B030D-6E8A-4147-A177-3AD203B41FA5}">
                      <a16:colId xmlns:a16="http://schemas.microsoft.com/office/drawing/2014/main" val="3136758849"/>
                    </a:ext>
                  </a:extLst>
                </a:gridCol>
                <a:gridCol w="259235">
                  <a:extLst>
                    <a:ext uri="{9D8B030D-6E8A-4147-A177-3AD203B41FA5}">
                      <a16:colId xmlns:a16="http://schemas.microsoft.com/office/drawing/2014/main" val="3678108941"/>
                    </a:ext>
                  </a:extLst>
                </a:gridCol>
                <a:gridCol w="2652802">
                  <a:extLst>
                    <a:ext uri="{9D8B030D-6E8A-4147-A177-3AD203B41FA5}">
                      <a16:colId xmlns:a16="http://schemas.microsoft.com/office/drawing/2014/main" val="2839192903"/>
                    </a:ext>
                  </a:extLst>
                </a:gridCol>
              </a:tblGrid>
              <a:tr h="548629">
                <a:tc>
                  <a:txBody>
                    <a:bodyPr/>
                    <a:lstStyle/>
                    <a:p>
                      <a:pPr algn="ctr">
                        <a:spcAft>
                          <a:spcPts val="0"/>
                        </a:spcAft>
                      </a:pPr>
                      <a:r>
                        <a:rPr lang="en-US" sz="1600" dirty="0" err="1">
                          <a:effectLst/>
                        </a:rPr>
                        <a:t>Forschungszentrierte</a:t>
                      </a:r>
                      <a:r>
                        <a:rPr lang="en-US" sz="1600" dirty="0">
                          <a:effectLst/>
                        </a:rPr>
                        <a:t> </a:t>
                      </a:r>
                      <a:r>
                        <a:rPr lang="en-US" sz="1600" dirty="0" err="1">
                          <a:effectLst/>
                        </a:rPr>
                        <a:t>Aktionsforschung</a:t>
                      </a:r>
                      <a:endParaRPr lang="de-DE"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58277" marR="58277" marT="0" marB="0">
                    <a:lnB w="6350" cap="flat" cmpd="sng" algn="ctr">
                      <a:noFill/>
                      <a:prstDash val="solid"/>
                      <a:miter lim="800000"/>
                    </a:lnB>
                    <a:solidFill>
                      <a:srgbClr val="C00000"/>
                    </a:solidFill>
                  </a:tcPr>
                </a:tc>
                <a:tc>
                  <a:txBody>
                    <a:bodyPr/>
                    <a:lstStyle/>
                    <a:p>
                      <a:pPr algn="ctr">
                        <a:spcAft>
                          <a:spcPts val="0"/>
                        </a:spcAft>
                      </a:pPr>
                      <a:r>
                        <a:rPr lang="en-US" sz="1600" dirty="0">
                          <a:effectLst/>
                        </a:rPr>
                        <a:t> </a:t>
                      </a:r>
                      <a:endParaRPr lang="de-DE"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58277" marR="58277" marT="0" marB="0">
                    <a:lnB w="6350" cap="flat" cmpd="sng" algn="ctr">
                      <a:noFill/>
                      <a:prstDash val="solid"/>
                      <a:miter lim="800000"/>
                    </a:lnB>
                    <a:solidFill>
                      <a:srgbClr val="C00000"/>
                    </a:solidFill>
                  </a:tcPr>
                </a:tc>
                <a:tc>
                  <a:txBody>
                    <a:bodyPr/>
                    <a:lstStyle/>
                    <a:p>
                      <a:pPr algn="ctr">
                        <a:spcAft>
                          <a:spcPts val="0"/>
                        </a:spcAft>
                      </a:pPr>
                      <a:r>
                        <a:rPr lang="en-US" sz="1600" dirty="0" err="1">
                          <a:effectLst/>
                        </a:rPr>
                        <a:t>Praktische</a:t>
                      </a:r>
                      <a:r>
                        <a:rPr lang="en-US" sz="1600" dirty="0">
                          <a:effectLst/>
                        </a:rPr>
                        <a:t> (</a:t>
                      </a:r>
                      <a:r>
                        <a:rPr lang="en-US" sz="1600" dirty="0" err="1">
                          <a:effectLst/>
                        </a:rPr>
                        <a:t>oder</a:t>
                      </a:r>
                      <a:r>
                        <a:rPr lang="en-US" sz="1600" dirty="0">
                          <a:effectLst/>
                        </a:rPr>
                        <a:t> </a:t>
                      </a:r>
                      <a:r>
                        <a:rPr lang="en-US" sz="1600" dirty="0" err="1">
                          <a:effectLst/>
                        </a:rPr>
                        <a:t>partizipative</a:t>
                      </a:r>
                      <a:r>
                        <a:rPr lang="en-US" sz="1600" dirty="0">
                          <a:effectLst/>
                        </a:rPr>
                        <a:t>/</a:t>
                      </a:r>
                      <a:r>
                        <a:rPr lang="en-US" sz="1600" dirty="0" err="1">
                          <a:effectLst/>
                        </a:rPr>
                        <a:t>interaktive</a:t>
                      </a:r>
                      <a:r>
                        <a:rPr lang="en-US" sz="1600" dirty="0">
                          <a:effectLst/>
                        </a:rPr>
                        <a:t>) </a:t>
                      </a:r>
                      <a:r>
                        <a:rPr lang="en-US" sz="1600" dirty="0" err="1">
                          <a:effectLst/>
                        </a:rPr>
                        <a:t>Aktionsforschung</a:t>
                      </a:r>
                      <a:endParaRPr lang="de-DE"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58277" marR="58277" marT="0" marB="0">
                    <a:lnB w="6350" cap="flat" cmpd="sng" algn="ctr">
                      <a:noFill/>
                      <a:prstDash val="solid"/>
                      <a:miter lim="800000"/>
                    </a:lnB>
                    <a:solidFill>
                      <a:srgbClr val="C00000"/>
                    </a:solidFill>
                  </a:tcPr>
                </a:tc>
                <a:tc>
                  <a:txBody>
                    <a:bodyPr/>
                    <a:lstStyle/>
                    <a:p>
                      <a:pPr algn="ctr">
                        <a:spcAft>
                          <a:spcPts val="0"/>
                        </a:spcAft>
                      </a:pPr>
                      <a:r>
                        <a:rPr lang="en-US" sz="1600" dirty="0">
                          <a:effectLst/>
                        </a:rPr>
                        <a:t> </a:t>
                      </a:r>
                      <a:endParaRPr lang="de-DE"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58277" marR="58277" marT="0" marB="0">
                    <a:lnB w="6350" cap="flat" cmpd="sng" algn="ctr">
                      <a:noFill/>
                      <a:prstDash val="solid"/>
                      <a:miter lim="800000"/>
                    </a:lnB>
                    <a:solidFill>
                      <a:srgbClr val="C00000"/>
                    </a:solidFill>
                  </a:tcPr>
                </a:tc>
                <a:tc>
                  <a:txBody>
                    <a:bodyPr/>
                    <a:lstStyle/>
                    <a:p>
                      <a:pPr algn="ctr">
                        <a:spcAft>
                          <a:spcPts val="0"/>
                        </a:spcAft>
                      </a:pPr>
                      <a:r>
                        <a:rPr lang="en-US" sz="1600" dirty="0" err="1">
                          <a:effectLst/>
                        </a:rPr>
                        <a:t>Emanzipatorische</a:t>
                      </a:r>
                      <a:r>
                        <a:rPr lang="en-US" sz="1600" dirty="0">
                          <a:effectLst/>
                        </a:rPr>
                        <a:t> (</a:t>
                      </a:r>
                      <a:r>
                        <a:rPr lang="en-US" sz="1600" dirty="0" err="1">
                          <a:effectLst/>
                        </a:rPr>
                        <a:t>oder</a:t>
                      </a:r>
                      <a:r>
                        <a:rPr lang="en-US" sz="1600" dirty="0">
                          <a:effectLst/>
                        </a:rPr>
                        <a:t> </a:t>
                      </a:r>
                      <a:r>
                        <a:rPr lang="en-US" sz="1600" dirty="0" err="1">
                          <a:effectLst/>
                        </a:rPr>
                        <a:t>lehrerzentrierte</a:t>
                      </a:r>
                      <a:r>
                        <a:rPr lang="en-US" sz="1600" dirty="0">
                          <a:effectLst/>
                        </a:rPr>
                        <a:t>) </a:t>
                      </a:r>
                      <a:r>
                        <a:rPr lang="en-US" sz="1600" dirty="0" err="1">
                          <a:effectLst/>
                        </a:rPr>
                        <a:t>Aktionsforschung</a:t>
                      </a:r>
                      <a:endParaRPr lang="de-DE"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58277" marR="58277" marT="0" marB="0">
                    <a:lnB w="6350" cap="flat" cmpd="sng" algn="ctr">
                      <a:noFill/>
                      <a:prstDash val="solid"/>
                      <a:miter lim="800000"/>
                    </a:lnB>
                    <a:solidFill>
                      <a:srgbClr val="C00000"/>
                    </a:solidFill>
                  </a:tcPr>
                </a:tc>
                <a:extLst>
                  <a:ext uri="{0D108BD9-81ED-4DB2-BD59-A6C34878D82A}">
                    <a16:rowId xmlns:a16="http://schemas.microsoft.com/office/drawing/2014/main" val="3291399093"/>
                  </a:ext>
                </a:extLst>
              </a:tr>
              <a:tr h="3621581">
                <a:tc>
                  <a:txBody>
                    <a:bodyPr/>
                    <a:lstStyle/>
                    <a:p>
                      <a:pPr algn="ctr">
                        <a:lnSpc>
                          <a:spcPct val="107000"/>
                        </a:lnSpc>
                        <a:spcAft>
                          <a:spcPts val="800"/>
                        </a:spcAft>
                      </a:pPr>
                      <a:r>
                        <a:rPr lang="de-DE" sz="1400" b="0" i="1" dirty="0">
                          <a:effectLst/>
                          <a:latin typeface="Calibri" panose="020F0502020204030204" pitchFamily="34" charset="0"/>
                          <a:ea typeface="Times New Roman" panose="02020603050405020304" pitchFamily="18" charset="0"/>
                          <a:cs typeface="Times New Roman" panose="02020603050405020304" pitchFamily="18" charset="0"/>
                        </a:rPr>
                        <a:t>Das grundlegende Ziel der </a:t>
                      </a:r>
                      <a:r>
                        <a:rPr lang="de-DE" sz="1400" b="0" i="1" dirty="0" err="1">
                          <a:effectLst/>
                          <a:latin typeface="Calibri" panose="020F0502020204030204" pitchFamily="34" charset="0"/>
                          <a:ea typeface="Times New Roman" panose="02020603050405020304" pitchFamily="18" charset="0"/>
                          <a:cs typeface="Times New Roman" panose="02020603050405020304" pitchFamily="18" charset="0"/>
                        </a:rPr>
                        <a:t>ForscherInnen</a:t>
                      </a:r>
                      <a:r>
                        <a:rPr lang="de-DE" sz="1400" b="0" i="1" dirty="0">
                          <a:effectLst/>
                          <a:latin typeface="Calibri" panose="020F0502020204030204" pitchFamily="34" charset="0"/>
                          <a:ea typeface="Times New Roman" panose="02020603050405020304" pitchFamily="18" charset="0"/>
                          <a:cs typeface="Times New Roman" panose="02020603050405020304" pitchFamily="18" charset="0"/>
                        </a:rPr>
                        <a:t> bei diesem Ansatz ist es, basierend auf einem vorgegebenen theoretischen Rahmen eine bestimmte Intervention zu testen. Die Art der Zusammenarbeit zwischen </a:t>
                      </a:r>
                      <a:r>
                        <a:rPr lang="de-DE" sz="1400" b="0" i="1" dirty="0" err="1">
                          <a:effectLst/>
                          <a:latin typeface="Calibri" panose="020F0502020204030204" pitchFamily="34" charset="0"/>
                          <a:ea typeface="Times New Roman" panose="02020603050405020304" pitchFamily="18" charset="0"/>
                          <a:cs typeface="Times New Roman" panose="02020603050405020304" pitchFamily="18" charset="0"/>
                        </a:rPr>
                        <a:t>ForscherInnen</a:t>
                      </a:r>
                      <a:r>
                        <a:rPr lang="de-DE" sz="1400" b="0" i="1" dirty="0">
                          <a:effectLst/>
                          <a:latin typeface="Calibri" panose="020F0502020204030204" pitchFamily="34" charset="0"/>
                          <a:ea typeface="Times New Roman" panose="02020603050405020304" pitchFamily="18" charset="0"/>
                          <a:cs typeface="Times New Roman" panose="02020603050405020304" pitchFamily="18" charset="0"/>
                        </a:rPr>
                        <a:t> und </a:t>
                      </a:r>
                      <a:r>
                        <a:rPr lang="de-DE" sz="1400" b="0" i="1" dirty="0" err="1">
                          <a:effectLst/>
                          <a:latin typeface="Calibri" panose="020F0502020204030204" pitchFamily="34" charset="0"/>
                          <a:ea typeface="Times New Roman" panose="02020603050405020304" pitchFamily="18" charset="0"/>
                          <a:cs typeface="Times New Roman" panose="02020603050405020304" pitchFamily="18" charset="0"/>
                        </a:rPr>
                        <a:t>PraktikerInnen</a:t>
                      </a:r>
                      <a:r>
                        <a:rPr lang="de-DE" sz="1400" b="0" i="1" dirty="0">
                          <a:effectLst/>
                          <a:latin typeface="Calibri" panose="020F0502020204030204" pitchFamily="34" charset="0"/>
                          <a:ea typeface="Times New Roman" panose="02020603050405020304" pitchFamily="18" charset="0"/>
                          <a:cs typeface="Times New Roman" panose="02020603050405020304" pitchFamily="18" charset="0"/>
                        </a:rPr>
                        <a:t> ist technisch und leicht. Die </a:t>
                      </a:r>
                      <a:r>
                        <a:rPr lang="de-DE" sz="1400" b="0" i="1" dirty="0" err="1">
                          <a:effectLst/>
                          <a:latin typeface="Calibri" panose="020F0502020204030204" pitchFamily="34" charset="0"/>
                          <a:ea typeface="Times New Roman" panose="02020603050405020304" pitchFamily="18" charset="0"/>
                          <a:cs typeface="Times New Roman" panose="02020603050405020304" pitchFamily="18" charset="0"/>
                        </a:rPr>
                        <a:t>ForscherInnen</a:t>
                      </a:r>
                      <a:r>
                        <a:rPr lang="de-DE" sz="1400" b="0" i="1" dirty="0">
                          <a:effectLst/>
                          <a:latin typeface="Calibri" panose="020F0502020204030204" pitchFamily="34" charset="0"/>
                          <a:ea typeface="Times New Roman" panose="02020603050405020304" pitchFamily="18" charset="0"/>
                          <a:cs typeface="Times New Roman" panose="02020603050405020304" pitchFamily="18" charset="0"/>
                        </a:rPr>
                        <a:t> identifiziert das Problem und bestimmt die Intervention. Dann werden die </a:t>
                      </a:r>
                      <a:r>
                        <a:rPr lang="de-DE" sz="1400" b="0" i="1" dirty="0" err="1">
                          <a:effectLst/>
                          <a:latin typeface="Calibri" panose="020F0502020204030204" pitchFamily="34" charset="0"/>
                          <a:ea typeface="Times New Roman" panose="02020603050405020304" pitchFamily="18" charset="0"/>
                          <a:cs typeface="Times New Roman" panose="02020603050405020304" pitchFamily="18" charset="0"/>
                        </a:rPr>
                        <a:t>PraktikerInnen</a:t>
                      </a:r>
                      <a:r>
                        <a:rPr lang="de-DE" sz="1400" b="0" i="1" dirty="0">
                          <a:effectLst/>
                          <a:latin typeface="Calibri" panose="020F0502020204030204" pitchFamily="34" charset="0"/>
                          <a:ea typeface="Times New Roman" panose="02020603050405020304" pitchFamily="18" charset="0"/>
                          <a:cs typeface="Times New Roman" panose="02020603050405020304" pitchFamily="18" charset="0"/>
                        </a:rPr>
                        <a:t> involviert und erklären sich bereit, die Durchführung der Intervention und Datensammlung zu ermöglichen.</a:t>
                      </a:r>
                      <a:endParaRPr lang="de-DE" sz="1400" b="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nSpc>
                          <a:spcPct val="107000"/>
                        </a:lnSpc>
                        <a:spcAft>
                          <a:spcPts val="800"/>
                        </a:spcAft>
                      </a:pPr>
                      <a:r>
                        <a:rPr lang="de-DE" sz="1400" b="0" i="1" dirty="0">
                          <a:effectLst/>
                          <a:latin typeface="Calibri" panose="020F0502020204030204" pitchFamily="34" charset="0"/>
                          <a:ea typeface="Times New Roman" panose="02020603050405020304" pitchFamily="18" charset="0"/>
                          <a:cs typeface="Times New Roman" panose="02020603050405020304" pitchFamily="18" charset="0"/>
                        </a:rPr>
                        <a:t> </a:t>
                      </a:r>
                      <a:endParaRPr lang="de-DE" sz="1400" b="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ctr">
                        <a:lnSpc>
                          <a:spcPct val="107000"/>
                        </a:lnSpc>
                        <a:spcAft>
                          <a:spcPts val="800"/>
                        </a:spcAft>
                      </a:pPr>
                      <a:r>
                        <a:rPr lang="de-DE" sz="1400" i="1">
                          <a:effectLst/>
                          <a:latin typeface="Calibri" panose="020F0502020204030204" pitchFamily="34" charset="0"/>
                          <a:ea typeface="Times New Roman" panose="02020603050405020304" pitchFamily="18" charset="0"/>
                          <a:cs typeface="Times New Roman" panose="02020603050405020304" pitchFamily="18" charset="0"/>
                        </a:rPr>
                        <a:t>In dieser Art von Aktionsforschung kommen PraktikerInnen mit begleitenden Personen (etwa akademischen ForscherInnen) zusammen, um potenzielle Probleme, ihre Ursachen und mögliche Interventionen zu identifizieren. Das Problem wird im Dialog von PraktikerInnen mit den begleitenden Personen definiert, bis ein gegenseitiges Verständnis erreicht ist. Dann wird gemeinsam an der Lösung gearbeitet. </a:t>
                      </a:r>
                      <a:endParaRPr lang="de-DE" sz="1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nSpc>
                          <a:spcPct val="107000"/>
                        </a:lnSpc>
                        <a:spcAft>
                          <a:spcPts val="800"/>
                        </a:spcAft>
                      </a:pPr>
                      <a:r>
                        <a:rPr lang="de-DE" sz="1400" i="1">
                          <a:effectLst/>
                          <a:latin typeface="Calibri" panose="020F0502020204030204" pitchFamily="34" charset="0"/>
                          <a:ea typeface="Times New Roman" panose="02020603050405020304" pitchFamily="18" charset="0"/>
                          <a:cs typeface="Times New Roman" panose="02020603050405020304" pitchFamily="18" charset="0"/>
                        </a:rPr>
                        <a:t> </a:t>
                      </a:r>
                      <a:endParaRPr lang="de-DE" sz="1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ctr">
                        <a:lnSpc>
                          <a:spcPct val="107000"/>
                        </a:lnSpc>
                        <a:spcAft>
                          <a:spcPts val="800"/>
                        </a:spcAft>
                      </a:pPr>
                      <a:r>
                        <a:rPr lang="de-DE" sz="1400" i="1" dirty="0">
                          <a:effectLst/>
                          <a:latin typeface="Calibri" panose="020F0502020204030204" pitchFamily="34" charset="0"/>
                          <a:ea typeface="Times New Roman" panose="02020603050405020304" pitchFamily="18" charset="0"/>
                          <a:cs typeface="Times New Roman" panose="02020603050405020304" pitchFamily="18" charset="0"/>
                        </a:rPr>
                        <a:t>Emanzipatorische Aktionsforschung stellt die Lehrkraft in den Mittelpunkt. Sie will emanzipatorische Praxis und kritisches Bewusstsein fördern, was sich in politischen und praktischen Änderungen zeigt. In diesem Ansatz werden Theorie und Praxis durch die Lehrkraft konfrontiert, was die Initiative zur Durchführung der Praxis liefert. Die dynamische Beziehung zwischen Theorie und Praxis erfordert die Erweiterung von Theorie und Praxis während des Projekts und zielt auf die Ermächtigung der Lehrkraft und ihre Emanzipation ab.</a:t>
                      </a:r>
                      <a:endParaRPr lang="de-DE"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1186629604"/>
                  </a:ext>
                </a:extLst>
              </a:tr>
            </a:tbl>
          </a:graphicData>
        </a:graphic>
      </p:graphicFrame>
    </p:spTree>
    <p:extLst>
      <p:ext uri="{BB962C8B-B14F-4D97-AF65-F5344CB8AC3E}">
        <p14:creationId xmlns:p14="http://schemas.microsoft.com/office/powerpoint/2010/main" val="3946652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406013" y="685801"/>
            <a:ext cx="11934395" cy="567813"/>
          </a:xfrm>
        </p:spPr>
        <p:txBody>
          <a:bodyPr>
            <a:noAutofit/>
          </a:bodyPr>
          <a:lstStyle/>
          <a:p>
            <a:pPr algn="ctr" eaLnBrk="1" hangingPunct="1"/>
            <a:r>
              <a:rPr lang="de-DE" altLang="de-DE" sz="4000" b="1" dirty="0">
                <a:solidFill>
                  <a:srgbClr val="C00000"/>
                </a:solidFill>
                <a:latin typeface="+mn-lt"/>
                <a:ea typeface="+mn-ea"/>
                <a:cs typeface="+mn-cs"/>
              </a:rPr>
              <a:t>Arten der Aktionsforschung </a:t>
            </a:r>
            <a:br>
              <a:rPr lang="de-DE" altLang="de-DE" sz="4000" b="1" dirty="0">
                <a:solidFill>
                  <a:srgbClr val="C00000"/>
                </a:solidFill>
                <a:latin typeface="+mn-lt"/>
                <a:ea typeface="+mn-ea"/>
                <a:cs typeface="+mn-cs"/>
              </a:rPr>
            </a:br>
            <a:r>
              <a:rPr lang="de-DE" altLang="de-DE" sz="4000" b="1" dirty="0">
                <a:solidFill>
                  <a:srgbClr val="C00000"/>
                </a:solidFill>
                <a:latin typeface="+mn-lt"/>
                <a:ea typeface="+mn-ea"/>
                <a:cs typeface="+mn-cs"/>
              </a:rPr>
              <a:t>hinsichtlich Interesse</a:t>
            </a: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sp>
        <p:nvSpPr>
          <p:cNvPr id="2" name="Rechteck 1"/>
          <p:cNvSpPr/>
          <p:nvPr/>
        </p:nvSpPr>
        <p:spPr>
          <a:xfrm>
            <a:off x="982849" y="1908508"/>
            <a:ext cx="7187116" cy="3520964"/>
          </a:xfrm>
          <a:prstGeom prst="rect">
            <a:avLst/>
          </a:prstGeom>
        </p:spPr>
        <p:txBody>
          <a:bodyPr wrap="square">
            <a:spAutoFit/>
          </a:bodyPr>
          <a:lstStyle/>
          <a:p>
            <a:r>
              <a:rPr lang="de-DE" sz="2000" i="1" dirty="0"/>
              <a:t>"Technische Aktionsforschung dient dem Interesse einer besseren Kontrolle menschlichen Verhaltens, um gewünschte Ergebnisse zu erzielen;</a:t>
            </a:r>
            <a:endParaRPr lang="de-DE" sz="2000" dirty="0"/>
          </a:p>
          <a:p>
            <a:r>
              <a:rPr lang="de-DE" sz="2000" i="1" dirty="0"/>
              <a:t>praktische Aktionsforschung dient den Interessen der praktischen Weisheit, um unter bestimmten Umständen die richtige Vorgehensweise zu erkennen;</a:t>
            </a:r>
            <a:endParaRPr lang="de-DE" sz="2000" dirty="0"/>
          </a:p>
          <a:p>
            <a:r>
              <a:rPr lang="de-DE" sz="2000" i="1" dirty="0"/>
              <a:t>kritische [emanzipatorische] Aktionsforschung dient dem Interesse der Emanzipation von Menschen von Unterdrückung</a:t>
            </a:r>
            <a:r>
              <a:rPr lang="de-DE" sz="2000" i="1" dirty="0" smtClean="0"/>
              <a:t>.</a:t>
            </a:r>
            <a:r>
              <a:rPr lang="en-GB" sz="2000" i="1" dirty="0" smtClean="0"/>
              <a:t>“</a:t>
            </a:r>
          </a:p>
          <a:p>
            <a:endParaRPr lang="de-DE" sz="2000" dirty="0"/>
          </a:p>
          <a:p>
            <a:pPr algn="r">
              <a:lnSpc>
                <a:spcPct val="107000"/>
              </a:lnSpc>
              <a:spcAft>
                <a:spcPts val="800"/>
              </a:spcAft>
            </a:pPr>
            <a:r>
              <a:rPr lang="en-GB" sz="2000" dirty="0" smtClean="0">
                <a:latin typeface="Calibri" panose="020F0502020204030204" pitchFamily="34" charset="0"/>
                <a:ea typeface="SimSun" panose="02010600030101010101" pitchFamily="2" charset="-122"/>
                <a:cs typeface="Calibri" panose="020F0502020204030204" pitchFamily="34" charset="0"/>
              </a:rPr>
              <a:t>Elliott</a:t>
            </a:r>
            <a:r>
              <a:rPr lang="en-GB" sz="2000" dirty="0">
                <a:latin typeface="Calibri" panose="020F0502020204030204" pitchFamily="34" charset="0"/>
                <a:ea typeface="SimSun" panose="02010600030101010101" pitchFamily="2" charset="-122"/>
                <a:cs typeface="Calibri" panose="020F0502020204030204" pitchFamily="34" charset="0"/>
              </a:rPr>
              <a:t>, J. (2005). Becoming critical: the failure to connect. Educational Action Research, 13, 359-374. </a:t>
            </a:r>
            <a:endParaRPr lang="de-DE" sz="2000" dirty="0">
              <a:effectLst/>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3782455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964</Words>
  <Application>Microsoft Office PowerPoint</Application>
  <PresentationFormat>Bildschirmpräsentation (4:3)</PresentationFormat>
  <Paragraphs>194</Paragraphs>
  <Slides>16</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16</vt:i4>
      </vt:variant>
    </vt:vector>
  </HeadingPairs>
  <TitlesOfParts>
    <vt:vector size="24" baseType="lpstr">
      <vt:lpstr>SimSun</vt:lpstr>
      <vt:lpstr>Arial</vt:lpstr>
      <vt:lpstr>Calibri</vt:lpstr>
      <vt:lpstr>Calibri Light</vt:lpstr>
      <vt:lpstr>Symbol</vt:lpstr>
      <vt:lpstr>Tahoma</vt:lpstr>
      <vt:lpstr>Times New Roman</vt:lpstr>
      <vt:lpstr>Office Theme</vt:lpstr>
      <vt:lpstr>PowerPoint-Präsentation</vt:lpstr>
      <vt:lpstr>PowerPoint-Präsentation</vt:lpstr>
      <vt:lpstr>PowerPoint-Präsentation</vt:lpstr>
      <vt:lpstr>Worum es geht</vt:lpstr>
      <vt:lpstr>Der Aktionsforschungszyklus</vt:lpstr>
      <vt:lpstr>Modell zur Reflexion möglicher Bereiche der Aktionsforschung zur Innovation des naturwissen-schaftlichen Unterrichts</vt:lpstr>
      <vt:lpstr>Unterrichts-, Lehrer- und Aktionsforschung im naturwissen-schaftlichen Unterricht </vt:lpstr>
      <vt:lpstr>Arten der Aktionsforschung</vt:lpstr>
      <vt:lpstr>Arten der Aktionsforschung  hinsichtlich Interesse</vt:lpstr>
      <vt:lpstr>Arten der Aktionsforschung  hinsichtlich Einfluss </vt:lpstr>
      <vt:lpstr>Ein Modell der Aktionsforschung im naturwissenschaftlichen Unterricht </vt:lpstr>
      <vt:lpstr>Upscaling in Aktionsforschung</vt:lpstr>
      <vt:lpstr>Datenquellen zur Triangulation</vt:lpstr>
      <vt:lpstr>Der Unterschied zwischen traditioneller  und Aktionsforschung</vt:lpstr>
      <vt:lpstr>Forschungsparadigmen im naturwissenschaftlichen Unterricht </vt:lpstr>
      <vt:lpstr>Mögliche Aufgaben von LehrerInnen als ForscherInnen und externen ForscherInnen in der Aktions-forschung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RESEARCH,  INNOVATION AND CHANGE   International perspectives  across disciplines</dc:title>
  <dc:creator>Thomas Stern</dc:creator>
  <cp:lastModifiedBy>ingo</cp:lastModifiedBy>
  <cp:revision>255</cp:revision>
  <dcterms:created xsi:type="dcterms:W3CDTF">2017-04-14T15:27:00Z</dcterms:created>
  <dcterms:modified xsi:type="dcterms:W3CDTF">2019-10-03T09:30:13Z</dcterms:modified>
</cp:coreProperties>
</file>