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334" r:id="rId3"/>
    <p:sldId id="353" r:id="rId4"/>
    <p:sldId id="256" r:id="rId5"/>
    <p:sldId id="296" r:id="rId6"/>
    <p:sldId id="341" r:id="rId7"/>
    <p:sldId id="348" r:id="rId8"/>
    <p:sldId id="349" r:id="rId9"/>
    <p:sldId id="343" r:id="rId10"/>
    <p:sldId id="350" r:id="rId11"/>
    <p:sldId id="351" r:id="rId12"/>
    <p:sldId id="347" r:id="rId13"/>
    <p:sldId id="345" r:id="rId14"/>
    <p:sldId id="346" r:id="rId15"/>
    <p:sldId id="340" r:id="rId16"/>
    <p:sldId id="342" r:id="rId17"/>
    <p:sldId id="352" r:id="rId18"/>
  </p:sldIdLst>
  <p:sldSz cx="12192000" cy="6858000"/>
  <p:notesSz cx="6858000" cy="9144000"/>
  <p:defaultTex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E6891-DD25-416C-9295-8768FACFDF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ID4096"/>
          </a:p>
        </p:txBody>
      </p:sp>
      <p:sp>
        <p:nvSpPr>
          <p:cNvPr id="3" name="Subtitle 2">
            <a:extLst>
              <a:ext uri="{FF2B5EF4-FFF2-40B4-BE49-F238E27FC236}">
                <a16:creationId xmlns:a16="http://schemas.microsoft.com/office/drawing/2014/main" id="{3D950122-1624-4166-B4F7-73FD96C398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ID4096"/>
          </a:p>
        </p:txBody>
      </p:sp>
      <p:sp>
        <p:nvSpPr>
          <p:cNvPr id="4" name="Date Placeholder 3">
            <a:extLst>
              <a:ext uri="{FF2B5EF4-FFF2-40B4-BE49-F238E27FC236}">
                <a16:creationId xmlns:a16="http://schemas.microsoft.com/office/drawing/2014/main" id="{482EBBBE-32D5-4002-8627-5DF691C0426E}"/>
              </a:ext>
            </a:extLst>
          </p:cNvPr>
          <p:cNvSpPr>
            <a:spLocks noGrp="1"/>
          </p:cNvSpPr>
          <p:nvPr>
            <p:ph type="dt" sz="half" idx="10"/>
          </p:nvPr>
        </p:nvSpPr>
        <p:spPr/>
        <p:txBody>
          <a:bodyPr/>
          <a:lstStyle/>
          <a:p>
            <a:fld id="{1B3ACF90-F0CB-4447-AAC6-8614DEB5A8D8}" type="datetimeFigureOut">
              <a:rPr lang="LID4096" smtClean="0"/>
              <a:t>10/03/2019</a:t>
            </a:fld>
            <a:endParaRPr lang="LID4096"/>
          </a:p>
        </p:txBody>
      </p:sp>
      <p:sp>
        <p:nvSpPr>
          <p:cNvPr id="5" name="Footer Placeholder 4">
            <a:extLst>
              <a:ext uri="{FF2B5EF4-FFF2-40B4-BE49-F238E27FC236}">
                <a16:creationId xmlns:a16="http://schemas.microsoft.com/office/drawing/2014/main" id="{33D88083-BD46-4EC1-98A9-AC64A64E5016}"/>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C8491CAF-14F4-4115-9E94-0B330D3510D0}"/>
              </a:ext>
            </a:extLst>
          </p:cNvPr>
          <p:cNvSpPr>
            <a:spLocks noGrp="1"/>
          </p:cNvSpPr>
          <p:nvPr>
            <p:ph type="sldNum" sz="quarter" idx="12"/>
          </p:nvPr>
        </p:nvSpPr>
        <p:spPr/>
        <p:txBody>
          <a:bodyPr/>
          <a:lstStyle/>
          <a:p>
            <a:fld id="{4E670582-9EEB-48E4-9A8C-A5F9404A08F9}" type="slidenum">
              <a:rPr lang="LID4096" smtClean="0"/>
              <a:t>‹Nr.›</a:t>
            </a:fld>
            <a:endParaRPr lang="LID4096"/>
          </a:p>
        </p:txBody>
      </p:sp>
    </p:spTree>
    <p:extLst>
      <p:ext uri="{BB962C8B-B14F-4D97-AF65-F5344CB8AC3E}">
        <p14:creationId xmlns:p14="http://schemas.microsoft.com/office/powerpoint/2010/main" val="4162856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A849F-8597-44D3-B63F-6F91DEB06921}"/>
              </a:ext>
            </a:extLst>
          </p:cNvPr>
          <p:cNvSpPr>
            <a:spLocks noGrp="1"/>
          </p:cNvSpPr>
          <p:nvPr>
            <p:ph type="title"/>
          </p:nvPr>
        </p:nvSpPr>
        <p:spPr/>
        <p:txBody>
          <a:bodyPr/>
          <a:lstStyle/>
          <a:p>
            <a:r>
              <a:rPr lang="en-US"/>
              <a:t>Click to edit Master title style</a:t>
            </a:r>
            <a:endParaRPr lang="LID4096"/>
          </a:p>
        </p:txBody>
      </p:sp>
      <p:sp>
        <p:nvSpPr>
          <p:cNvPr id="3" name="Vertical Text Placeholder 2">
            <a:extLst>
              <a:ext uri="{FF2B5EF4-FFF2-40B4-BE49-F238E27FC236}">
                <a16:creationId xmlns:a16="http://schemas.microsoft.com/office/drawing/2014/main" id="{7E1AA90E-1B11-4B93-ADA1-F3EE9F5C799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Date Placeholder 3">
            <a:extLst>
              <a:ext uri="{FF2B5EF4-FFF2-40B4-BE49-F238E27FC236}">
                <a16:creationId xmlns:a16="http://schemas.microsoft.com/office/drawing/2014/main" id="{18912E47-6CC2-4C69-B64E-2D40AF83D66C}"/>
              </a:ext>
            </a:extLst>
          </p:cNvPr>
          <p:cNvSpPr>
            <a:spLocks noGrp="1"/>
          </p:cNvSpPr>
          <p:nvPr>
            <p:ph type="dt" sz="half" idx="10"/>
          </p:nvPr>
        </p:nvSpPr>
        <p:spPr/>
        <p:txBody>
          <a:bodyPr/>
          <a:lstStyle/>
          <a:p>
            <a:fld id="{1B3ACF90-F0CB-4447-AAC6-8614DEB5A8D8}" type="datetimeFigureOut">
              <a:rPr lang="LID4096" smtClean="0"/>
              <a:t>10/03/2019</a:t>
            </a:fld>
            <a:endParaRPr lang="LID4096"/>
          </a:p>
        </p:txBody>
      </p:sp>
      <p:sp>
        <p:nvSpPr>
          <p:cNvPr id="5" name="Footer Placeholder 4">
            <a:extLst>
              <a:ext uri="{FF2B5EF4-FFF2-40B4-BE49-F238E27FC236}">
                <a16:creationId xmlns:a16="http://schemas.microsoft.com/office/drawing/2014/main" id="{03863EB6-1E60-44EA-8CDD-ACFB82AEB40D}"/>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31A6C73E-52EC-4B81-B593-41DDA95BFAEB}"/>
              </a:ext>
            </a:extLst>
          </p:cNvPr>
          <p:cNvSpPr>
            <a:spLocks noGrp="1"/>
          </p:cNvSpPr>
          <p:nvPr>
            <p:ph type="sldNum" sz="quarter" idx="12"/>
          </p:nvPr>
        </p:nvSpPr>
        <p:spPr/>
        <p:txBody>
          <a:bodyPr/>
          <a:lstStyle/>
          <a:p>
            <a:fld id="{4E670582-9EEB-48E4-9A8C-A5F9404A08F9}" type="slidenum">
              <a:rPr lang="LID4096" smtClean="0"/>
              <a:t>‹Nr.›</a:t>
            </a:fld>
            <a:endParaRPr lang="LID4096"/>
          </a:p>
        </p:txBody>
      </p:sp>
    </p:spTree>
    <p:extLst>
      <p:ext uri="{BB962C8B-B14F-4D97-AF65-F5344CB8AC3E}">
        <p14:creationId xmlns:p14="http://schemas.microsoft.com/office/powerpoint/2010/main" val="3012681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DAF12AB-CBA9-4E03-A3CE-F2A1C6E0321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ID4096"/>
          </a:p>
        </p:txBody>
      </p:sp>
      <p:sp>
        <p:nvSpPr>
          <p:cNvPr id="3" name="Vertical Text Placeholder 2">
            <a:extLst>
              <a:ext uri="{FF2B5EF4-FFF2-40B4-BE49-F238E27FC236}">
                <a16:creationId xmlns:a16="http://schemas.microsoft.com/office/drawing/2014/main" id="{6CF3876F-1318-4832-A8DA-1CDB06AF372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Date Placeholder 3">
            <a:extLst>
              <a:ext uri="{FF2B5EF4-FFF2-40B4-BE49-F238E27FC236}">
                <a16:creationId xmlns:a16="http://schemas.microsoft.com/office/drawing/2014/main" id="{E1A92A6E-48DC-48C6-BCEB-C4AC86AE408F}"/>
              </a:ext>
            </a:extLst>
          </p:cNvPr>
          <p:cNvSpPr>
            <a:spLocks noGrp="1"/>
          </p:cNvSpPr>
          <p:nvPr>
            <p:ph type="dt" sz="half" idx="10"/>
          </p:nvPr>
        </p:nvSpPr>
        <p:spPr/>
        <p:txBody>
          <a:bodyPr/>
          <a:lstStyle/>
          <a:p>
            <a:fld id="{1B3ACF90-F0CB-4447-AAC6-8614DEB5A8D8}" type="datetimeFigureOut">
              <a:rPr lang="LID4096" smtClean="0"/>
              <a:t>10/03/2019</a:t>
            </a:fld>
            <a:endParaRPr lang="LID4096"/>
          </a:p>
        </p:txBody>
      </p:sp>
      <p:sp>
        <p:nvSpPr>
          <p:cNvPr id="5" name="Footer Placeholder 4">
            <a:extLst>
              <a:ext uri="{FF2B5EF4-FFF2-40B4-BE49-F238E27FC236}">
                <a16:creationId xmlns:a16="http://schemas.microsoft.com/office/drawing/2014/main" id="{61C1DB55-5231-4410-B03B-986798FECC44}"/>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D856E606-2B6A-46CB-8E57-95C0CE57F138}"/>
              </a:ext>
            </a:extLst>
          </p:cNvPr>
          <p:cNvSpPr>
            <a:spLocks noGrp="1"/>
          </p:cNvSpPr>
          <p:nvPr>
            <p:ph type="sldNum" sz="quarter" idx="12"/>
          </p:nvPr>
        </p:nvSpPr>
        <p:spPr/>
        <p:txBody>
          <a:bodyPr/>
          <a:lstStyle/>
          <a:p>
            <a:fld id="{4E670582-9EEB-48E4-9A8C-A5F9404A08F9}" type="slidenum">
              <a:rPr lang="LID4096" smtClean="0"/>
              <a:t>‹Nr.›</a:t>
            </a:fld>
            <a:endParaRPr lang="LID4096"/>
          </a:p>
        </p:txBody>
      </p:sp>
    </p:spTree>
    <p:extLst>
      <p:ext uri="{BB962C8B-B14F-4D97-AF65-F5344CB8AC3E}">
        <p14:creationId xmlns:p14="http://schemas.microsoft.com/office/powerpoint/2010/main" val="17764984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de-DE"/>
              <a:t>Titelmasterformat durch Klicken bearbeiten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B4A10467-8712-4516-B844-07F6C52ED953}" type="datetimeFigureOut">
              <a:rPr lang="de-AT" smtClean="0"/>
              <a:t>03.10.2019</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18227115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4A10467-8712-4516-B844-07F6C52ED953}" type="datetimeFigureOut">
              <a:rPr lang="de-AT" smtClean="0"/>
              <a:t>03.10.2019</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5088397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de-DE"/>
              <a:t>Titelmasterformat durch Klicken bearbeiten</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B4A10467-8712-4516-B844-07F6C52ED953}" type="datetimeFigureOut">
              <a:rPr lang="de-AT" smtClean="0"/>
              <a:t>03.10.2019</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4704645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B4A10467-8712-4516-B844-07F6C52ED953}" type="datetimeFigureOut">
              <a:rPr lang="de-AT" smtClean="0"/>
              <a:t>03.10.2019</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22453803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839789"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6172201"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4A10467-8712-4516-B844-07F6C52ED953}" type="datetimeFigureOut">
              <a:rPr lang="de-AT" smtClean="0"/>
              <a:t>03.10.2019</a:t>
            </a:fld>
            <a:endParaRPr lang="de-AT"/>
          </a:p>
        </p:txBody>
      </p:sp>
      <p:sp>
        <p:nvSpPr>
          <p:cNvPr id="8" name="Footer Placeholder 7"/>
          <p:cNvSpPr>
            <a:spLocks noGrp="1"/>
          </p:cNvSpPr>
          <p:nvPr>
            <p:ph type="ftr" sz="quarter" idx="11"/>
          </p:nvPr>
        </p:nvSpPr>
        <p:spPr/>
        <p:txBody>
          <a:bodyPr/>
          <a:lstStyle/>
          <a:p>
            <a:endParaRPr lang="de-AT"/>
          </a:p>
        </p:txBody>
      </p:sp>
      <p:sp>
        <p:nvSpPr>
          <p:cNvPr id="9" name="Slide Number Placeholder 8"/>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36663399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B4A10467-8712-4516-B844-07F6C52ED953}" type="datetimeFigureOut">
              <a:rPr lang="de-AT" smtClean="0"/>
              <a:t>03.10.2019</a:t>
            </a:fld>
            <a:endParaRPr lang="de-AT"/>
          </a:p>
        </p:txBody>
      </p:sp>
      <p:sp>
        <p:nvSpPr>
          <p:cNvPr id="4" name="Footer Placeholder 3"/>
          <p:cNvSpPr>
            <a:spLocks noGrp="1"/>
          </p:cNvSpPr>
          <p:nvPr>
            <p:ph type="ftr" sz="quarter" idx="11"/>
          </p:nvPr>
        </p:nvSpPr>
        <p:spPr/>
        <p:txBody>
          <a:bodyPr/>
          <a:lstStyle/>
          <a:p>
            <a:endParaRPr lang="de-AT"/>
          </a:p>
        </p:txBody>
      </p:sp>
      <p:sp>
        <p:nvSpPr>
          <p:cNvPr id="5" name="Slide Number Placeholder 4"/>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26037494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A10467-8712-4516-B844-07F6C52ED953}" type="datetimeFigureOut">
              <a:rPr lang="de-AT" smtClean="0"/>
              <a:t>03.10.2019</a:t>
            </a:fld>
            <a:endParaRPr lang="de-AT"/>
          </a:p>
        </p:txBody>
      </p:sp>
      <p:sp>
        <p:nvSpPr>
          <p:cNvPr id="3" name="Footer Placeholder 2"/>
          <p:cNvSpPr>
            <a:spLocks noGrp="1"/>
          </p:cNvSpPr>
          <p:nvPr>
            <p:ph type="ftr" sz="quarter" idx="11"/>
          </p:nvPr>
        </p:nvSpPr>
        <p:spPr/>
        <p:txBody>
          <a:bodyPr/>
          <a:lstStyle/>
          <a:p>
            <a:endParaRPr lang="de-AT"/>
          </a:p>
        </p:txBody>
      </p:sp>
      <p:sp>
        <p:nvSpPr>
          <p:cNvPr id="4" name="Slide Number Placeholder 3"/>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23209526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B4A10467-8712-4516-B844-07F6C52ED953}" type="datetimeFigureOut">
              <a:rPr lang="de-AT" smtClean="0"/>
              <a:t>03.10.2019</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3801307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FE74F-3530-47E2-B79A-7B1C6A9F710B}"/>
              </a:ext>
            </a:extLst>
          </p:cNvPr>
          <p:cNvSpPr>
            <a:spLocks noGrp="1"/>
          </p:cNvSpPr>
          <p:nvPr>
            <p:ph type="title"/>
          </p:nvPr>
        </p:nvSpPr>
        <p:spPr/>
        <p:txBody>
          <a:bodyPr/>
          <a:lstStyle/>
          <a:p>
            <a:r>
              <a:rPr lang="en-US"/>
              <a:t>Click to edit Master title style</a:t>
            </a:r>
            <a:endParaRPr lang="LID4096"/>
          </a:p>
        </p:txBody>
      </p:sp>
      <p:sp>
        <p:nvSpPr>
          <p:cNvPr id="3" name="Content Placeholder 2">
            <a:extLst>
              <a:ext uri="{FF2B5EF4-FFF2-40B4-BE49-F238E27FC236}">
                <a16:creationId xmlns:a16="http://schemas.microsoft.com/office/drawing/2014/main" id="{C7BF947F-20C8-44B5-8E61-8188CA338A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Date Placeholder 3">
            <a:extLst>
              <a:ext uri="{FF2B5EF4-FFF2-40B4-BE49-F238E27FC236}">
                <a16:creationId xmlns:a16="http://schemas.microsoft.com/office/drawing/2014/main" id="{3C40A8B3-4D06-4C0E-B869-0B3ED4ECDC2B}"/>
              </a:ext>
            </a:extLst>
          </p:cNvPr>
          <p:cNvSpPr>
            <a:spLocks noGrp="1"/>
          </p:cNvSpPr>
          <p:nvPr>
            <p:ph type="dt" sz="half" idx="10"/>
          </p:nvPr>
        </p:nvSpPr>
        <p:spPr/>
        <p:txBody>
          <a:bodyPr/>
          <a:lstStyle/>
          <a:p>
            <a:fld id="{1B3ACF90-F0CB-4447-AAC6-8614DEB5A8D8}" type="datetimeFigureOut">
              <a:rPr lang="LID4096" smtClean="0"/>
              <a:t>10/03/2019</a:t>
            </a:fld>
            <a:endParaRPr lang="LID4096"/>
          </a:p>
        </p:txBody>
      </p:sp>
      <p:sp>
        <p:nvSpPr>
          <p:cNvPr id="5" name="Footer Placeholder 4">
            <a:extLst>
              <a:ext uri="{FF2B5EF4-FFF2-40B4-BE49-F238E27FC236}">
                <a16:creationId xmlns:a16="http://schemas.microsoft.com/office/drawing/2014/main" id="{A60A3B69-AB87-4CF4-BACA-A6D61B58C7E6}"/>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FF007DBF-F021-447D-8A59-5FD0EFF7A6B5}"/>
              </a:ext>
            </a:extLst>
          </p:cNvPr>
          <p:cNvSpPr>
            <a:spLocks noGrp="1"/>
          </p:cNvSpPr>
          <p:nvPr>
            <p:ph type="sldNum" sz="quarter" idx="12"/>
          </p:nvPr>
        </p:nvSpPr>
        <p:spPr/>
        <p:txBody>
          <a:bodyPr/>
          <a:lstStyle/>
          <a:p>
            <a:fld id="{4E670582-9EEB-48E4-9A8C-A5F9404A08F9}" type="slidenum">
              <a:rPr lang="LID4096" smtClean="0"/>
              <a:t>‹Nr.›</a:t>
            </a:fld>
            <a:endParaRPr lang="LID4096"/>
          </a:p>
        </p:txBody>
      </p:sp>
    </p:spTree>
    <p:extLst>
      <p:ext uri="{BB962C8B-B14F-4D97-AF65-F5344CB8AC3E}">
        <p14:creationId xmlns:p14="http://schemas.microsoft.com/office/powerpoint/2010/main" val="19501493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B4A10467-8712-4516-B844-07F6C52ED953}" type="datetimeFigureOut">
              <a:rPr lang="de-AT" smtClean="0"/>
              <a:t>03.10.2019</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25867003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4A10467-8712-4516-B844-07F6C52ED953}" type="datetimeFigureOut">
              <a:rPr lang="de-AT" smtClean="0"/>
              <a:t>03.10.2019</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39538808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4A10467-8712-4516-B844-07F6C52ED953}" type="datetimeFigureOut">
              <a:rPr lang="de-AT" smtClean="0"/>
              <a:t>03.10.2019</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C5E333B8-47CF-4448-89BF-41534350C295}" type="slidenum">
              <a:rPr lang="de-AT" smtClean="0"/>
              <a:t>‹Nr.›</a:t>
            </a:fld>
            <a:endParaRPr lang="de-AT"/>
          </a:p>
        </p:txBody>
      </p:sp>
    </p:spTree>
    <p:extLst>
      <p:ext uri="{BB962C8B-B14F-4D97-AF65-F5344CB8AC3E}">
        <p14:creationId xmlns:p14="http://schemas.microsoft.com/office/powerpoint/2010/main" val="2688411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0BFD6-F550-4519-AB42-3B68E11ED4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ID4096"/>
          </a:p>
        </p:txBody>
      </p:sp>
      <p:sp>
        <p:nvSpPr>
          <p:cNvPr id="3" name="Text Placeholder 2">
            <a:extLst>
              <a:ext uri="{FF2B5EF4-FFF2-40B4-BE49-F238E27FC236}">
                <a16:creationId xmlns:a16="http://schemas.microsoft.com/office/drawing/2014/main" id="{06F2E7CE-4551-4C19-A01C-499B0BD79D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5A075BE-3730-473B-87A8-59971608F9FC}"/>
              </a:ext>
            </a:extLst>
          </p:cNvPr>
          <p:cNvSpPr>
            <a:spLocks noGrp="1"/>
          </p:cNvSpPr>
          <p:nvPr>
            <p:ph type="dt" sz="half" idx="10"/>
          </p:nvPr>
        </p:nvSpPr>
        <p:spPr/>
        <p:txBody>
          <a:bodyPr/>
          <a:lstStyle/>
          <a:p>
            <a:fld id="{1B3ACF90-F0CB-4447-AAC6-8614DEB5A8D8}" type="datetimeFigureOut">
              <a:rPr lang="LID4096" smtClean="0"/>
              <a:t>10/03/2019</a:t>
            </a:fld>
            <a:endParaRPr lang="LID4096"/>
          </a:p>
        </p:txBody>
      </p:sp>
      <p:sp>
        <p:nvSpPr>
          <p:cNvPr id="5" name="Footer Placeholder 4">
            <a:extLst>
              <a:ext uri="{FF2B5EF4-FFF2-40B4-BE49-F238E27FC236}">
                <a16:creationId xmlns:a16="http://schemas.microsoft.com/office/drawing/2014/main" id="{80DF67CE-F775-46A4-8523-8CAE586F0D35}"/>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902B7A6E-631F-4B80-962E-E992F18BB90B}"/>
              </a:ext>
            </a:extLst>
          </p:cNvPr>
          <p:cNvSpPr>
            <a:spLocks noGrp="1"/>
          </p:cNvSpPr>
          <p:nvPr>
            <p:ph type="sldNum" sz="quarter" idx="12"/>
          </p:nvPr>
        </p:nvSpPr>
        <p:spPr/>
        <p:txBody>
          <a:bodyPr/>
          <a:lstStyle/>
          <a:p>
            <a:fld id="{4E670582-9EEB-48E4-9A8C-A5F9404A08F9}" type="slidenum">
              <a:rPr lang="LID4096" smtClean="0"/>
              <a:t>‹Nr.›</a:t>
            </a:fld>
            <a:endParaRPr lang="LID4096"/>
          </a:p>
        </p:txBody>
      </p:sp>
    </p:spTree>
    <p:extLst>
      <p:ext uri="{BB962C8B-B14F-4D97-AF65-F5344CB8AC3E}">
        <p14:creationId xmlns:p14="http://schemas.microsoft.com/office/powerpoint/2010/main" val="2094913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457F-DFC0-4F98-A9D2-AB5905871088}"/>
              </a:ext>
            </a:extLst>
          </p:cNvPr>
          <p:cNvSpPr>
            <a:spLocks noGrp="1"/>
          </p:cNvSpPr>
          <p:nvPr>
            <p:ph type="title"/>
          </p:nvPr>
        </p:nvSpPr>
        <p:spPr/>
        <p:txBody>
          <a:bodyPr/>
          <a:lstStyle/>
          <a:p>
            <a:r>
              <a:rPr lang="en-US"/>
              <a:t>Click to edit Master title style</a:t>
            </a:r>
            <a:endParaRPr lang="LID4096"/>
          </a:p>
        </p:txBody>
      </p:sp>
      <p:sp>
        <p:nvSpPr>
          <p:cNvPr id="3" name="Content Placeholder 2">
            <a:extLst>
              <a:ext uri="{FF2B5EF4-FFF2-40B4-BE49-F238E27FC236}">
                <a16:creationId xmlns:a16="http://schemas.microsoft.com/office/drawing/2014/main" id="{3D9A2006-43A1-4BB3-AA70-FC29363DBA5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Content Placeholder 3">
            <a:extLst>
              <a:ext uri="{FF2B5EF4-FFF2-40B4-BE49-F238E27FC236}">
                <a16:creationId xmlns:a16="http://schemas.microsoft.com/office/drawing/2014/main" id="{77E87868-6FA5-44EB-B9C2-90A4E1BA660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5" name="Date Placeholder 4">
            <a:extLst>
              <a:ext uri="{FF2B5EF4-FFF2-40B4-BE49-F238E27FC236}">
                <a16:creationId xmlns:a16="http://schemas.microsoft.com/office/drawing/2014/main" id="{49C719BD-0074-42B0-ADFD-C45E6E5A0571}"/>
              </a:ext>
            </a:extLst>
          </p:cNvPr>
          <p:cNvSpPr>
            <a:spLocks noGrp="1"/>
          </p:cNvSpPr>
          <p:nvPr>
            <p:ph type="dt" sz="half" idx="10"/>
          </p:nvPr>
        </p:nvSpPr>
        <p:spPr/>
        <p:txBody>
          <a:bodyPr/>
          <a:lstStyle/>
          <a:p>
            <a:fld id="{1B3ACF90-F0CB-4447-AAC6-8614DEB5A8D8}" type="datetimeFigureOut">
              <a:rPr lang="LID4096" smtClean="0"/>
              <a:t>10/03/2019</a:t>
            </a:fld>
            <a:endParaRPr lang="LID4096"/>
          </a:p>
        </p:txBody>
      </p:sp>
      <p:sp>
        <p:nvSpPr>
          <p:cNvPr id="6" name="Footer Placeholder 5">
            <a:extLst>
              <a:ext uri="{FF2B5EF4-FFF2-40B4-BE49-F238E27FC236}">
                <a16:creationId xmlns:a16="http://schemas.microsoft.com/office/drawing/2014/main" id="{7869A493-EFD0-4CC4-9734-03E0A26E068F}"/>
              </a:ext>
            </a:extLst>
          </p:cNvPr>
          <p:cNvSpPr>
            <a:spLocks noGrp="1"/>
          </p:cNvSpPr>
          <p:nvPr>
            <p:ph type="ftr" sz="quarter" idx="11"/>
          </p:nvPr>
        </p:nvSpPr>
        <p:spPr/>
        <p:txBody>
          <a:bodyPr/>
          <a:lstStyle/>
          <a:p>
            <a:endParaRPr lang="LID4096"/>
          </a:p>
        </p:txBody>
      </p:sp>
      <p:sp>
        <p:nvSpPr>
          <p:cNvPr id="7" name="Slide Number Placeholder 6">
            <a:extLst>
              <a:ext uri="{FF2B5EF4-FFF2-40B4-BE49-F238E27FC236}">
                <a16:creationId xmlns:a16="http://schemas.microsoft.com/office/drawing/2014/main" id="{4B4893E5-B2D5-43CF-A960-B75B6FDE36C6}"/>
              </a:ext>
            </a:extLst>
          </p:cNvPr>
          <p:cNvSpPr>
            <a:spLocks noGrp="1"/>
          </p:cNvSpPr>
          <p:nvPr>
            <p:ph type="sldNum" sz="quarter" idx="12"/>
          </p:nvPr>
        </p:nvSpPr>
        <p:spPr/>
        <p:txBody>
          <a:bodyPr/>
          <a:lstStyle/>
          <a:p>
            <a:fld id="{4E670582-9EEB-48E4-9A8C-A5F9404A08F9}" type="slidenum">
              <a:rPr lang="LID4096" smtClean="0"/>
              <a:t>‹Nr.›</a:t>
            </a:fld>
            <a:endParaRPr lang="LID4096"/>
          </a:p>
        </p:txBody>
      </p:sp>
    </p:spTree>
    <p:extLst>
      <p:ext uri="{BB962C8B-B14F-4D97-AF65-F5344CB8AC3E}">
        <p14:creationId xmlns:p14="http://schemas.microsoft.com/office/powerpoint/2010/main" val="64461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67E1D-44F1-4F10-8AFA-9945EE672653}"/>
              </a:ext>
            </a:extLst>
          </p:cNvPr>
          <p:cNvSpPr>
            <a:spLocks noGrp="1"/>
          </p:cNvSpPr>
          <p:nvPr>
            <p:ph type="title"/>
          </p:nvPr>
        </p:nvSpPr>
        <p:spPr>
          <a:xfrm>
            <a:off x="839788" y="365125"/>
            <a:ext cx="10515600" cy="1325563"/>
          </a:xfrm>
        </p:spPr>
        <p:txBody>
          <a:bodyPr/>
          <a:lstStyle/>
          <a:p>
            <a:r>
              <a:rPr lang="en-US"/>
              <a:t>Click to edit Master title style</a:t>
            </a:r>
            <a:endParaRPr lang="LID4096"/>
          </a:p>
        </p:txBody>
      </p:sp>
      <p:sp>
        <p:nvSpPr>
          <p:cNvPr id="3" name="Text Placeholder 2">
            <a:extLst>
              <a:ext uri="{FF2B5EF4-FFF2-40B4-BE49-F238E27FC236}">
                <a16:creationId xmlns:a16="http://schemas.microsoft.com/office/drawing/2014/main" id="{4CFF6595-ED79-4A47-8777-5AA916A74C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5F5513E-0E7A-43FA-BBC4-DF1088B93F3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5" name="Text Placeholder 4">
            <a:extLst>
              <a:ext uri="{FF2B5EF4-FFF2-40B4-BE49-F238E27FC236}">
                <a16:creationId xmlns:a16="http://schemas.microsoft.com/office/drawing/2014/main" id="{0A200588-6853-459E-95AC-487D4CDE8C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85C38A-E2FF-4F70-89A2-7FAD945E4B0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7" name="Date Placeholder 6">
            <a:extLst>
              <a:ext uri="{FF2B5EF4-FFF2-40B4-BE49-F238E27FC236}">
                <a16:creationId xmlns:a16="http://schemas.microsoft.com/office/drawing/2014/main" id="{F67135B5-74C2-4955-B86F-8886B120B447}"/>
              </a:ext>
            </a:extLst>
          </p:cNvPr>
          <p:cNvSpPr>
            <a:spLocks noGrp="1"/>
          </p:cNvSpPr>
          <p:nvPr>
            <p:ph type="dt" sz="half" idx="10"/>
          </p:nvPr>
        </p:nvSpPr>
        <p:spPr/>
        <p:txBody>
          <a:bodyPr/>
          <a:lstStyle/>
          <a:p>
            <a:fld id="{1B3ACF90-F0CB-4447-AAC6-8614DEB5A8D8}" type="datetimeFigureOut">
              <a:rPr lang="LID4096" smtClean="0"/>
              <a:t>10/03/2019</a:t>
            </a:fld>
            <a:endParaRPr lang="LID4096"/>
          </a:p>
        </p:txBody>
      </p:sp>
      <p:sp>
        <p:nvSpPr>
          <p:cNvPr id="8" name="Footer Placeholder 7">
            <a:extLst>
              <a:ext uri="{FF2B5EF4-FFF2-40B4-BE49-F238E27FC236}">
                <a16:creationId xmlns:a16="http://schemas.microsoft.com/office/drawing/2014/main" id="{4DB7CA31-41FB-48A5-A5C8-4F3666EA5D05}"/>
              </a:ext>
            </a:extLst>
          </p:cNvPr>
          <p:cNvSpPr>
            <a:spLocks noGrp="1"/>
          </p:cNvSpPr>
          <p:nvPr>
            <p:ph type="ftr" sz="quarter" idx="11"/>
          </p:nvPr>
        </p:nvSpPr>
        <p:spPr/>
        <p:txBody>
          <a:bodyPr/>
          <a:lstStyle/>
          <a:p>
            <a:endParaRPr lang="LID4096"/>
          </a:p>
        </p:txBody>
      </p:sp>
      <p:sp>
        <p:nvSpPr>
          <p:cNvPr id="9" name="Slide Number Placeholder 8">
            <a:extLst>
              <a:ext uri="{FF2B5EF4-FFF2-40B4-BE49-F238E27FC236}">
                <a16:creationId xmlns:a16="http://schemas.microsoft.com/office/drawing/2014/main" id="{108B2881-FE1E-4EB1-806F-3BDBB257B729}"/>
              </a:ext>
            </a:extLst>
          </p:cNvPr>
          <p:cNvSpPr>
            <a:spLocks noGrp="1"/>
          </p:cNvSpPr>
          <p:nvPr>
            <p:ph type="sldNum" sz="quarter" idx="12"/>
          </p:nvPr>
        </p:nvSpPr>
        <p:spPr/>
        <p:txBody>
          <a:bodyPr/>
          <a:lstStyle/>
          <a:p>
            <a:fld id="{4E670582-9EEB-48E4-9A8C-A5F9404A08F9}" type="slidenum">
              <a:rPr lang="LID4096" smtClean="0"/>
              <a:t>‹Nr.›</a:t>
            </a:fld>
            <a:endParaRPr lang="LID4096"/>
          </a:p>
        </p:txBody>
      </p:sp>
    </p:spTree>
    <p:extLst>
      <p:ext uri="{BB962C8B-B14F-4D97-AF65-F5344CB8AC3E}">
        <p14:creationId xmlns:p14="http://schemas.microsoft.com/office/powerpoint/2010/main" val="2997981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46C4F-0B7D-472F-89D0-796AB632D13C}"/>
              </a:ext>
            </a:extLst>
          </p:cNvPr>
          <p:cNvSpPr>
            <a:spLocks noGrp="1"/>
          </p:cNvSpPr>
          <p:nvPr>
            <p:ph type="title"/>
          </p:nvPr>
        </p:nvSpPr>
        <p:spPr/>
        <p:txBody>
          <a:bodyPr/>
          <a:lstStyle/>
          <a:p>
            <a:r>
              <a:rPr lang="en-US"/>
              <a:t>Click to edit Master title style</a:t>
            </a:r>
            <a:endParaRPr lang="LID4096"/>
          </a:p>
        </p:txBody>
      </p:sp>
      <p:sp>
        <p:nvSpPr>
          <p:cNvPr id="3" name="Date Placeholder 2">
            <a:extLst>
              <a:ext uri="{FF2B5EF4-FFF2-40B4-BE49-F238E27FC236}">
                <a16:creationId xmlns:a16="http://schemas.microsoft.com/office/drawing/2014/main" id="{6FCBAA85-D8BC-43D4-9E79-1E1A064D0564}"/>
              </a:ext>
            </a:extLst>
          </p:cNvPr>
          <p:cNvSpPr>
            <a:spLocks noGrp="1"/>
          </p:cNvSpPr>
          <p:nvPr>
            <p:ph type="dt" sz="half" idx="10"/>
          </p:nvPr>
        </p:nvSpPr>
        <p:spPr/>
        <p:txBody>
          <a:bodyPr/>
          <a:lstStyle/>
          <a:p>
            <a:fld id="{1B3ACF90-F0CB-4447-AAC6-8614DEB5A8D8}" type="datetimeFigureOut">
              <a:rPr lang="LID4096" smtClean="0"/>
              <a:t>10/03/2019</a:t>
            </a:fld>
            <a:endParaRPr lang="LID4096"/>
          </a:p>
        </p:txBody>
      </p:sp>
      <p:sp>
        <p:nvSpPr>
          <p:cNvPr id="4" name="Footer Placeholder 3">
            <a:extLst>
              <a:ext uri="{FF2B5EF4-FFF2-40B4-BE49-F238E27FC236}">
                <a16:creationId xmlns:a16="http://schemas.microsoft.com/office/drawing/2014/main" id="{AAFAC847-CA6A-4BED-B0AD-59436998B008}"/>
              </a:ext>
            </a:extLst>
          </p:cNvPr>
          <p:cNvSpPr>
            <a:spLocks noGrp="1"/>
          </p:cNvSpPr>
          <p:nvPr>
            <p:ph type="ftr" sz="quarter" idx="11"/>
          </p:nvPr>
        </p:nvSpPr>
        <p:spPr/>
        <p:txBody>
          <a:bodyPr/>
          <a:lstStyle/>
          <a:p>
            <a:endParaRPr lang="LID4096"/>
          </a:p>
        </p:txBody>
      </p:sp>
      <p:sp>
        <p:nvSpPr>
          <p:cNvPr id="5" name="Slide Number Placeholder 4">
            <a:extLst>
              <a:ext uri="{FF2B5EF4-FFF2-40B4-BE49-F238E27FC236}">
                <a16:creationId xmlns:a16="http://schemas.microsoft.com/office/drawing/2014/main" id="{6066EA0E-FA70-4A9F-9DFE-B7BA920F753F}"/>
              </a:ext>
            </a:extLst>
          </p:cNvPr>
          <p:cNvSpPr>
            <a:spLocks noGrp="1"/>
          </p:cNvSpPr>
          <p:nvPr>
            <p:ph type="sldNum" sz="quarter" idx="12"/>
          </p:nvPr>
        </p:nvSpPr>
        <p:spPr/>
        <p:txBody>
          <a:bodyPr/>
          <a:lstStyle/>
          <a:p>
            <a:fld id="{4E670582-9EEB-48E4-9A8C-A5F9404A08F9}" type="slidenum">
              <a:rPr lang="LID4096" smtClean="0"/>
              <a:t>‹Nr.›</a:t>
            </a:fld>
            <a:endParaRPr lang="LID4096"/>
          </a:p>
        </p:txBody>
      </p:sp>
    </p:spTree>
    <p:extLst>
      <p:ext uri="{BB962C8B-B14F-4D97-AF65-F5344CB8AC3E}">
        <p14:creationId xmlns:p14="http://schemas.microsoft.com/office/powerpoint/2010/main" val="3245883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068923-7DD1-488F-86DA-C73BB1FB085F}"/>
              </a:ext>
            </a:extLst>
          </p:cNvPr>
          <p:cNvSpPr>
            <a:spLocks noGrp="1"/>
          </p:cNvSpPr>
          <p:nvPr>
            <p:ph type="dt" sz="half" idx="10"/>
          </p:nvPr>
        </p:nvSpPr>
        <p:spPr/>
        <p:txBody>
          <a:bodyPr/>
          <a:lstStyle/>
          <a:p>
            <a:fld id="{1B3ACF90-F0CB-4447-AAC6-8614DEB5A8D8}" type="datetimeFigureOut">
              <a:rPr lang="LID4096" smtClean="0"/>
              <a:t>10/03/2019</a:t>
            </a:fld>
            <a:endParaRPr lang="LID4096"/>
          </a:p>
        </p:txBody>
      </p:sp>
      <p:sp>
        <p:nvSpPr>
          <p:cNvPr id="3" name="Footer Placeholder 2">
            <a:extLst>
              <a:ext uri="{FF2B5EF4-FFF2-40B4-BE49-F238E27FC236}">
                <a16:creationId xmlns:a16="http://schemas.microsoft.com/office/drawing/2014/main" id="{BE93E92E-2AD0-4F37-AA4C-70E69F9EC1B1}"/>
              </a:ext>
            </a:extLst>
          </p:cNvPr>
          <p:cNvSpPr>
            <a:spLocks noGrp="1"/>
          </p:cNvSpPr>
          <p:nvPr>
            <p:ph type="ftr" sz="quarter" idx="11"/>
          </p:nvPr>
        </p:nvSpPr>
        <p:spPr/>
        <p:txBody>
          <a:bodyPr/>
          <a:lstStyle/>
          <a:p>
            <a:endParaRPr lang="LID4096"/>
          </a:p>
        </p:txBody>
      </p:sp>
      <p:sp>
        <p:nvSpPr>
          <p:cNvPr id="4" name="Slide Number Placeholder 3">
            <a:extLst>
              <a:ext uri="{FF2B5EF4-FFF2-40B4-BE49-F238E27FC236}">
                <a16:creationId xmlns:a16="http://schemas.microsoft.com/office/drawing/2014/main" id="{97024A22-7C63-4B22-8C4C-ED7E37B11567}"/>
              </a:ext>
            </a:extLst>
          </p:cNvPr>
          <p:cNvSpPr>
            <a:spLocks noGrp="1"/>
          </p:cNvSpPr>
          <p:nvPr>
            <p:ph type="sldNum" sz="quarter" idx="12"/>
          </p:nvPr>
        </p:nvSpPr>
        <p:spPr/>
        <p:txBody>
          <a:bodyPr/>
          <a:lstStyle/>
          <a:p>
            <a:fld id="{4E670582-9EEB-48E4-9A8C-A5F9404A08F9}" type="slidenum">
              <a:rPr lang="LID4096" smtClean="0"/>
              <a:t>‹Nr.›</a:t>
            </a:fld>
            <a:endParaRPr lang="LID4096"/>
          </a:p>
        </p:txBody>
      </p:sp>
    </p:spTree>
    <p:extLst>
      <p:ext uri="{BB962C8B-B14F-4D97-AF65-F5344CB8AC3E}">
        <p14:creationId xmlns:p14="http://schemas.microsoft.com/office/powerpoint/2010/main" val="426450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14E19-1DC8-41B5-A355-9F08A0EE55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ID4096"/>
          </a:p>
        </p:txBody>
      </p:sp>
      <p:sp>
        <p:nvSpPr>
          <p:cNvPr id="3" name="Content Placeholder 2">
            <a:extLst>
              <a:ext uri="{FF2B5EF4-FFF2-40B4-BE49-F238E27FC236}">
                <a16:creationId xmlns:a16="http://schemas.microsoft.com/office/drawing/2014/main" id="{8EA2FC66-5F25-4D3F-B74B-9AAB789E94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Text Placeholder 3">
            <a:extLst>
              <a:ext uri="{FF2B5EF4-FFF2-40B4-BE49-F238E27FC236}">
                <a16:creationId xmlns:a16="http://schemas.microsoft.com/office/drawing/2014/main" id="{204EEA50-39A2-4D26-80DE-A4D59418CB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FCD454-252B-4420-AC76-F121385CCE99}"/>
              </a:ext>
            </a:extLst>
          </p:cNvPr>
          <p:cNvSpPr>
            <a:spLocks noGrp="1"/>
          </p:cNvSpPr>
          <p:nvPr>
            <p:ph type="dt" sz="half" idx="10"/>
          </p:nvPr>
        </p:nvSpPr>
        <p:spPr/>
        <p:txBody>
          <a:bodyPr/>
          <a:lstStyle/>
          <a:p>
            <a:fld id="{1B3ACF90-F0CB-4447-AAC6-8614DEB5A8D8}" type="datetimeFigureOut">
              <a:rPr lang="LID4096" smtClean="0"/>
              <a:t>10/03/2019</a:t>
            </a:fld>
            <a:endParaRPr lang="LID4096"/>
          </a:p>
        </p:txBody>
      </p:sp>
      <p:sp>
        <p:nvSpPr>
          <p:cNvPr id="6" name="Footer Placeholder 5">
            <a:extLst>
              <a:ext uri="{FF2B5EF4-FFF2-40B4-BE49-F238E27FC236}">
                <a16:creationId xmlns:a16="http://schemas.microsoft.com/office/drawing/2014/main" id="{0DA479B3-EA9C-4215-A446-D316FDCE3D6B}"/>
              </a:ext>
            </a:extLst>
          </p:cNvPr>
          <p:cNvSpPr>
            <a:spLocks noGrp="1"/>
          </p:cNvSpPr>
          <p:nvPr>
            <p:ph type="ftr" sz="quarter" idx="11"/>
          </p:nvPr>
        </p:nvSpPr>
        <p:spPr/>
        <p:txBody>
          <a:bodyPr/>
          <a:lstStyle/>
          <a:p>
            <a:endParaRPr lang="LID4096"/>
          </a:p>
        </p:txBody>
      </p:sp>
      <p:sp>
        <p:nvSpPr>
          <p:cNvPr id="7" name="Slide Number Placeholder 6">
            <a:extLst>
              <a:ext uri="{FF2B5EF4-FFF2-40B4-BE49-F238E27FC236}">
                <a16:creationId xmlns:a16="http://schemas.microsoft.com/office/drawing/2014/main" id="{3C7D7D62-63ED-426D-B404-99FE29F520D4}"/>
              </a:ext>
            </a:extLst>
          </p:cNvPr>
          <p:cNvSpPr>
            <a:spLocks noGrp="1"/>
          </p:cNvSpPr>
          <p:nvPr>
            <p:ph type="sldNum" sz="quarter" idx="12"/>
          </p:nvPr>
        </p:nvSpPr>
        <p:spPr/>
        <p:txBody>
          <a:bodyPr/>
          <a:lstStyle/>
          <a:p>
            <a:fld id="{4E670582-9EEB-48E4-9A8C-A5F9404A08F9}" type="slidenum">
              <a:rPr lang="LID4096" smtClean="0"/>
              <a:t>‹Nr.›</a:t>
            </a:fld>
            <a:endParaRPr lang="LID4096"/>
          </a:p>
        </p:txBody>
      </p:sp>
    </p:spTree>
    <p:extLst>
      <p:ext uri="{BB962C8B-B14F-4D97-AF65-F5344CB8AC3E}">
        <p14:creationId xmlns:p14="http://schemas.microsoft.com/office/powerpoint/2010/main" val="2506918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E6BBC-44ED-4EC2-9D1C-4B90F65088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ID4096"/>
          </a:p>
        </p:txBody>
      </p:sp>
      <p:sp>
        <p:nvSpPr>
          <p:cNvPr id="3" name="Picture Placeholder 2">
            <a:extLst>
              <a:ext uri="{FF2B5EF4-FFF2-40B4-BE49-F238E27FC236}">
                <a16:creationId xmlns:a16="http://schemas.microsoft.com/office/drawing/2014/main" id="{105450FD-B241-46FD-BE85-ECB8169935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ID4096"/>
          </a:p>
        </p:txBody>
      </p:sp>
      <p:sp>
        <p:nvSpPr>
          <p:cNvPr id="4" name="Text Placeholder 3">
            <a:extLst>
              <a:ext uri="{FF2B5EF4-FFF2-40B4-BE49-F238E27FC236}">
                <a16:creationId xmlns:a16="http://schemas.microsoft.com/office/drawing/2014/main" id="{6ADBD165-6544-4820-BEA0-544C60B5D3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9AD742-0A8B-47DC-9A2D-580258758CBC}"/>
              </a:ext>
            </a:extLst>
          </p:cNvPr>
          <p:cNvSpPr>
            <a:spLocks noGrp="1"/>
          </p:cNvSpPr>
          <p:nvPr>
            <p:ph type="dt" sz="half" idx="10"/>
          </p:nvPr>
        </p:nvSpPr>
        <p:spPr/>
        <p:txBody>
          <a:bodyPr/>
          <a:lstStyle/>
          <a:p>
            <a:fld id="{1B3ACF90-F0CB-4447-AAC6-8614DEB5A8D8}" type="datetimeFigureOut">
              <a:rPr lang="LID4096" smtClean="0"/>
              <a:t>10/03/2019</a:t>
            </a:fld>
            <a:endParaRPr lang="LID4096"/>
          </a:p>
        </p:txBody>
      </p:sp>
      <p:sp>
        <p:nvSpPr>
          <p:cNvPr id="6" name="Footer Placeholder 5">
            <a:extLst>
              <a:ext uri="{FF2B5EF4-FFF2-40B4-BE49-F238E27FC236}">
                <a16:creationId xmlns:a16="http://schemas.microsoft.com/office/drawing/2014/main" id="{2216F81F-2184-4DD1-ACBD-247E3F6304F7}"/>
              </a:ext>
            </a:extLst>
          </p:cNvPr>
          <p:cNvSpPr>
            <a:spLocks noGrp="1"/>
          </p:cNvSpPr>
          <p:nvPr>
            <p:ph type="ftr" sz="quarter" idx="11"/>
          </p:nvPr>
        </p:nvSpPr>
        <p:spPr/>
        <p:txBody>
          <a:bodyPr/>
          <a:lstStyle/>
          <a:p>
            <a:endParaRPr lang="LID4096"/>
          </a:p>
        </p:txBody>
      </p:sp>
      <p:sp>
        <p:nvSpPr>
          <p:cNvPr id="7" name="Slide Number Placeholder 6">
            <a:extLst>
              <a:ext uri="{FF2B5EF4-FFF2-40B4-BE49-F238E27FC236}">
                <a16:creationId xmlns:a16="http://schemas.microsoft.com/office/drawing/2014/main" id="{9D2433CB-B09A-4430-8C3D-860A245A9F02}"/>
              </a:ext>
            </a:extLst>
          </p:cNvPr>
          <p:cNvSpPr>
            <a:spLocks noGrp="1"/>
          </p:cNvSpPr>
          <p:nvPr>
            <p:ph type="sldNum" sz="quarter" idx="12"/>
          </p:nvPr>
        </p:nvSpPr>
        <p:spPr/>
        <p:txBody>
          <a:bodyPr/>
          <a:lstStyle/>
          <a:p>
            <a:fld id="{4E670582-9EEB-48E4-9A8C-A5F9404A08F9}" type="slidenum">
              <a:rPr lang="LID4096" smtClean="0"/>
              <a:t>‹Nr.›</a:t>
            </a:fld>
            <a:endParaRPr lang="LID4096"/>
          </a:p>
        </p:txBody>
      </p:sp>
    </p:spTree>
    <p:extLst>
      <p:ext uri="{BB962C8B-B14F-4D97-AF65-F5344CB8AC3E}">
        <p14:creationId xmlns:p14="http://schemas.microsoft.com/office/powerpoint/2010/main" val="133333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85DE4BC-C321-4422-B4C7-EEA1ED502E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ID4096"/>
          </a:p>
        </p:txBody>
      </p:sp>
      <p:sp>
        <p:nvSpPr>
          <p:cNvPr id="3" name="Text Placeholder 2">
            <a:extLst>
              <a:ext uri="{FF2B5EF4-FFF2-40B4-BE49-F238E27FC236}">
                <a16:creationId xmlns:a16="http://schemas.microsoft.com/office/drawing/2014/main" id="{44FBD2E0-CBEB-46CF-8CE4-2B2E659CD0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Date Placeholder 3">
            <a:extLst>
              <a:ext uri="{FF2B5EF4-FFF2-40B4-BE49-F238E27FC236}">
                <a16:creationId xmlns:a16="http://schemas.microsoft.com/office/drawing/2014/main" id="{34CE16E7-A01A-4948-BDAE-9778C16C53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3ACF90-F0CB-4447-AAC6-8614DEB5A8D8}" type="datetimeFigureOut">
              <a:rPr lang="LID4096" smtClean="0"/>
              <a:t>10/03/2019</a:t>
            </a:fld>
            <a:endParaRPr lang="LID4096"/>
          </a:p>
        </p:txBody>
      </p:sp>
      <p:sp>
        <p:nvSpPr>
          <p:cNvPr id="5" name="Footer Placeholder 4">
            <a:extLst>
              <a:ext uri="{FF2B5EF4-FFF2-40B4-BE49-F238E27FC236}">
                <a16:creationId xmlns:a16="http://schemas.microsoft.com/office/drawing/2014/main" id="{AE3EC7C5-E4DB-4341-9183-81321D8C0D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ID4096"/>
          </a:p>
        </p:txBody>
      </p:sp>
      <p:sp>
        <p:nvSpPr>
          <p:cNvPr id="6" name="Slide Number Placeholder 5">
            <a:extLst>
              <a:ext uri="{FF2B5EF4-FFF2-40B4-BE49-F238E27FC236}">
                <a16:creationId xmlns:a16="http://schemas.microsoft.com/office/drawing/2014/main" id="{64E55280-05CD-4E7D-B49E-8B77F6C52A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70582-9EEB-48E4-9A8C-A5F9404A08F9}" type="slidenum">
              <a:rPr lang="LID4096" smtClean="0"/>
              <a:t>‹Nr.›</a:t>
            </a:fld>
            <a:endParaRPr lang="LID4096"/>
          </a:p>
        </p:txBody>
      </p:sp>
    </p:spTree>
    <p:extLst>
      <p:ext uri="{BB962C8B-B14F-4D97-AF65-F5344CB8AC3E}">
        <p14:creationId xmlns:p14="http://schemas.microsoft.com/office/powerpoint/2010/main" val="25431403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A10467-8712-4516-B844-07F6C52ED953}" type="datetimeFigureOut">
              <a:rPr lang="de-AT" smtClean="0"/>
              <a:t>03.10.2019</a:t>
            </a:fld>
            <a:endParaRPr lang="de-AT"/>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E333B8-47CF-4448-89BF-41534350C295}" type="slidenum">
              <a:rPr lang="de-AT" smtClean="0"/>
              <a:t>‹Nr.›</a:t>
            </a:fld>
            <a:endParaRPr lang="de-AT"/>
          </a:p>
        </p:txBody>
      </p:sp>
    </p:spTree>
    <p:extLst>
      <p:ext uri="{BB962C8B-B14F-4D97-AF65-F5344CB8AC3E}">
        <p14:creationId xmlns:p14="http://schemas.microsoft.com/office/powerpoint/2010/main" val="27535418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0" y="2055851"/>
            <a:ext cx="9144000" cy="3189644"/>
          </a:xfrm>
          <a:prstGeom prst="rect">
            <a:avLst/>
          </a:prstGeom>
        </p:spPr>
      </p:pic>
      <p:sp>
        <p:nvSpPr>
          <p:cNvPr id="2" name="Textfeld 1"/>
          <p:cNvSpPr txBox="1"/>
          <p:nvPr/>
        </p:nvSpPr>
        <p:spPr>
          <a:xfrm>
            <a:off x="3863752" y="5966048"/>
            <a:ext cx="4680520" cy="584775"/>
          </a:xfrm>
          <a:prstGeom prst="rect">
            <a:avLst/>
          </a:prstGeom>
          <a:noFill/>
        </p:spPr>
        <p:txBody>
          <a:bodyPr wrap="square" rtlCol="0">
            <a:spAutoFit/>
          </a:bodyPr>
          <a:lstStyle/>
          <a:p>
            <a:pPr algn="ctr" defTabSz="457200"/>
            <a:r>
              <a:rPr lang="de-DE" sz="3200" b="1" dirty="0">
                <a:solidFill>
                  <a:srgbClr val="C00000"/>
                </a:solidFill>
                <a:latin typeface="Calibri" panose="020F0502020204030204"/>
              </a:rPr>
              <a:t>www.erasmus-artist.eu</a:t>
            </a:r>
          </a:p>
        </p:txBody>
      </p:sp>
      <p:pic>
        <p:nvPicPr>
          <p:cNvPr id="4" name="Picture 2" descr="http://www.erasmus-artist.eu/images/eu_flag_co_funded_pos_-rgb-_right.jpg?crc=3942257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04012" y="300989"/>
            <a:ext cx="4440660" cy="126876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7123" y="97524"/>
            <a:ext cx="2549237" cy="1475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מלבן 6"/>
          <p:cNvSpPr/>
          <p:nvPr/>
        </p:nvSpPr>
        <p:spPr>
          <a:xfrm>
            <a:off x="1455449" y="1569749"/>
            <a:ext cx="2770888" cy="492443"/>
          </a:xfrm>
          <a:prstGeom prst="rect">
            <a:avLst/>
          </a:prstGeom>
        </p:spPr>
        <p:txBody>
          <a:bodyPr wrap="none">
            <a:spAutoFit/>
          </a:bodyPr>
          <a:lstStyle/>
          <a:p>
            <a:pPr algn="ctr"/>
            <a:r>
              <a:rPr lang="en-US" sz="1300" b="1" dirty="0">
                <a:solidFill>
                  <a:srgbClr val="0070C0"/>
                </a:solidFill>
                <a:ea typeface="Times New Roman" panose="02020603050405020304" pitchFamily="18" charset="0"/>
              </a:rPr>
              <a:t> Academic Arab College </a:t>
            </a:r>
            <a:r>
              <a:rPr lang="en-US" sz="1300" b="1" dirty="0" smtClean="0">
                <a:solidFill>
                  <a:srgbClr val="0070C0"/>
                </a:solidFill>
                <a:ea typeface="Times New Roman" panose="02020603050405020304" pitchFamily="18" charset="0"/>
              </a:rPr>
              <a:t>for </a:t>
            </a:r>
            <a:r>
              <a:rPr lang="en-US" sz="1300" b="1" dirty="0" smtClean="0">
                <a:solidFill>
                  <a:srgbClr val="0070C0"/>
                </a:solidFill>
              </a:rPr>
              <a:t>Education</a:t>
            </a:r>
          </a:p>
          <a:p>
            <a:pPr algn="ctr"/>
            <a:r>
              <a:rPr lang="en-US" sz="1300" b="1" dirty="0" smtClean="0">
                <a:solidFill>
                  <a:srgbClr val="0070C0"/>
                </a:solidFill>
              </a:rPr>
              <a:t> </a:t>
            </a:r>
            <a:r>
              <a:rPr lang="en-US" sz="1300" b="1" dirty="0">
                <a:solidFill>
                  <a:srgbClr val="0070C0"/>
                </a:solidFill>
              </a:rPr>
              <a:t>in Israel – Haifa</a:t>
            </a:r>
            <a:r>
              <a:rPr lang="en-US" sz="1300" b="1" dirty="0" smtClean="0">
                <a:solidFill>
                  <a:srgbClr val="0070C0"/>
                </a:solidFill>
                <a:ea typeface="Times New Roman" panose="02020603050405020304" pitchFamily="18" charset="0"/>
              </a:rPr>
              <a:t> </a:t>
            </a:r>
            <a:endParaRPr lang="he-IL" sz="1300" dirty="0">
              <a:solidFill>
                <a:srgbClr val="0070C0"/>
              </a:solidFill>
            </a:endParaRPr>
          </a:p>
        </p:txBody>
      </p:sp>
      <p:sp>
        <p:nvSpPr>
          <p:cNvPr id="8" name="TextBox 7">
            <a:extLst>
              <a:ext uri="{FF2B5EF4-FFF2-40B4-BE49-F238E27FC236}">
                <a16:creationId xmlns:a16="http://schemas.microsoft.com/office/drawing/2014/main" id="{A6656EA8-FBC8-4B82-8EDE-7175FF37A216}"/>
              </a:ext>
            </a:extLst>
          </p:cNvPr>
          <p:cNvSpPr txBox="1"/>
          <p:nvPr/>
        </p:nvSpPr>
        <p:spPr>
          <a:xfrm>
            <a:off x="3040287" y="5535161"/>
            <a:ext cx="5503985" cy="430887"/>
          </a:xfrm>
          <a:prstGeom prst="rect">
            <a:avLst/>
          </a:prstGeom>
          <a:solidFill>
            <a:srgbClr val="A40000"/>
          </a:solidFill>
        </p:spPr>
        <p:txBody>
          <a:bodyPr wrap="square" rtlCol="0">
            <a:spAutoFit/>
          </a:bodyPr>
          <a:lstStyle/>
          <a:p>
            <a:pPr algn="ctr"/>
            <a:r>
              <a:rPr lang="ar-SA" sz="2200" b="1" dirty="0" smtClean="0">
                <a:solidFill>
                  <a:srgbClr val="FFFFFF"/>
                </a:solidFill>
              </a:rPr>
              <a:t>البحث الاجرائي للتجديد في تدريس العلوم</a:t>
            </a:r>
            <a:endParaRPr lang="en-US" sz="2200" b="1" dirty="0">
              <a:solidFill>
                <a:srgbClr val="FFFFFF"/>
              </a:solidFill>
            </a:endParaRPr>
          </a:p>
        </p:txBody>
      </p:sp>
    </p:spTree>
    <p:extLst>
      <p:ext uri="{BB962C8B-B14F-4D97-AF65-F5344CB8AC3E}">
        <p14:creationId xmlns:p14="http://schemas.microsoft.com/office/powerpoint/2010/main" val="2086254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17988" y="685802"/>
            <a:ext cx="11934395" cy="567813"/>
          </a:xfrm>
        </p:spPr>
        <p:txBody>
          <a:bodyPr>
            <a:noAutofit/>
          </a:bodyPr>
          <a:lstStyle/>
          <a:p>
            <a:pPr algn="ctr"/>
            <a:r>
              <a:rPr lang="ar-LB" altLang="de-DE" sz="4000" b="1" dirty="0">
                <a:solidFill>
                  <a:srgbClr val="C00000"/>
                </a:solidFill>
              </a:rPr>
              <a:t>طرق البحث الإجرائي من حيث القوة</a:t>
            </a:r>
            <a:endParaRPr lang="de-DE" altLang="de-DE" sz="40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defTabSz="457200" eaLnBrk="1" hangingPunct="1"/>
            <a:r>
              <a:rPr lang="de-DE" altLang="de-DE" sz="1400" dirty="0">
                <a:solidFill>
                  <a:prstClr val="black"/>
                </a:solidFill>
              </a:rPr>
              <a:t> </a:t>
            </a:r>
          </a:p>
        </p:txBody>
      </p:sp>
      <p:sp>
        <p:nvSpPr>
          <p:cNvPr id="14341" name="Rectangle 4"/>
          <p:cNvSpPr>
            <a:spLocks noChangeArrowheads="1"/>
          </p:cNvSpPr>
          <p:nvPr/>
        </p:nvSpPr>
        <p:spPr bwMode="auto">
          <a:xfrm>
            <a:off x="6003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defTabSz="457200" eaLnBrk="1" hangingPunct="1"/>
            <a:endParaRPr lang="de-DE" altLang="de-DE" sz="3600">
              <a:solidFill>
                <a:srgbClr val="44546A"/>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31504" y="6096809"/>
            <a:ext cx="1989230" cy="674974"/>
          </a:xfrm>
          <a:prstGeom prst="rect">
            <a:avLst/>
          </a:prstGeom>
        </p:spPr>
      </p:pic>
      <p:sp>
        <p:nvSpPr>
          <p:cNvPr id="8" name="Textfeld 7"/>
          <p:cNvSpPr txBox="1"/>
          <p:nvPr/>
        </p:nvSpPr>
        <p:spPr>
          <a:xfrm>
            <a:off x="5663952" y="6187011"/>
            <a:ext cx="4680520" cy="584775"/>
          </a:xfrm>
          <a:prstGeom prst="rect">
            <a:avLst/>
          </a:prstGeom>
          <a:noFill/>
        </p:spPr>
        <p:txBody>
          <a:bodyPr wrap="square" rtlCol="0">
            <a:spAutoFit/>
          </a:bodyPr>
          <a:lstStyle/>
          <a:p>
            <a:pPr algn="ctr" defTabSz="457200"/>
            <a:r>
              <a:rPr lang="de-DE" sz="3200" b="1" dirty="0">
                <a:solidFill>
                  <a:srgbClr val="C00000"/>
                </a:solidFill>
                <a:latin typeface="Calibri" panose="020F0502020204030204"/>
              </a:rPr>
              <a:t>www.erasmus-artist.eu</a:t>
            </a:r>
          </a:p>
        </p:txBody>
      </p:sp>
      <p:sp>
        <p:nvSpPr>
          <p:cNvPr id="2" name="Rechteck 1"/>
          <p:cNvSpPr/>
          <p:nvPr/>
        </p:nvSpPr>
        <p:spPr>
          <a:xfrm>
            <a:off x="1911626" y="1908509"/>
            <a:ext cx="8756374" cy="2893100"/>
          </a:xfrm>
          <a:prstGeom prst="rect">
            <a:avLst/>
          </a:prstGeom>
        </p:spPr>
        <p:txBody>
          <a:bodyPr wrap="square">
            <a:spAutoFit/>
          </a:bodyPr>
          <a:lstStyle/>
          <a:p>
            <a:pPr algn="r" rtl="1"/>
            <a:r>
              <a:rPr lang="ar-SA" i="1" dirty="0"/>
              <a:t>"ممكن أن نتبع الاختلافات في العلاقة بين المشاركين ومصدر ونطاق "الفكرة "التوجيهية إلى مسألة القوة.</a:t>
            </a:r>
          </a:p>
          <a:p>
            <a:pPr algn="r" rtl="1"/>
            <a:r>
              <a:rPr lang="ar-SA" i="1" dirty="0"/>
              <a:t>في بحث الإجراءات التقنية، تعتبر "الفكرة" مصدر قوة العمل ولأن "الفكرة" غالباً ما تتواجد مع الميسر، فإن الميسر هو الذي يتحكم في الطاقة في المشروع.</a:t>
            </a:r>
          </a:p>
          <a:p>
            <a:pPr algn="r" rtl="1"/>
            <a:r>
              <a:rPr lang="ar-SA" i="1" dirty="0"/>
              <a:t>في البحوث الاجرائية العملية، يتم تقاسم السلطة بين مجموعات من المشاركين على شكل متساو، ولكن، يكون التركيز على القوة الفردية للعمل.</a:t>
            </a:r>
          </a:p>
          <a:p>
            <a:pPr algn="r" rtl="1"/>
            <a:r>
              <a:rPr lang="ar-SA" i="1" dirty="0"/>
              <a:t>تكمن القوة في البحوث الاجرائية التحررية داخل المجموعة تمامًا، وليس مع الميسّر ولا مع الأفراد داخل المجموعة.</a:t>
            </a:r>
          </a:p>
          <a:p>
            <a:pPr algn="r" rtl="1"/>
            <a:r>
              <a:rPr lang="ar-SA" i="1" dirty="0"/>
              <a:t>غالبًا ما يكون التغيير في علاقات الطاقة داخل المجموعة هو ما يؤدي إلى الانتقال من وضع إلى آخر."</a:t>
            </a:r>
          </a:p>
          <a:p>
            <a:pPr algn="r"/>
            <a:endParaRPr lang="ar-LB" dirty="0"/>
          </a:p>
          <a:p>
            <a:pPr algn="r"/>
            <a:r>
              <a:rPr lang="en-US" dirty="0"/>
              <a:t>Grundy, S. (1982). Three modes of action research. </a:t>
            </a:r>
            <a:r>
              <a:rPr lang="en-US" i="1" dirty="0"/>
              <a:t>Curriculum Perspectives</a:t>
            </a:r>
            <a:r>
              <a:rPr lang="en-US" dirty="0"/>
              <a:t>, 2(3), 23–34.</a:t>
            </a:r>
          </a:p>
          <a:p>
            <a:pPr algn="r" defTabSz="457200" rtl="1"/>
            <a:endParaRPr lang="de-DE" sz="2000" dirty="0">
              <a:solidFill>
                <a:prstClr val="black"/>
              </a:solidFill>
              <a:latin typeface="Calibri" panose="020F0502020204030204"/>
            </a:endParaRPr>
          </a:p>
        </p:txBody>
      </p:sp>
    </p:spTree>
    <p:extLst>
      <p:ext uri="{BB962C8B-B14F-4D97-AF65-F5344CB8AC3E}">
        <p14:creationId xmlns:p14="http://schemas.microsoft.com/office/powerpoint/2010/main" val="2344114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17988" y="685802"/>
            <a:ext cx="11934395" cy="567813"/>
          </a:xfrm>
        </p:spPr>
        <p:txBody>
          <a:bodyPr>
            <a:noAutofit/>
          </a:bodyPr>
          <a:lstStyle/>
          <a:p>
            <a:pPr algn="ctr"/>
            <a:r>
              <a:rPr lang="ar-LB" altLang="de-DE" sz="4000" b="1" dirty="0">
                <a:solidFill>
                  <a:srgbClr val="C00000"/>
                </a:solidFill>
                <a:latin typeface="+mn-lt"/>
                <a:ea typeface="+mn-ea"/>
                <a:cs typeface="+mn-cs"/>
              </a:rPr>
              <a:t>نموذج للبحث الاجرائي التشاركي في تعليم العلوم</a:t>
            </a:r>
            <a:endParaRPr lang="de-DE" altLang="de-DE" sz="40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defTabSz="457200" eaLnBrk="1" hangingPunct="1"/>
            <a:r>
              <a:rPr lang="de-DE" altLang="de-DE" sz="1400" dirty="0">
                <a:solidFill>
                  <a:prstClr val="black"/>
                </a:solidFill>
              </a:rPr>
              <a:t> </a:t>
            </a:r>
          </a:p>
        </p:txBody>
      </p:sp>
      <p:sp>
        <p:nvSpPr>
          <p:cNvPr id="14341" name="Rectangle 4"/>
          <p:cNvSpPr>
            <a:spLocks noChangeArrowheads="1"/>
          </p:cNvSpPr>
          <p:nvPr/>
        </p:nvSpPr>
        <p:spPr bwMode="auto">
          <a:xfrm>
            <a:off x="6003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defTabSz="457200" eaLnBrk="1" hangingPunct="1"/>
            <a:endParaRPr lang="de-DE" altLang="de-DE" sz="3600">
              <a:solidFill>
                <a:srgbClr val="44546A"/>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31504" y="6096809"/>
            <a:ext cx="1989230" cy="674974"/>
          </a:xfrm>
          <a:prstGeom prst="rect">
            <a:avLst/>
          </a:prstGeom>
        </p:spPr>
      </p:pic>
      <p:sp>
        <p:nvSpPr>
          <p:cNvPr id="8" name="Textfeld 7"/>
          <p:cNvSpPr txBox="1"/>
          <p:nvPr/>
        </p:nvSpPr>
        <p:spPr>
          <a:xfrm>
            <a:off x="5663952" y="6187011"/>
            <a:ext cx="4680520" cy="584775"/>
          </a:xfrm>
          <a:prstGeom prst="rect">
            <a:avLst/>
          </a:prstGeom>
          <a:noFill/>
        </p:spPr>
        <p:txBody>
          <a:bodyPr wrap="square" rtlCol="0">
            <a:spAutoFit/>
          </a:bodyPr>
          <a:lstStyle/>
          <a:p>
            <a:pPr algn="ctr" defTabSz="457200"/>
            <a:r>
              <a:rPr lang="de-DE" sz="3200" b="1" dirty="0">
                <a:solidFill>
                  <a:srgbClr val="C00000"/>
                </a:solidFill>
                <a:latin typeface="Calibri" panose="020F0502020204030204"/>
              </a:rPr>
              <a:t>www.erasmus-artist.eu</a:t>
            </a:r>
          </a:p>
        </p:txBody>
      </p:sp>
      <p:pic>
        <p:nvPicPr>
          <p:cNvPr id="9" name="Picture 8" descr="A close up of text on a white background&#10;&#10;Description automatically generated">
            <a:extLst>
              <a:ext uri="{FF2B5EF4-FFF2-40B4-BE49-F238E27FC236}">
                <a16:creationId xmlns:a16="http://schemas.microsoft.com/office/drawing/2014/main" id="{2118307E-11F5-4290-9443-5A7E892A4821}"/>
              </a:ext>
            </a:extLst>
          </p:cNvPr>
          <p:cNvPicPr/>
          <p:nvPr/>
        </p:nvPicPr>
        <p:blipFill>
          <a:blip r:embed="rId3">
            <a:extLst>
              <a:ext uri="{28A0092B-C50C-407E-A947-70E740481C1C}">
                <a14:useLocalDpi xmlns:a14="http://schemas.microsoft.com/office/drawing/2010/main" val="0"/>
              </a:ext>
            </a:extLst>
          </a:blip>
          <a:stretch>
            <a:fillRect/>
          </a:stretch>
        </p:blipFill>
        <p:spPr>
          <a:xfrm>
            <a:off x="3383280" y="1253615"/>
            <a:ext cx="6027420" cy="4695700"/>
          </a:xfrm>
          <a:prstGeom prst="rect">
            <a:avLst/>
          </a:prstGeom>
        </p:spPr>
      </p:pic>
    </p:spTree>
    <p:extLst>
      <p:ext uri="{BB962C8B-B14F-4D97-AF65-F5344CB8AC3E}">
        <p14:creationId xmlns:p14="http://schemas.microsoft.com/office/powerpoint/2010/main" val="1668092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17988" y="685802"/>
            <a:ext cx="11934395" cy="567813"/>
          </a:xfrm>
        </p:spPr>
        <p:txBody>
          <a:bodyPr>
            <a:noAutofit/>
          </a:bodyPr>
          <a:lstStyle/>
          <a:p>
            <a:pPr algn="ctr"/>
            <a:r>
              <a:rPr lang="ar-LB" altLang="de-DE" sz="4000" b="1" dirty="0">
                <a:solidFill>
                  <a:srgbClr val="C00000"/>
                </a:solidFill>
                <a:latin typeface="+mn-lt"/>
                <a:ea typeface="+mn-ea"/>
                <a:cs typeface="+mn-cs"/>
              </a:rPr>
              <a:t>فكرة رفع المستوى</a:t>
            </a:r>
            <a:endParaRPr lang="de-DE" altLang="de-DE" sz="40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defTabSz="457200" eaLnBrk="1" hangingPunct="1"/>
            <a:r>
              <a:rPr lang="de-DE" altLang="de-DE" sz="1400" dirty="0">
                <a:solidFill>
                  <a:prstClr val="black"/>
                </a:solidFill>
              </a:rPr>
              <a:t> </a:t>
            </a:r>
          </a:p>
        </p:txBody>
      </p:sp>
      <p:sp>
        <p:nvSpPr>
          <p:cNvPr id="14341" name="Rectangle 4"/>
          <p:cNvSpPr>
            <a:spLocks noChangeArrowheads="1"/>
          </p:cNvSpPr>
          <p:nvPr/>
        </p:nvSpPr>
        <p:spPr bwMode="auto">
          <a:xfrm>
            <a:off x="6003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defTabSz="457200" eaLnBrk="1" hangingPunct="1"/>
            <a:endParaRPr lang="de-DE" altLang="de-DE" sz="3600">
              <a:solidFill>
                <a:srgbClr val="44546A"/>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31504" y="6096809"/>
            <a:ext cx="1989230" cy="674974"/>
          </a:xfrm>
          <a:prstGeom prst="rect">
            <a:avLst/>
          </a:prstGeom>
        </p:spPr>
      </p:pic>
      <p:sp>
        <p:nvSpPr>
          <p:cNvPr id="8" name="Textfeld 7"/>
          <p:cNvSpPr txBox="1"/>
          <p:nvPr/>
        </p:nvSpPr>
        <p:spPr>
          <a:xfrm>
            <a:off x="5663952" y="6187011"/>
            <a:ext cx="4680520" cy="584775"/>
          </a:xfrm>
          <a:prstGeom prst="rect">
            <a:avLst/>
          </a:prstGeom>
          <a:noFill/>
        </p:spPr>
        <p:txBody>
          <a:bodyPr wrap="square" rtlCol="0">
            <a:spAutoFit/>
          </a:bodyPr>
          <a:lstStyle/>
          <a:p>
            <a:pPr algn="ctr" defTabSz="457200"/>
            <a:r>
              <a:rPr lang="de-DE" sz="3200" b="1" dirty="0">
                <a:solidFill>
                  <a:srgbClr val="C00000"/>
                </a:solidFill>
                <a:latin typeface="Calibri" panose="020F0502020204030204"/>
              </a:rPr>
              <a:t>www.erasmus-artist.eu</a:t>
            </a:r>
          </a:p>
        </p:txBody>
      </p:sp>
      <p:pic>
        <p:nvPicPr>
          <p:cNvPr id="9" name="Picture 8" descr="A close up of text on a white background&#10;&#10;Description automatically generated">
            <a:extLst>
              <a:ext uri="{FF2B5EF4-FFF2-40B4-BE49-F238E27FC236}">
                <a16:creationId xmlns:a16="http://schemas.microsoft.com/office/drawing/2014/main" id="{A58E345F-1B42-4E65-92F3-3385512057C4}"/>
              </a:ext>
            </a:extLst>
          </p:cNvPr>
          <p:cNvPicPr/>
          <p:nvPr/>
        </p:nvPicPr>
        <p:blipFill>
          <a:blip r:embed="rId3">
            <a:extLst>
              <a:ext uri="{28A0092B-C50C-407E-A947-70E740481C1C}">
                <a14:useLocalDpi xmlns:a14="http://schemas.microsoft.com/office/drawing/2010/main" val="0"/>
              </a:ext>
            </a:extLst>
          </a:blip>
          <a:stretch>
            <a:fillRect/>
          </a:stretch>
        </p:blipFill>
        <p:spPr>
          <a:xfrm>
            <a:off x="2832100" y="1718323"/>
            <a:ext cx="7005320" cy="3945255"/>
          </a:xfrm>
          <a:prstGeom prst="rect">
            <a:avLst/>
          </a:prstGeom>
        </p:spPr>
      </p:pic>
    </p:spTree>
    <p:extLst>
      <p:ext uri="{BB962C8B-B14F-4D97-AF65-F5344CB8AC3E}">
        <p14:creationId xmlns:p14="http://schemas.microsoft.com/office/powerpoint/2010/main" val="3740293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17988" y="685802"/>
            <a:ext cx="11934395" cy="567813"/>
          </a:xfrm>
        </p:spPr>
        <p:txBody>
          <a:bodyPr>
            <a:noAutofit/>
          </a:bodyPr>
          <a:lstStyle/>
          <a:p>
            <a:pPr algn="ctr"/>
            <a:r>
              <a:rPr lang="ar-LB" altLang="de-DE" sz="4000" b="1" dirty="0">
                <a:solidFill>
                  <a:srgbClr val="C00000"/>
                </a:solidFill>
                <a:latin typeface="+mn-lt"/>
                <a:ea typeface="+mn-ea"/>
                <a:cs typeface="+mn-cs"/>
              </a:rPr>
              <a:t>بناء المعنى باستعمال التثليث</a:t>
            </a:r>
            <a:endParaRPr lang="de-DE" altLang="de-DE" sz="40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defTabSz="457200" eaLnBrk="1" hangingPunct="1"/>
            <a:r>
              <a:rPr lang="de-DE" altLang="de-DE" sz="1400" dirty="0">
                <a:solidFill>
                  <a:prstClr val="black"/>
                </a:solidFill>
              </a:rPr>
              <a:t> </a:t>
            </a:r>
          </a:p>
        </p:txBody>
      </p:sp>
      <p:sp>
        <p:nvSpPr>
          <p:cNvPr id="14341" name="Rectangle 4"/>
          <p:cNvSpPr>
            <a:spLocks noChangeArrowheads="1"/>
          </p:cNvSpPr>
          <p:nvPr/>
        </p:nvSpPr>
        <p:spPr bwMode="auto">
          <a:xfrm>
            <a:off x="6003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defTabSz="457200" eaLnBrk="1" hangingPunct="1"/>
            <a:endParaRPr lang="de-DE" altLang="de-DE" sz="3600">
              <a:solidFill>
                <a:srgbClr val="44546A"/>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31504" y="6096809"/>
            <a:ext cx="1989230" cy="674974"/>
          </a:xfrm>
          <a:prstGeom prst="rect">
            <a:avLst/>
          </a:prstGeom>
        </p:spPr>
      </p:pic>
      <p:sp>
        <p:nvSpPr>
          <p:cNvPr id="8" name="Textfeld 7"/>
          <p:cNvSpPr txBox="1"/>
          <p:nvPr/>
        </p:nvSpPr>
        <p:spPr>
          <a:xfrm>
            <a:off x="5663952" y="6187011"/>
            <a:ext cx="4680520" cy="584775"/>
          </a:xfrm>
          <a:prstGeom prst="rect">
            <a:avLst/>
          </a:prstGeom>
          <a:noFill/>
        </p:spPr>
        <p:txBody>
          <a:bodyPr wrap="square" rtlCol="0">
            <a:spAutoFit/>
          </a:bodyPr>
          <a:lstStyle/>
          <a:p>
            <a:pPr algn="ctr" defTabSz="457200"/>
            <a:r>
              <a:rPr lang="de-DE" sz="3200" b="1" dirty="0">
                <a:solidFill>
                  <a:srgbClr val="C00000"/>
                </a:solidFill>
                <a:latin typeface="Calibri" panose="020F0502020204030204"/>
              </a:rPr>
              <a:t>www.erasmus-artist.eu</a:t>
            </a:r>
          </a:p>
        </p:txBody>
      </p:sp>
      <p:pic>
        <p:nvPicPr>
          <p:cNvPr id="2" name="Picture 1">
            <a:extLst>
              <a:ext uri="{FF2B5EF4-FFF2-40B4-BE49-F238E27FC236}">
                <a16:creationId xmlns:a16="http://schemas.microsoft.com/office/drawing/2014/main" id="{71ADC485-7E18-4BFB-BD03-E7F7B15AB2EE}"/>
              </a:ext>
            </a:extLst>
          </p:cNvPr>
          <p:cNvPicPr>
            <a:picLocks noChangeAspect="1"/>
          </p:cNvPicPr>
          <p:nvPr/>
        </p:nvPicPr>
        <p:blipFill>
          <a:blip r:embed="rId3"/>
          <a:stretch>
            <a:fillRect/>
          </a:stretch>
        </p:blipFill>
        <p:spPr>
          <a:xfrm>
            <a:off x="2324100" y="1403700"/>
            <a:ext cx="7727950" cy="4563337"/>
          </a:xfrm>
          <a:prstGeom prst="rect">
            <a:avLst/>
          </a:prstGeom>
        </p:spPr>
      </p:pic>
    </p:spTree>
    <p:extLst>
      <p:ext uri="{BB962C8B-B14F-4D97-AF65-F5344CB8AC3E}">
        <p14:creationId xmlns:p14="http://schemas.microsoft.com/office/powerpoint/2010/main" val="3342914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28803" y="307543"/>
            <a:ext cx="11934395" cy="567813"/>
          </a:xfrm>
        </p:spPr>
        <p:txBody>
          <a:bodyPr>
            <a:noAutofit/>
          </a:bodyPr>
          <a:lstStyle/>
          <a:p>
            <a:pPr algn="ctr"/>
            <a:r>
              <a:rPr lang="ar-LB" altLang="de-DE" sz="4000" b="1" dirty="0">
                <a:solidFill>
                  <a:srgbClr val="C00000"/>
                </a:solidFill>
                <a:latin typeface="+mn-lt"/>
                <a:ea typeface="+mn-ea"/>
                <a:cs typeface="+mn-cs"/>
              </a:rPr>
              <a:t>الاختلافات بين البحث الرسمي التقليدي والبحث الاجرائي</a:t>
            </a:r>
            <a:endParaRPr lang="de-DE" altLang="de-DE" sz="40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defTabSz="457200" eaLnBrk="1" hangingPunct="1"/>
            <a:r>
              <a:rPr lang="de-DE" altLang="de-DE" sz="1400" dirty="0">
                <a:solidFill>
                  <a:prstClr val="black"/>
                </a:solidFill>
              </a:rPr>
              <a:t> </a:t>
            </a:r>
          </a:p>
        </p:txBody>
      </p:sp>
      <p:sp>
        <p:nvSpPr>
          <p:cNvPr id="14341" name="Rectangle 4"/>
          <p:cNvSpPr>
            <a:spLocks noChangeArrowheads="1"/>
          </p:cNvSpPr>
          <p:nvPr/>
        </p:nvSpPr>
        <p:spPr bwMode="auto">
          <a:xfrm>
            <a:off x="6003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defTabSz="457200" eaLnBrk="1" hangingPunct="1"/>
            <a:endParaRPr lang="de-DE" altLang="de-DE" sz="3600">
              <a:solidFill>
                <a:srgbClr val="44546A"/>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31504" y="6096809"/>
            <a:ext cx="1989230" cy="674974"/>
          </a:xfrm>
          <a:prstGeom prst="rect">
            <a:avLst/>
          </a:prstGeom>
        </p:spPr>
      </p:pic>
      <p:sp>
        <p:nvSpPr>
          <p:cNvPr id="8" name="Textfeld 7"/>
          <p:cNvSpPr txBox="1"/>
          <p:nvPr/>
        </p:nvSpPr>
        <p:spPr>
          <a:xfrm>
            <a:off x="5663952" y="6187011"/>
            <a:ext cx="4680520" cy="584775"/>
          </a:xfrm>
          <a:prstGeom prst="rect">
            <a:avLst/>
          </a:prstGeom>
          <a:noFill/>
        </p:spPr>
        <p:txBody>
          <a:bodyPr wrap="square" rtlCol="0">
            <a:spAutoFit/>
          </a:bodyPr>
          <a:lstStyle/>
          <a:p>
            <a:pPr algn="ctr" defTabSz="457200"/>
            <a:r>
              <a:rPr lang="de-DE" sz="3200" b="1" dirty="0">
                <a:solidFill>
                  <a:srgbClr val="C00000"/>
                </a:solidFill>
                <a:latin typeface="Calibri" panose="020F0502020204030204"/>
              </a:rPr>
              <a:t>www.erasmus-artist.eu</a:t>
            </a:r>
          </a:p>
        </p:txBody>
      </p:sp>
      <p:graphicFrame>
        <p:nvGraphicFramePr>
          <p:cNvPr id="4" name="Table 3">
            <a:extLst>
              <a:ext uri="{FF2B5EF4-FFF2-40B4-BE49-F238E27FC236}">
                <a16:creationId xmlns:a16="http://schemas.microsoft.com/office/drawing/2014/main" id="{CCC6433D-FEDB-4B23-9DAC-1B7A965EBBD6}"/>
              </a:ext>
            </a:extLst>
          </p:cNvPr>
          <p:cNvGraphicFramePr>
            <a:graphicFrameLocks noGrp="1"/>
          </p:cNvGraphicFramePr>
          <p:nvPr>
            <p:extLst>
              <p:ext uri="{D42A27DB-BD31-4B8C-83A1-F6EECF244321}">
                <p14:modId xmlns:p14="http://schemas.microsoft.com/office/powerpoint/2010/main" val="766711942"/>
              </p:ext>
            </p:extLst>
          </p:nvPr>
        </p:nvGraphicFramePr>
        <p:xfrm>
          <a:off x="1930400" y="1134899"/>
          <a:ext cx="8763001" cy="4961910"/>
        </p:xfrm>
        <a:graphic>
          <a:graphicData uri="http://schemas.openxmlformats.org/drawingml/2006/table">
            <a:tbl>
              <a:tblPr firstRow="1" firstCol="1" bandRow="1">
                <a:tableStyleId>{5C22544A-7EE6-4342-B048-85BDC9FD1C3A}</a:tableStyleId>
              </a:tblPr>
              <a:tblGrid>
                <a:gridCol w="2920247">
                  <a:extLst>
                    <a:ext uri="{9D8B030D-6E8A-4147-A177-3AD203B41FA5}">
                      <a16:colId xmlns:a16="http://schemas.microsoft.com/office/drawing/2014/main" val="262256839"/>
                    </a:ext>
                  </a:extLst>
                </a:gridCol>
                <a:gridCol w="2920247">
                  <a:extLst>
                    <a:ext uri="{9D8B030D-6E8A-4147-A177-3AD203B41FA5}">
                      <a16:colId xmlns:a16="http://schemas.microsoft.com/office/drawing/2014/main" val="3579203500"/>
                    </a:ext>
                  </a:extLst>
                </a:gridCol>
                <a:gridCol w="2922507">
                  <a:extLst>
                    <a:ext uri="{9D8B030D-6E8A-4147-A177-3AD203B41FA5}">
                      <a16:colId xmlns:a16="http://schemas.microsoft.com/office/drawing/2014/main" val="2898896005"/>
                    </a:ext>
                  </a:extLst>
                </a:gridCol>
              </a:tblGrid>
              <a:tr h="305242">
                <a:tc>
                  <a:txBody>
                    <a:bodyPr/>
                    <a:lstStyle/>
                    <a:p>
                      <a:pPr marL="0" marR="0" algn="ctr" rtl="1">
                        <a:lnSpc>
                          <a:spcPts val="1600"/>
                        </a:lnSpc>
                        <a:spcBef>
                          <a:spcPts val="0"/>
                        </a:spcBef>
                        <a:spcAft>
                          <a:spcPts val="600"/>
                        </a:spcAft>
                      </a:pPr>
                      <a:r>
                        <a:rPr lang="ar-SA" sz="1400" dirty="0">
                          <a:effectLst/>
                        </a:rPr>
                        <a:t>البحث الاجرائي</a:t>
                      </a:r>
                      <a:endParaRPr lang="ar-SA"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C00000"/>
                    </a:solidFill>
                  </a:tcPr>
                </a:tc>
                <a:tc>
                  <a:txBody>
                    <a:bodyPr/>
                    <a:lstStyle/>
                    <a:p>
                      <a:pPr marL="0" marR="0" algn="ctr" rtl="1">
                        <a:lnSpc>
                          <a:spcPts val="1600"/>
                        </a:lnSpc>
                        <a:spcBef>
                          <a:spcPts val="0"/>
                        </a:spcBef>
                        <a:spcAft>
                          <a:spcPts val="600"/>
                        </a:spcAft>
                      </a:pPr>
                      <a:r>
                        <a:rPr lang="ar-SA" sz="1400" dirty="0">
                          <a:effectLst/>
                        </a:rPr>
                        <a:t>البحث الرسمي التقليدي</a:t>
                      </a:r>
                      <a:endParaRPr lang="ar-SA"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C00000"/>
                    </a:solidFill>
                  </a:tcPr>
                </a:tc>
                <a:tc>
                  <a:txBody>
                    <a:bodyPr/>
                    <a:lstStyle/>
                    <a:p>
                      <a:pPr marL="0" marR="0" algn="ctr" rtl="1">
                        <a:lnSpc>
                          <a:spcPts val="1600"/>
                        </a:lnSpc>
                        <a:spcBef>
                          <a:spcPts val="0"/>
                        </a:spcBef>
                        <a:spcAft>
                          <a:spcPts val="600"/>
                        </a:spcAft>
                      </a:pPr>
                      <a:r>
                        <a:rPr lang="ar-LB" sz="1400" dirty="0">
                          <a:solidFill>
                            <a:schemeClr val="bg1"/>
                          </a:solidFill>
                          <a:effectLst/>
                        </a:rPr>
                        <a:t>الموضوع</a:t>
                      </a:r>
                      <a:endParaRPr lang="ar-LB"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C00000"/>
                    </a:solidFill>
                  </a:tcPr>
                </a:tc>
                <a:extLst>
                  <a:ext uri="{0D108BD9-81ED-4DB2-BD59-A6C34878D82A}">
                    <a16:rowId xmlns:a16="http://schemas.microsoft.com/office/drawing/2014/main" val="2164044079"/>
                  </a:ext>
                </a:extLst>
              </a:tr>
              <a:tr h="410409">
                <a:tc>
                  <a:txBody>
                    <a:bodyPr/>
                    <a:lstStyle/>
                    <a:p>
                      <a:pPr marL="0" marR="0" algn="r" rtl="1">
                        <a:lnSpc>
                          <a:spcPct val="107000"/>
                        </a:lnSpc>
                        <a:spcBef>
                          <a:spcPts val="0"/>
                        </a:spcBef>
                        <a:spcAft>
                          <a:spcPts val="0"/>
                        </a:spcAft>
                      </a:pPr>
                      <a:r>
                        <a:rPr lang="ar-SA" sz="1400" b="0" dirty="0">
                          <a:solidFill>
                            <a:schemeClr val="tx1"/>
                          </a:solidFill>
                          <a:effectLst/>
                        </a:rPr>
                        <a:t>بمفرده أو مع التشاور</a:t>
                      </a:r>
                      <a:endParaRPr lang="ar-SA" sz="1100" b="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chemeClr val="bg1">
                        <a:lumMod val="85000"/>
                      </a:schemeClr>
                    </a:solidFill>
                  </a:tcPr>
                </a:tc>
                <a:tc>
                  <a:txBody>
                    <a:bodyPr/>
                    <a:lstStyle/>
                    <a:p>
                      <a:pPr marL="0" marR="0" algn="r" rtl="1">
                        <a:lnSpc>
                          <a:spcPct val="107000"/>
                        </a:lnSpc>
                        <a:spcBef>
                          <a:spcPts val="0"/>
                        </a:spcBef>
                        <a:spcAft>
                          <a:spcPts val="0"/>
                        </a:spcAft>
                      </a:pPr>
                      <a:r>
                        <a:rPr lang="ar-SA" sz="1400" b="0" dirty="0">
                          <a:solidFill>
                            <a:schemeClr val="tx1"/>
                          </a:solidFill>
                          <a:effectLst/>
                        </a:rPr>
                        <a:t>واسع</a:t>
                      </a:r>
                      <a:endParaRPr lang="ar-SA" sz="1100" b="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chemeClr val="bg1">
                        <a:lumMod val="85000"/>
                      </a:schemeClr>
                    </a:solidFill>
                  </a:tcPr>
                </a:tc>
                <a:tc>
                  <a:txBody>
                    <a:bodyPr/>
                    <a:lstStyle/>
                    <a:p>
                      <a:pPr marL="0" marR="0" algn="r" rtl="1">
                        <a:lnSpc>
                          <a:spcPts val="1600"/>
                        </a:lnSpc>
                        <a:spcBef>
                          <a:spcPts val="0"/>
                        </a:spcBef>
                        <a:spcAft>
                          <a:spcPts val="600"/>
                        </a:spcAft>
                      </a:pPr>
                      <a:r>
                        <a:rPr lang="ar-SA" sz="1400" dirty="0">
                          <a:solidFill>
                            <a:schemeClr val="bg1"/>
                          </a:solidFill>
                          <a:effectLst/>
                        </a:rPr>
                        <a:t>التدريب الذي يحتاجه الباحث</a:t>
                      </a:r>
                      <a:endParaRPr lang="ar-SA"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C00000"/>
                    </a:solidFill>
                  </a:tcPr>
                </a:tc>
                <a:extLst>
                  <a:ext uri="{0D108BD9-81ED-4DB2-BD59-A6C34878D82A}">
                    <a16:rowId xmlns:a16="http://schemas.microsoft.com/office/drawing/2014/main" val="1197876888"/>
                  </a:ext>
                </a:extLst>
              </a:tr>
              <a:tr h="444332">
                <a:tc>
                  <a:txBody>
                    <a:bodyPr/>
                    <a:lstStyle/>
                    <a:p>
                      <a:pPr marL="0" marR="0" algn="r" rtl="1">
                        <a:lnSpc>
                          <a:spcPct val="107000"/>
                        </a:lnSpc>
                        <a:spcBef>
                          <a:spcPts val="0"/>
                        </a:spcBef>
                        <a:spcAft>
                          <a:spcPts val="0"/>
                        </a:spcAft>
                      </a:pPr>
                      <a:r>
                        <a:rPr lang="ar-SA" sz="1400" b="0">
                          <a:solidFill>
                            <a:schemeClr val="tx1"/>
                          </a:solidFill>
                          <a:effectLst/>
                        </a:rPr>
                        <a:t>المعرفة للتطبيق على الوضع المحلي</a:t>
                      </a:r>
                      <a:endParaRPr lang="ar-SA" sz="1100" b="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chemeClr val="bg1">
                        <a:lumMod val="85000"/>
                      </a:schemeClr>
                    </a:solidFill>
                  </a:tcPr>
                </a:tc>
                <a:tc>
                  <a:txBody>
                    <a:bodyPr/>
                    <a:lstStyle/>
                    <a:p>
                      <a:pPr marL="0" marR="0" algn="r" rtl="1">
                        <a:lnSpc>
                          <a:spcPct val="107000"/>
                        </a:lnSpc>
                        <a:spcBef>
                          <a:spcPts val="0"/>
                        </a:spcBef>
                        <a:spcAft>
                          <a:spcPts val="0"/>
                        </a:spcAft>
                      </a:pPr>
                      <a:r>
                        <a:rPr lang="ar-SA" sz="1400" b="0" dirty="0">
                          <a:solidFill>
                            <a:schemeClr val="tx1"/>
                          </a:solidFill>
                          <a:effectLst/>
                        </a:rPr>
                        <a:t>المعرفة التي يتم تعميمها</a:t>
                      </a:r>
                      <a:endParaRPr lang="ar-SA" sz="1100" b="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chemeClr val="bg1">
                        <a:lumMod val="85000"/>
                      </a:schemeClr>
                    </a:solidFill>
                  </a:tcPr>
                </a:tc>
                <a:tc>
                  <a:txBody>
                    <a:bodyPr/>
                    <a:lstStyle/>
                    <a:p>
                      <a:pPr marL="0" marR="0" algn="r" rtl="1">
                        <a:lnSpc>
                          <a:spcPts val="1600"/>
                        </a:lnSpc>
                        <a:spcBef>
                          <a:spcPts val="0"/>
                        </a:spcBef>
                        <a:spcAft>
                          <a:spcPts val="600"/>
                        </a:spcAft>
                      </a:pPr>
                      <a:r>
                        <a:rPr lang="ar-SA" sz="1400" dirty="0">
                          <a:solidFill>
                            <a:schemeClr val="bg1"/>
                          </a:solidFill>
                          <a:effectLst/>
                        </a:rPr>
                        <a:t>أهداف البحث</a:t>
                      </a:r>
                      <a:endParaRPr lang="ar-SA"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C00000"/>
                    </a:solidFill>
                  </a:tcPr>
                </a:tc>
                <a:extLst>
                  <a:ext uri="{0D108BD9-81ED-4DB2-BD59-A6C34878D82A}">
                    <a16:rowId xmlns:a16="http://schemas.microsoft.com/office/drawing/2014/main" val="683343687"/>
                  </a:ext>
                </a:extLst>
              </a:tr>
              <a:tr h="444332">
                <a:tc>
                  <a:txBody>
                    <a:bodyPr/>
                    <a:lstStyle/>
                    <a:p>
                      <a:pPr marL="0" marR="0" algn="r" rtl="1">
                        <a:lnSpc>
                          <a:spcPct val="107000"/>
                        </a:lnSpc>
                        <a:spcBef>
                          <a:spcPts val="0"/>
                        </a:spcBef>
                        <a:spcAft>
                          <a:spcPts val="0"/>
                        </a:spcAft>
                      </a:pPr>
                      <a:r>
                        <a:rPr lang="ar-SA" sz="1400" b="0">
                          <a:solidFill>
                            <a:schemeClr val="tx1"/>
                          </a:solidFill>
                          <a:effectLst/>
                        </a:rPr>
                        <a:t>مشاكل الأهداف التي تواجه حاليا</a:t>
                      </a:r>
                      <a:endParaRPr lang="ar-SA" sz="1100" b="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chemeClr val="bg1">
                        <a:lumMod val="85000"/>
                      </a:schemeClr>
                    </a:solidFill>
                  </a:tcPr>
                </a:tc>
                <a:tc>
                  <a:txBody>
                    <a:bodyPr/>
                    <a:lstStyle/>
                    <a:p>
                      <a:pPr marL="0" marR="0" algn="r" rtl="1">
                        <a:lnSpc>
                          <a:spcPct val="107000"/>
                        </a:lnSpc>
                        <a:spcBef>
                          <a:spcPts val="0"/>
                        </a:spcBef>
                        <a:spcAft>
                          <a:spcPts val="0"/>
                        </a:spcAft>
                      </a:pPr>
                      <a:r>
                        <a:rPr lang="ar-SA" sz="1400" b="0" dirty="0">
                          <a:solidFill>
                            <a:schemeClr val="tx1"/>
                          </a:solidFill>
                          <a:effectLst/>
                        </a:rPr>
                        <a:t>مراجعة البحوث السابقة</a:t>
                      </a:r>
                      <a:endParaRPr lang="ar-SA" sz="1100" b="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chemeClr val="bg1">
                        <a:lumMod val="85000"/>
                      </a:schemeClr>
                    </a:solidFill>
                  </a:tcPr>
                </a:tc>
                <a:tc>
                  <a:txBody>
                    <a:bodyPr/>
                    <a:lstStyle/>
                    <a:p>
                      <a:pPr marL="0" marR="0" algn="r" rtl="1">
                        <a:lnSpc>
                          <a:spcPts val="1600"/>
                        </a:lnSpc>
                        <a:spcBef>
                          <a:spcPts val="0"/>
                        </a:spcBef>
                        <a:spcAft>
                          <a:spcPts val="600"/>
                        </a:spcAft>
                      </a:pPr>
                      <a:r>
                        <a:rPr lang="ar-SA" sz="1400" dirty="0">
                          <a:solidFill>
                            <a:schemeClr val="bg1"/>
                          </a:solidFill>
                          <a:effectLst/>
                        </a:rPr>
                        <a:t>طريقة تحديد المشكلة المراد دراستها</a:t>
                      </a:r>
                      <a:endParaRPr lang="ar-SA"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C00000"/>
                    </a:solidFill>
                  </a:tcPr>
                </a:tc>
                <a:extLst>
                  <a:ext uri="{0D108BD9-81ED-4DB2-BD59-A6C34878D82A}">
                    <a16:rowId xmlns:a16="http://schemas.microsoft.com/office/drawing/2014/main" val="3017663081"/>
                  </a:ext>
                </a:extLst>
              </a:tr>
              <a:tr h="444332">
                <a:tc>
                  <a:txBody>
                    <a:bodyPr/>
                    <a:lstStyle/>
                    <a:p>
                      <a:pPr marL="0" marR="0" algn="r" rtl="1">
                        <a:lnSpc>
                          <a:spcPct val="107000"/>
                        </a:lnSpc>
                        <a:spcBef>
                          <a:spcPts val="0"/>
                        </a:spcBef>
                        <a:spcAft>
                          <a:spcPts val="0"/>
                        </a:spcAft>
                      </a:pPr>
                      <a:r>
                        <a:rPr lang="ar-SA" sz="1400" b="0">
                          <a:solidFill>
                            <a:schemeClr val="tx1"/>
                          </a:solidFill>
                          <a:effectLst/>
                        </a:rPr>
                        <a:t>أكثر سرعة، باستخدام مصادر ثانوية</a:t>
                      </a:r>
                      <a:endParaRPr lang="ar-SA" sz="1100" b="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chemeClr val="bg1">
                        <a:lumMod val="85000"/>
                      </a:schemeClr>
                    </a:solidFill>
                  </a:tcPr>
                </a:tc>
                <a:tc>
                  <a:txBody>
                    <a:bodyPr/>
                    <a:lstStyle/>
                    <a:p>
                      <a:pPr marL="0" marR="0" algn="r" rtl="1">
                        <a:lnSpc>
                          <a:spcPct val="107000"/>
                        </a:lnSpc>
                        <a:spcBef>
                          <a:spcPts val="0"/>
                        </a:spcBef>
                        <a:spcAft>
                          <a:spcPts val="0"/>
                        </a:spcAft>
                      </a:pPr>
                      <a:r>
                        <a:rPr lang="ar-SA" sz="1400" b="0" dirty="0">
                          <a:solidFill>
                            <a:schemeClr val="tx1"/>
                          </a:solidFill>
                          <a:effectLst/>
                        </a:rPr>
                        <a:t>على نطاق واسع باستخدام المصادر الأولية</a:t>
                      </a:r>
                      <a:endParaRPr lang="ar-SA" sz="1100" b="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chemeClr val="bg1">
                        <a:lumMod val="85000"/>
                      </a:schemeClr>
                    </a:solidFill>
                  </a:tcPr>
                </a:tc>
                <a:tc>
                  <a:txBody>
                    <a:bodyPr/>
                    <a:lstStyle/>
                    <a:p>
                      <a:pPr marL="0" marR="0" algn="r" rtl="1">
                        <a:lnSpc>
                          <a:spcPts val="1600"/>
                        </a:lnSpc>
                        <a:spcBef>
                          <a:spcPts val="0"/>
                        </a:spcBef>
                        <a:spcAft>
                          <a:spcPts val="600"/>
                        </a:spcAft>
                      </a:pPr>
                      <a:r>
                        <a:rPr lang="ar-SA" sz="1400" dirty="0">
                          <a:solidFill>
                            <a:schemeClr val="bg1"/>
                          </a:solidFill>
                          <a:effectLst/>
                        </a:rPr>
                        <a:t>إجراء مراجعة الأدبيات</a:t>
                      </a:r>
                      <a:endParaRPr lang="ar-SA"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C00000"/>
                    </a:solidFill>
                  </a:tcPr>
                </a:tc>
                <a:extLst>
                  <a:ext uri="{0D108BD9-81ED-4DB2-BD59-A6C34878D82A}">
                    <a16:rowId xmlns:a16="http://schemas.microsoft.com/office/drawing/2014/main" val="1823723728"/>
                  </a:ext>
                </a:extLst>
              </a:tr>
              <a:tr h="444332">
                <a:tc>
                  <a:txBody>
                    <a:bodyPr/>
                    <a:lstStyle/>
                    <a:p>
                      <a:pPr marL="0" marR="0" algn="r" rtl="1">
                        <a:lnSpc>
                          <a:spcPct val="107000"/>
                        </a:lnSpc>
                        <a:spcBef>
                          <a:spcPts val="0"/>
                        </a:spcBef>
                        <a:spcAft>
                          <a:spcPts val="0"/>
                        </a:spcAft>
                      </a:pPr>
                      <a:r>
                        <a:rPr lang="ar-SA" sz="1400" b="0" dirty="0">
                          <a:solidFill>
                            <a:schemeClr val="tx1"/>
                          </a:solidFill>
                          <a:effectLst/>
                        </a:rPr>
                        <a:t>الطلاب أو العملاء الذين يعملون معهم</a:t>
                      </a:r>
                      <a:endParaRPr lang="ar-SA" sz="1100" b="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chemeClr val="bg1">
                        <a:lumMod val="85000"/>
                      </a:schemeClr>
                    </a:solidFill>
                  </a:tcPr>
                </a:tc>
                <a:tc>
                  <a:txBody>
                    <a:bodyPr/>
                    <a:lstStyle/>
                    <a:p>
                      <a:pPr marL="0" marR="0" algn="r" rtl="1">
                        <a:lnSpc>
                          <a:spcPct val="107000"/>
                        </a:lnSpc>
                        <a:spcBef>
                          <a:spcPts val="0"/>
                        </a:spcBef>
                        <a:spcAft>
                          <a:spcPts val="0"/>
                        </a:spcAft>
                      </a:pPr>
                      <a:r>
                        <a:rPr lang="ar-SA" sz="1400" b="0" dirty="0">
                          <a:solidFill>
                            <a:schemeClr val="tx1"/>
                          </a:solidFill>
                          <a:effectLst/>
                        </a:rPr>
                        <a:t>أخذ عينات عشوائية أو تمثيلية</a:t>
                      </a:r>
                      <a:endParaRPr lang="ar-SA" sz="1100" b="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chemeClr val="bg1">
                        <a:lumMod val="85000"/>
                      </a:schemeClr>
                    </a:solidFill>
                  </a:tcPr>
                </a:tc>
                <a:tc>
                  <a:txBody>
                    <a:bodyPr/>
                    <a:lstStyle/>
                    <a:p>
                      <a:pPr marL="0" marR="0" algn="r" rtl="1">
                        <a:lnSpc>
                          <a:spcPts val="1600"/>
                        </a:lnSpc>
                        <a:spcBef>
                          <a:spcPts val="0"/>
                        </a:spcBef>
                        <a:spcAft>
                          <a:spcPts val="600"/>
                        </a:spcAft>
                      </a:pPr>
                      <a:r>
                        <a:rPr lang="ar-SA" sz="1400" dirty="0">
                          <a:solidFill>
                            <a:schemeClr val="bg1"/>
                          </a:solidFill>
                          <a:effectLst/>
                        </a:rPr>
                        <a:t>نهج أخذ العينات</a:t>
                      </a:r>
                      <a:endParaRPr lang="ar-SA"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C00000"/>
                    </a:solidFill>
                  </a:tcPr>
                </a:tc>
                <a:extLst>
                  <a:ext uri="{0D108BD9-81ED-4DB2-BD59-A6C34878D82A}">
                    <a16:rowId xmlns:a16="http://schemas.microsoft.com/office/drawing/2014/main" val="447236186"/>
                  </a:ext>
                </a:extLst>
              </a:tr>
              <a:tr h="905401">
                <a:tc>
                  <a:txBody>
                    <a:bodyPr/>
                    <a:lstStyle/>
                    <a:p>
                      <a:pPr marL="0" marR="0" algn="r" rtl="1">
                        <a:lnSpc>
                          <a:spcPct val="107000"/>
                        </a:lnSpc>
                        <a:spcBef>
                          <a:spcPts val="0"/>
                        </a:spcBef>
                        <a:spcAft>
                          <a:spcPts val="0"/>
                        </a:spcAft>
                      </a:pPr>
                      <a:r>
                        <a:rPr lang="ar-SA" sz="1400" b="0">
                          <a:solidFill>
                            <a:schemeClr val="tx1"/>
                          </a:solidFill>
                          <a:effectLst/>
                        </a:rPr>
                        <a:t>إجراءات أكثر مرونة، التغيير أثناء الدراسة؛ إطار زمني سريع. السيطرة من خلال التثليث</a:t>
                      </a:r>
                      <a:endParaRPr lang="ar-SA" sz="1100" b="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chemeClr val="bg1">
                        <a:lumMod val="85000"/>
                      </a:schemeClr>
                    </a:solidFill>
                  </a:tcPr>
                </a:tc>
                <a:tc>
                  <a:txBody>
                    <a:bodyPr/>
                    <a:lstStyle/>
                    <a:p>
                      <a:pPr marL="0" marR="0" algn="r" rtl="1">
                        <a:lnSpc>
                          <a:spcPct val="107000"/>
                        </a:lnSpc>
                        <a:spcBef>
                          <a:spcPts val="0"/>
                        </a:spcBef>
                        <a:spcAft>
                          <a:spcPts val="0"/>
                        </a:spcAft>
                      </a:pPr>
                      <a:r>
                        <a:rPr lang="ar-SA" sz="1400" b="0" dirty="0">
                          <a:solidFill>
                            <a:schemeClr val="tx1"/>
                          </a:solidFill>
                          <a:effectLst/>
                        </a:rPr>
                        <a:t>رقابة صارمة، إطار زمني طويل</a:t>
                      </a:r>
                      <a:endParaRPr lang="ar-SA" sz="1100" b="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chemeClr val="bg1">
                        <a:lumMod val="85000"/>
                      </a:schemeClr>
                    </a:solidFill>
                  </a:tcPr>
                </a:tc>
                <a:tc>
                  <a:txBody>
                    <a:bodyPr/>
                    <a:lstStyle/>
                    <a:p>
                      <a:pPr marL="0" marR="0" algn="r" rtl="1">
                        <a:lnSpc>
                          <a:spcPts val="1600"/>
                        </a:lnSpc>
                        <a:spcBef>
                          <a:spcPts val="0"/>
                        </a:spcBef>
                        <a:spcAft>
                          <a:spcPts val="600"/>
                        </a:spcAft>
                      </a:pPr>
                      <a:r>
                        <a:rPr lang="ar-SA" sz="1400" dirty="0">
                          <a:solidFill>
                            <a:schemeClr val="bg1"/>
                          </a:solidFill>
                          <a:effectLst/>
                        </a:rPr>
                        <a:t>تصميم البحث</a:t>
                      </a:r>
                      <a:endParaRPr lang="ar-SA"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C00000"/>
                    </a:solidFill>
                  </a:tcPr>
                </a:tc>
                <a:extLst>
                  <a:ext uri="{0D108BD9-81ED-4DB2-BD59-A6C34878D82A}">
                    <a16:rowId xmlns:a16="http://schemas.microsoft.com/office/drawing/2014/main" val="4115888313"/>
                  </a:ext>
                </a:extLst>
              </a:tr>
              <a:tr h="444332">
                <a:tc>
                  <a:txBody>
                    <a:bodyPr/>
                    <a:lstStyle/>
                    <a:p>
                      <a:pPr marL="0" marR="0" algn="r" rtl="1">
                        <a:lnSpc>
                          <a:spcPct val="107000"/>
                        </a:lnSpc>
                        <a:spcBef>
                          <a:spcPts val="0"/>
                        </a:spcBef>
                        <a:spcAft>
                          <a:spcPts val="0"/>
                        </a:spcAft>
                      </a:pPr>
                      <a:r>
                        <a:rPr lang="ar-SA" sz="1400" b="0">
                          <a:solidFill>
                            <a:schemeClr val="tx1"/>
                          </a:solidFill>
                          <a:effectLst/>
                        </a:rPr>
                        <a:t>قياسات مريحة أو اختبارات موحدة</a:t>
                      </a:r>
                      <a:endParaRPr lang="ar-SA" sz="1100" b="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chemeClr val="bg1">
                        <a:lumMod val="85000"/>
                      </a:schemeClr>
                    </a:solidFill>
                  </a:tcPr>
                </a:tc>
                <a:tc>
                  <a:txBody>
                    <a:bodyPr/>
                    <a:lstStyle/>
                    <a:p>
                      <a:pPr marL="0" marR="0" algn="r" rtl="1">
                        <a:lnSpc>
                          <a:spcPct val="107000"/>
                        </a:lnSpc>
                        <a:spcBef>
                          <a:spcPts val="0"/>
                        </a:spcBef>
                        <a:spcAft>
                          <a:spcPts val="0"/>
                        </a:spcAft>
                      </a:pPr>
                      <a:r>
                        <a:rPr lang="ar-SA" sz="1400" b="0" dirty="0">
                          <a:solidFill>
                            <a:schemeClr val="tx1"/>
                          </a:solidFill>
                          <a:effectLst/>
                        </a:rPr>
                        <a:t>تقييم واختبار أولي للقياس</a:t>
                      </a:r>
                      <a:endParaRPr lang="ar-SA" sz="1100" b="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chemeClr val="bg1">
                        <a:lumMod val="85000"/>
                      </a:schemeClr>
                    </a:solidFill>
                  </a:tcPr>
                </a:tc>
                <a:tc>
                  <a:txBody>
                    <a:bodyPr/>
                    <a:lstStyle/>
                    <a:p>
                      <a:pPr marL="0" marR="0" algn="r" rtl="1">
                        <a:lnSpc>
                          <a:spcPts val="1600"/>
                        </a:lnSpc>
                        <a:spcBef>
                          <a:spcPts val="0"/>
                        </a:spcBef>
                        <a:spcAft>
                          <a:spcPts val="600"/>
                        </a:spcAft>
                      </a:pPr>
                      <a:r>
                        <a:rPr lang="ar-SA" sz="1400" dirty="0">
                          <a:solidFill>
                            <a:schemeClr val="bg1"/>
                          </a:solidFill>
                          <a:effectLst/>
                        </a:rPr>
                        <a:t>إجراءات القياس</a:t>
                      </a:r>
                      <a:endParaRPr lang="ar-SA"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C00000"/>
                    </a:solidFill>
                  </a:tcPr>
                </a:tc>
                <a:extLst>
                  <a:ext uri="{0D108BD9-81ED-4DB2-BD59-A6C34878D82A}">
                    <a16:rowId xmlns:a16="http://schemas.microsoft.com/office/drawing/2014/main" val="2703297652"/>
                  </a:ext>
                </a:extLst>
              </a:tr>
              <a:tr h="674866">
                <a:tc>
                  <a:txBody>
                    <a:bodyPr/>
                    <a:lstStyle/>
                    <a:p>
                      <a:pPr marL="0" marR="0" algn="r" rtl="1">
                        <a:lnSpc>
                          <a:spcPct val="107000"/>
                        </a:lnSpc>
                        <a:spcBef>
                          <a:spcPts val="0"/>
                        </a:spcBef>
                        <a:spcAft>
                          <a:spcPts val="0"/>
                        </a:spcAft>
                      </a:pPr>
                      <a:r>
                        <a:rPr lang="ar-SA" sz="1400" b="0">
                          <a:solidFill>
                            <a:schemeClr val="tx1"/>
                          </a:solidFill>
                          <a:effectLst/>
                        </a:rPr>
                        <a:t>التركيز على الأهمية العملية، وليس الإحصائية، وتقديم البيانات الخام</a:t>
                      </a:r>
                      <a:endParaRPr lang="ar-SA" sz="1100" b="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chemeClr val="bg1">
                        <a:lumMod val="85000"/>
                      </a:schemeClr>
                    </a:solidFill>
                  </a:tcPr>
                </a:tc>
                <a:tc>
                  <a:txBody>
                    <a:bodyPr/>
                    <a:lstStyle/>
                    <a:p>
                      <a:pPr marL="0" marR="0" algn="r" rtl="1">
                        <a:lnSpc>
                          <a:spcPct val="107000"/>
                        </a:lnSpc>
                        <a:spcBef>
                          <a:spcPts val="0"/>
                        </a:spcBef>
                        <a:spcAft>
                          <a:spcPts val="0"/>
                        </a:spcAft>
                      </a:pPr>
                      <a:r>
                        <a:rPr lang="ar-SA" sz="1400" b="0" dirty="0">
                          <a:solidFill>
                            <a:schemeClr val="tx1"/>
                          </a:solidFill>
                          <a:effectLst/>
                        </a:rPr>
                        <a:t>الاختبارات الإحصائية والتقنيات النوعية</a:t>
                      </a:r>
                      <a:endParaRPr lang="ar-SA" sz="1100" b="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chemeClr val="bg1">
                        <a:lumMod val="85000"/>
                      </a:schemeClr>
                    </a:solidFill>
                  </a:tcPr>
                </a:tc>
                <a:tc>
                  <a:txBody>
                    <a:bodyPr/>
                    <a:lstStyle/>
                    <a:p>
                      <a:pPr marL="0" marR="0" algn="r" rtl="1">
                        <a:lnSpc>
                          <a:spcPts val="1600"/>
                        </a:lnSpc>
                        <a:spcBef>
                          <a:spcPts val="0"/>
                        </a:spcBef>
                        <a:spcAft>
                          <a:spcPts val="600"/>
                        </a:spcAft>
                      </a:pPr>
                      <a:r>
                        <a:rPr lang="ar-SA" sz="1400" dirty="0">
                          <a:solidFill>
                            <a:schemeClr val="bg1"/>
                          </a:solidFill>
                          <a:effectLst/>
                        </a:rPr>
                        <a:t>تحليل البيانات</a:t>
                      </a:r>
                      <a:endParaRPr lang="ar-SA"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C00000"/>
                    </a:solidFill>
                  </a:tcPr>
                </a:tc>
                <a:extLst>
                  <a:ext uri="{0D108BD9-81ED-4DB2-BD59-A6C34878D82A}">
                    <a16:rowId xmlns:a16="http://schemas.microsoft.com/office/drawing/2014/main" val="416643202"/>
                  </a:ext>
                </a:extLst>
              </a:tr>
              <a:tr h="444332">
                <a:tc>
                  <a:txBody>
                    <a:bodyPr/>
                    <a:lstStyle/>
                    <a:p>
                      <a:pPr marL="0" marR="0" algn="r" rtl="1">
                        <a:lnSpc>
                          <a:spcPct val="107000"/>
                        </a:lnSpc>
                        <a:spcBef>
                          <a:spcPts val="0"/>
                        </a:spcBef>
                        <a:spcAft>
                          <a:spcPts val="0"/>
                        </a:spcAft>
                      </a:pPr>
                      <a:r>
                        <a:rPr lang="ar-SA" sz="1400" b="0">
                          <a:solidFill>
                            <a:schemeClr val="tx1"/>
                          </a:solidFill>
                          <a:effectLst/>
                        </a:rPr>
                        <a:t>التركيز على الأهمية العملية</a:t>
                      </a:r>
                      <a:endParaRPr lang="ar-SA" sz="1100" b="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chemeClr val="bg1">
                        <a:lumMod val="85000"/>
                      </a:schemeClr>
                    </a:solidFill>
                  </a:tcPr>
                </a:tc>
                <a:tc>
                  <a:txBody>
                    <a:bodyPr/>
                    <a:lstStyle/>
                    <a:p>
                      <a:pPr marL="0" marR="0" algn="r" rtl="1">
                        <a:lnSpc>
                          <a:spcPct val="107000"/>
                        </a:lnSpc>
                        <a:spcBef>
                          <a:spcPts val="0"/>
                        </a:spcBef>
                        <a:spcAft>
                          <a:spcPts val="0"/>
                        </a:spcAft>
                      </a:pPr>
                      <a:r>
                        <a:rPr lang="ar-SA" sz="1400" b="0" dirty="0">
                          <a:solidFill>
                            <a:schemeClr val="tx1"/>
                          </a:solidFill>
                          <a:effectLst/>
                        </a:rPr>
                        <a:t>التركيز على الأهمية النظرية</a:t>
                      </a:r>
                      <a:endParaRPr lang="ar-SA" sz="1100" b="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chemeClr val="bg1">
                        <a:lumMod val="85000"/>
                      </a:schemeClr>
                    </a:solidFill>
                  </a:tcPr>
                </a:tc>
                <a:tc>
                  <a:txBody>
                    <a:bodyPr/>
                    <a:lstStyle/>
                    <a:p>
                      <a:pPr marL="0" marR="0" algn="r" rtl="1">
                        <a:lnSpc>
                          <a:spcPts val="1600"/>
                        </a:lnSpc>
                        <a:spcBef>
                          <a:spcPts val="0"/>
                        </a:spcBef>
                        <a:spcAft>
                          <a:spcPts val="600"/>
                        </a:spcAft>
                      </a:pPr>
                      <a:r>
                        <a:rPr lang="ar-SA" sz="1400" dirty="0">
                          <a:solidFill>
                            <a:schemeClr val="bg1"/>
                          </a:solidFill>
                          <a:effectLst/>
                        </a:rPr>
                        <a:t>تطبيق النتائج</a:t>
                      </a:r>
                      <a:endParaRPr lang="ar-SA"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rgbClr val="C00000"/>
                    </a:solidFill>
                  </a:tcPr>
                </a:tc>
                <a:extLst>
                  <a:ext uri="{0D108BD9-81ED-4DB2-BD59-A6C34878D82A}">
                    <a16:rowId xmlns:a16="http://schemas.microsoft.com/office/drawing/2014/main" val="504908421"/>
                  </a:ext>
                </a:extLst>
              </a:tr>
            </a:tbl>
          </a:graphicData>
        </a:graphic>
      </p:graphicFrame>
    </p:spTree>
    <p:extLst>
      <p:ext uri="{BB962C8B-B14F-4D97-AF65-F5344CB8AC3E}">
        <p14:creationId xmlns:p14="http://schemas.microsoft.com/office/powerpoint/2010/main" val="3287501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952937" y="362345"/>
            <a:ext cx="6286126" cy="567813"/>
          </a:xfrm>
        </p:spPr>
        <p:txBody>
          <a:bodyPr>
            <a:noAutofit/>
          </a:bodyPr>
          <a:lstStyle/>
          <a:p>
            <a:pPr algn="ctr"/>
            <a:r>
              <a:rPr lang="ar-LB" altLang="de-DE" sz="4000" b="1" dirty="0">
                <a:solidFill>
                  <a:srgbClr val="C00000"/>
                </a:solidFill>
                <a:latin typeface="+mn-lt"/>
                <a:ea typeface="+mn-ea"/>
                <a:cs typeface="+mn-cs"/>
              </a:rPr>
              <a:t>نماذج البحوث في الأبحاث التربوية </a:t>
            </a:r>
            <a:endParaRPr lang="de-DE" altLang="de-DE" sz="40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defTabSz="457200" eaLnBrk="1" hangingPunct="1"/>
            <a:r>
              <a:rPr lang="de-DE" altLang="de-DE" sz="1400" dirty="0">
                <a:solidFill>
                  <a:prstClr val="black"/>
                </a:solidFill>
              </a:rPr>
              <a:t> </a:t>
            </a:r>
          </a:p>
        </p:txBody>
      </p:sp>
      <p:sp>
        <p:nvSpPr>
          <p:cNvPr id="14341" name="Rectangle 4"/>
          <p:cNvSpPr>
            <a:spLocks noChangeArrowheads="1"/>
          </p:cNvSpPr>
          <p:nvPr/>
        </p:nvSpPr>
        <p:spPr bwMode="auto">
          <a:xfrm>
            <a:off x="6003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defTabSz="457200" eaLnBrk="1" hangingPunct="1"/>
            <a:endParaRPr lang="de-DE" altLang="de-DE" sz="3600">
              <a:solidFill>
                <a:srgbClr val="44546A"/>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31504" y="6096809"/>
            <a:ext cx="1989230" cy="674974"/>
          </a:xfrm>
          <a:prstGeom prst="rect">
            <a:avLst/>
          </a:prstGeom>
        </p:spPr>
      </p:pic>
      <p:sp>
        <p:nvSpPr>
          <p:cNvPr id="8" name="Textfeld 7"/>
          <p:cNvSpPr txBox="1"/>
          <p:nvPr/>
        </p:nvSpPr>
        <p:spPr>
          <a:xfrm>
            <a:off x="5663952" y="6187011"/>
            <a:ext cx="4680520" cy="584775"/>
          </a:xfrm>
          <a:prstGeom prst="rect">
            <a:avLst/>
          </a:prstGeom>
          <a:noFill/>
        </p:spPr>
        <p:txBody>
          <a:bodyPr wrap="square" rtlCol="0">
            <a:spAutoFit/>
          </a:bodyPr>
          <a:lstStyle/>
          <a:p>
            <a:pPr algn="ctr" defTabSz="457200"/>
            <a:r>
              <a:rPr lang="de-DE" sz="3200" b="1" dirty="0">
                <a:solidFill>
                  <a:srgbClr val="C00000"/>
                </a:solidFill>
                <a:latin typeface="Calibri" panose="020F0502020204030204"/>
              </a:rPr>
              <a:t>www.erasmus-artist.eu</a:t>
            </a:r>
          </a:p>
        </p:txBody>
      </p:sp>
      <p:graphicFrame>
        <p:nvGraphicFramePr>
          <p:cNvPr id="3" name="Table 2">
            <a:extLst>
              <a:ext uri="{FF2B5EF4-FFF2-40B4-BE49-F238E27FC236}">
                <a16:creationId xmlns:a16="http://schemas.microsoft.com/office/drawing/2014/main" id="{D303754E-8EBB-4EE5-87E7-4A5824684B51}"/>
              </a:ext>
            </a:extLst>
          </p:cNvPr>
          <p:cNvGraphicFramePr>
            <a:graphicFrameLocks noGrp="1"/>
          </p:cNvGraphicFramePr>
          <p:nvPr>
            <p:extLst>
              <p:ext uri="{D42A27DB-BD31-4B8C-83A1-F6EECF244321}">
                <p14:modId xmlns:p14="http://schemas.microsoft.com/office/powerpoint/2010/main" val="760472326"/>
              </p:ext>
            </p:extLst>
          </p:nvPr>
        </p:nvGraphicFramePr>
        <p:xfrm>
          <a:off x="2860862" y="1597485"/>
          <a:ext cx="6286126" cy="4304380"/>
        </p:xfrm>
        <a:graphic>
          <a:graphicData uri="http://schemas.openxmlformats.org/drawingml/2006/table">
            <a:tbl>
              <a:tblPr firstRow="1" firstCol="1" bandRow="1">
                <a:tableStyleId>{5C22544A-7EE6-4342-B048-85BDC9FD1C3A}</a:tableStyleId>
              </a:tblPr>
              <a:tblGrid>
                <a:gridCol w="3143063">
                  <a:extLst>
                    <a:ext uri="{9D8B030D-6E8A-4147-A177-3AD203B41FA5}">
                      <a16:colId xmlns:a16="http://schemas.microsoft.com/office/drawing/2014/main" val="2550194283"/>
                    </a:ext>
                  </a:extLst>
                </a:gridCol>
                <a:gridCol w="3143063">
                  <a:extLst>
                    <a:ext uri="{9D8B030D-6E8A-4147-A177-3AD203B41FA5}">
                      <a16:colId xmlns:a16="http://schemas.microsoft.com/office/drawing/2014/main" val="782221358"/>
                    </a:ext>
                  </a:extLst>
                </a:gridCol>
              </a:tblGrid>
              <a:tr h="2152190">
                <a:tc>
                  <a:txBody>
                    <a:bodyPr/>
                    <a:lstStyle/>
                    <a:p>
                      <a:pPr marL="0" marR="0" algn="r" rtl="1">
                        <a:lnSpc>
                          <a:spcPct val="107000"/>
                        </a:lnSpc>
                        <a:spcBef>
                          <a:spcPts val="0"/>
                        </a:spcBef>
                        <a:spcAft>
                          <a:spcPts val="0"/>
                        </a:spcAft>
                      </a:pPr>
                      <a:r>
                        <a:rPr lang="ar-SA" sz="1800" b="0" dirty="0">
                          <a:solidFill>
                            <a:schemeClr val="tx1"/>
                          </a:solidFill>
                          <a:effectLst/>
                        </a:rPr>
                        <a:t>البنائية</a:t>
                      </a:r>
                    </a:p>
                    <a:p>
                      <a:pPr marL="0" marR="0" algn="r" rtl="1">
                        <a:lnSpc>
                          <a:spcPct val="107000"/>
                        </a:lnSpc>
                        <a:spcBef>
                          <a:spcPts val="0"/>
                        </a:spcBef>
                        <a:spcAft>
                          <a:spcPts val="0"/>
                        </a:spcAft>
                      </a:pPr>
                      <a:r>
                        <a:rPr lang="ar-SA" sz="1800" b="0" dirty="0">
                          <a:solidFill>
                            <a:schemeClr val="tx1"/>
                          </a:solidFill>
                          <a:effectLst/>
                        </a:rPr>
                        <a:t>• فهم من خلال التفسير</a:t>
                      </a:r>
                    </a:p>
                    <a:p>
                      <a:pPr marL="0" marR="0" algn="r" rtl="1">
                        <a:lnSpc>
                          <a:spcPct val="107000"/>
                        </a:lnSpc>
                        <a:spcBef>
                          <a:spcPts val="0"/>
                        </a:spcBef>
                        <a:spcAft>
                          <a:spcPts val="0"/>
                        </a:spcAft>
                      </a:pPr>
                      <a:r>
                        <a:rPr lang="ar-SA" sz="1800" b="0" dirty="0">
                          <a:solidFill>
                            <a:schemeClr val="tx1"/>
                          </a:solidFill>
                          <a:effectLst/>
                        </a:rPr>
                        <a:t>• معاني متعددة</a:t>
                      </a:r>
                    </a:p>
                    <a:p>
                      <a:pPr marL="0" marR="0" algn="r" rtl="1">
                        <a:lnSpc>
                          <a:spcPct val="107000"/>
                        </a:lnSpc>
                        <a:spcBef>
                          <a:spcPts val="0"/>
                        </a:spcBef>
                        <a:spcAft>
                          <a:spcPts val="0"/>
                        </a:spcAft>
                      </a:pPr>
                      <a:r>
                        <a:rPr lang="ar-SA" sz="1800" b="0" dirty="0">
                          <a:solidFill>
                            <a:schemeClr val="tx1"/>
                          </a:solidFill>
                          <a:effectLst/>
                        </a:rPr>
                        <a:t>• (إعادة) البناء الاجتماعية والتاريخية</a:t>
                      </a:r>
                    </a:p>
                    <a:p>
                      <a:pPr marL="0" marR="0" algn="r" rtl="1">
                        <a:lnSpc>
                          <a:spcPct val="107000"/>
                        </a:lnSpc>
                        <a:spcBef>
                          <a:spcPts val="0"/>
                        </a:spcBef>
                        <a:spcAft>
                          <a:spcPts val="0"/>
                        </a:spcAft>
                      </a:pPr>
                      <a:r>
                        <a:rPr lang="ar-SA" sz="1800" b="0" dirty="0">
                          <a:solidFill>
                            <a:schemeClr val="tx1"/>
                          </a:solidFill>
                          <a:effectLst/>
                        </a:rPr>
                        <a:t>الهدف: نظرية الجيل</a:t>
                      </a:r>
                    </a:p>
                    <a:p>
                      <a:pPr marL="0" marR="0" algn="r" rtl="1">
                        <a:lnSpc>
                          <a:spcPct val="107000"/>
                        </a:lnSpc>
                        <a:spcBef>
                          <a:spcPts val="0"/>
                        </a:spcBef>
                        <a:spcAft>
                          <a:spcPts val="0"/>
                        </a:spcAft>
                      </a:pPr>
                      <a:r>
                        <a:rPr lang="ar-SA" sz="1800" b="0" dirty="0">
                          <a:solidFill>
                            <a:schemeClr val="tx1"/>
                          </a:solidFill>
                          <a:effectLst/>
                        </a:rPr>
                        <a:t> </a:t>
                      </a:r>
                      <a:endParaRPr lang="ar-SA" sz="1800" b="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oFill/>
                  </a:tcPr>
                </a:tc>
                <a:tc>
                  <a:txBody>
                    <a:bodyPr/>
                    <a:lstStyle/>
                    <a:p>
                      <a:pPr marL="0" marR="0" algn="r" rtl="1">
                        <a:lnSpc>
                          <a:spcPct val="107000"/>
                        </a:lnSpc>
                        <a:spcBef>
                          <a:spcPts val="0"/>
                        </a:spcBef>
                        <a:spcAft>
                          <a:spcPts val="0"/>
                        </a:spcAft>
                      </a:pPr>
                      <a:r>
                        <a:rPr lang="ar-LB" sz="1800" b="0" dirty="0">
                          <a:solidFill>
                            <a:schemeClr val="tx1"/>
                          </a:solidFill>
                          <a:effectLst/>
                        </a:rPr>
                        <a:t>(مرحلة ما بعد) الوضعية</a:t>
                      </a:r>
                    </a:p>
                    <a:p>
                      <a:pPr marL="0" marR="0" algn="r" rtl="1">
                        <a:lnSpc>
                          <a:spcPct val="107000"/>
                        </a:lnSpc>
                        <a:spcBef>
                          <a:spcPts val="0"/>
                        </a:spcBef>
                        <a:spcAft>
                          <a:spcPts val="0"/>
                        </a:spcAft>
                      </a:pPr>
                      <a:r>
                        <a:rPr lang="ar-LB" sz="1800" b="0" dirty="0">
                          <a:solidFill>
                            <a:schemeClr val="tx1"/>
                          </a:solidFill>
                          <a:effectLst/>
                        </a:rPr>
                        <a:t>• القطعية</a:t>
                      </a:r>
                    </a:p>
                    <a:p>
                      <a:pPr marL="0" marR="0" algn="r" rtl="1">
                        <a:lnSpc>
                          <a:spcPct val="107000"/>
                        </a:lnSpc>
                        <a:spcBef>
                          <a:spcPts val="0"/>
                        </a:spcBef>
                        <a:spcAft>
                          <a:spcPts val="0"/>
                        </a:spcAft>
                      </a:pPr>
                      <a:r>
                        <a:rPr lang="ar-LB" sz="1800" b="0" dirty="0">
                          <a:solidFill>
                            <a:schemeClr val="tx1"/>
                          </a:solidFill>
                          <a:effectLst/>
                        </a:rPr>
                        <a:t>• الاختزالية</a:t>
                      </a:r>
                    </a:p>
                    <a:p>
                      <a:pPr marL="0" marR="0" algn="r" rtl="1">
                        <a:lnSpc>
                          <a:spcPct val="107000"/>
                        </a:lnSpc>
                        <a:spcBef>
                          <a:spcPts val="0"/>
                        </a:spcBef>
                        <a:spcAft>
                          <a:spcPts val="0"/>
                        </a:spcAft>
                      </a:pPr>
                      <a:r>
                        <a:rPr lang="ar-LB" sz="1800" b="0" dirty="0">
                          <a:solidFill>
                            <a:schemeClr val="tx1"/>
                          </a:solidFill>
                          <a:effectLst/>
                        </a:rPr>
                        <a:t>• الملاحظة التجريبية والقياس</a:t>
                      </a:r>
                    </a:p>
                    <a:p>
                      <a:pPr marL="0" marR="0" algn="r" rtl="1">
                        <a:lnSpc>
                          <a:spcPct val="107000"/>
                        </a:lnSpc>
                        <a:spcBef>
                          <a:spcPts val="0"/>
                        </a:spcBef>
                        <a:spcAft>
                          <a:spcPts val="0"/>
                        </a:spcAft>
                      </a:pPr>
                      <a:r>
                        <a:rPr lang="ar-LB" sz="1800" b="0" dirty="0">
                          <a:solidFill>
                            <a:schemeClr val="tx1"/>
                          </a:solidFill>
                          <a:effectLst/>
                        </a:rPr>
                        <a:t>الهدف: التحقق من النظرية</a:t>
                      </a:r>
                    </a:p>
                    <a:p>
                      <a:pPr marL="0" marR="0" algn="r" rtl="1">
                        <a:lnSpc>
                          <a:spcPct val="107000"/>
                        </a:lnSpc>
                        <a:spcBef>
                          <a:spcPts val="0"/>
                        </a:spcBef>
                        <a:spcAft>
                          <a:spcPts val="0"/>
                        </a:spcAft>
                      </a:pPr>
                      <a:r>
                        <a:rPr lang="ar-LB" sz="1800" b="0" dirty="0">
                          <a:solidFill>
                            <a:schemeClr val="tx1"/>
                          </a:solidFill>
                          <a:effectLst/>
                        </a:rPr>
                        <a:t> </a:t>
                      </a:r>
                    </a:p>
                    <a:p>
                      <a:pPr marL="0" marR="0" algn="r" rtl="1">
                        <a:lnSpc>
                          <a:spcPct val="107000"/>
                        </a:lnSpc>
                        <a:spcBef>
                          <a:spcPts val="0"/>
                        </a:spcBef>
                        <a:spcAft>
                          <a:spcPts val="0"/>
                        </a:spcAft>
                      </a:pPr>
                      <a:r>
                        <a:rPr lang="ar-LB" sz="1800" b="0" dirty="0">
                          <a:solidFill>
                            <a:schemeClr val="tx1"/>
                          </a:solidFill>
                          <a:effectLst/>
                        </a:rPr>
                        <a:t> </a:t>
                      </a:r>
                      <a:endParaRPr lang="ar-LB" sz="1800" b="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oFill/>
                  </a:tcPr>
                </a:tc>
                <a:extLst>
                  <a:ext uri="{0D108BD9-81ED-4DB2-BD59-A6C34878D82A}">
                    <a16:rowId xmlns:a16="http://schemas.microsoft.com/office/drawing/2014/main" val="715357849"/>
                  </a:ext>
                </a:extLst>
              </a:tr>
              <a:tr h="2152190">
                <a:tc>
                  <a:txBody>
                    <a:bodyPr/>
                    <a:lstStyle/>
                    <a:p>
                      <a:pPr marL="0" marR="0" algn="r" rtl="1">
                        <a:lnSpc>
                          <a:spcPct val="107000"/>
                        </a:lnSpc>
                        <a:spcBef>
                          <a:spcPts val="0"/>
                        </a:spcBef>
                        <a:spcAft>
                          <a:spcPts val="0"/>
                        </a:spcAft>
                      </a:pPr>
                      <a:r>
                        <a:rPr lang="ar-SA" sz="1800" b="0" dirty="0">
                          <a:solidFill>
                            <a:schemeClr val="tx1"/>
                          </a:solidFill>
                          <a:effectLst/>
                        </a:rPr>
                        <a:t>الحرجية (المرافعة/التشاركية)</a:t>
                      </a:r>
                    </a:p>
                    <a:p>
                      <a:pPr marL="0" marR="0" algn="r" rtl="1">
                        <a:lnSpc>
                          <a:spcPct val="107000"/>
                        </a:lnSpc>
                        <a:spcBef>
                          <a:spcPts val="0"/>
                        </a:spcBef>
                        <a:spcAft>
                          <a:spcPts val="0"/>
                        </a:spcAft>
                      </a:pPr>
                      <a:r>
                        <a:rPr lang="ar-SA" sz="1800" b="0" dirty="0">
                          <a:solidFill>
                            <a:schemeClr val="tx1"/>
                          </a:solidFill>
                          <a:effectLst/>
                        </a:rPr>
                        <a:t>• السياسية</a:t>
                      </a:r>
                    </a:p>
                    <a:p>
                      <a:pPr marL="0" marR="0" algn="r" rtl="1">
                        <a:lnSpc>
                          <a:spcPct val="107000"/>
                        </a:lnSpc>
                        <a:spcBef>
                          <a:spcPts val="0"/>
                        </a:spcBef>
                        <a:spcAft>
                          <a:spcPts val="0"/>
                        </a:spcAft>
                      </a:pPr>
                      <a:r>
                        <a:rPr lang="ar-SA" sz="1800" b="0" dirty="0">
                          <a:solidFill>
                            <a:schemeClr val="tx1"/>
                          </a:solidFill>
                          <a:effectLst/>
                        </a:rPr>
                        <a:t>• التقوية</a:t>
                      </a:r>
                    </a:p>
                    <a:p>
                      <a:pPr marL="0" marR="0" algn="r" rtl="1">
                        <a:lnSpc>
                          <a:spcPct val="107000"/>
                        </a:lnSpc>
                        <a:spcBef>
                          <a:spcPts val="0"/>
                        </a:spcBef>
                        <a:spcAft>
                          <a:spcPts val="0"/>
                        </a:spcAft>
                      </a:pPr>
                      <a:r>
                        <a:rPr lang="ar-SA" sz="1800" b="0" dirty="0">
                          <a:solidFill>
                            <a:schemeClr val="tx1"/>
                          </a:solidFill>
                          <a:effectLst/>
                        </a:rPr>
                        <a:t>• تركز على القضايا</a:t>
                      </a:r>
                    </a:p>
                    <a:p>
                      <a:pPr marL="0" marR="0" algn="r" rtl="1">
                        <a:lnSpc>
                          <a:spcPct val="107000"/>
                        </a:lnSpc>
                        <a:spcBef>
                          <a:spcPts val="0"/>
                        </a:spcBef>
                        <a:spcAft>
                          <a:spcPts val="0"/>
                        </a:spcAft>
                      </a:pPr>
                      <a:r>
                        <a:rPr lang="ar-SA" sz="1800" b="0" dirty="0">
                          <a:solidFill>
                            <a:schemeClr val="tx1"/>
                          </a:solidFill>
                          <a:effectLst/>
                        </a:rPr>
                        <a:t>• التعاونية</a:t>
                      </a:r>
                    </a:p>
                    <a:p>
                      <a:pPr marL="0" marR="0" algn="r" rtl="1">
                        <a:lnSpc>
                          <a:spcPct val="107000"/>
                        </a:lnSpc>
                        <a:spcBef>
                          <a:spcPts val="0"/>
                        </a:spcBef>
                        <a:spcAft>
                          <a:spcPts val="0"/>
                        </a:spcAft>
                      </a:pPr>
                      <a:r>
                        <a:rPr lang="ar-SA" sz="1800" b="0" dirty="0">
                          <a:solidFill>
                            <a:schemeClr val="tx1"/>
                          </a:solidFill>
                          <a:effectLst/>
                        </a:rPr>
                        <a:t>الهدف: التحرر</a:t>
                      </a:r>
                    </a:p>
                    <a:p>
                      <a:pPr marL="0" marR="0" algn="r" rtl="1">
                        <a:lnSpc>
                          <a:spcPct val="107000"/>
                        </a:lnSpc>
                        <a:spcBef>
                          <a:spcPts val="0"/>
                        </a:spcBef>
                        <a:spcAft>
                          <a:spcPts val="0"/>
                        </a:spcAft>
                      </a:pPr>
                      <a:r>
                        <a:rPr lang="ar-SA" sz="1800" b="0" dirty="0">
                          <a:solidFill>
                            <a:schemeClr val="tx1"/>
                          </a:solidFill>
                          <a:effectLst/>
                        </a:rPr>
                        <a:t> </a:t>
                      </a:r>
                      <a:endParaRPr lang="ar-SA" sz="1800" b="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oFill/>
                  </a:tcPr>
                </a:tc>
                <a:tc>
                  <a:txBody>
                    <a:bodyPr/>
                    <a:lstStyle/>
                    <a:p>
                      <a:pPr marL="0" marR="0" algn="r" rtl="1">
                        <a:lnSpc>
                          <a:spcPct val="107000"/>
                        </a:lnSpc>
                        <a:spcBef>
                          <a:spcPts val="0"/>
                        </a:spcBef>
                        <a:spcAft>
                          <a:spcPts val="0"/>
                        </a:spcAft>
                      </a:pPr>
                      <a:r>
                        <a:rPr lang="ar-SA" sz="1800" b="0" dirty="0">
                          <a:solidFill>
                            <a:schemeClr val="tx1"/>
                          </a:solidFill>
                          <a:effectLst/>
                        </a:rPr>
                        <a:t>البراغماتية</a:t>
                      </a:r>
                    </a:p>
                    <a:p>
                      <a:pPr marL="0" marR="0" algn="r" rtl="1">
                        <a:lnSpc>
                          <a:spcPct val="107000"/>
                        </a:lnSpc>
                        <a:spcBef>
                          <a:spcPts val="0"/>
                        </a:spcBef>
                        <a:spcAft>
                          <a:spcPts val="0"/>
                        </a:spcAft>
                      </a:pPr>
                      <a:r>
                        <a:rPr lang="ar-SA" sz="1800" b="0" dirty="0">
                          <a:solidFill>
                            <a:schemeClr val="tx1"/>
                          </a:solidFill>
                          <a:effectLst/>
                        </a:rPr>
                        <a:t>• عواقب العمل</a:t>
                      </a:r>
                    </a:p>
                    <a:p>
                      <a:pPr marL="0" marR="0" algn="r" rtl="1">
                        <a:lnSpc>
                          <a:spcPct val="107000"/>
                        </a:lnSpc>
                        <a:spcBef>
                          <a:spcPts val="0"/>
                        </a:spcBef>
                        <a:spcAft>
                          <a:spcPts val="0"/>
                        </a:spcAft>
                      </a:pPr>
                      <a:r>
                        <a:rPr lang="ar-SA" sz="1800" b="0" dirty="0">
                          <a:solidFill>
                            <a:schemeClr val="tx1"/>
                          </a:solidFill>
                          <a:effectLst/>
                        </a:rPr>
                        <a:t>• تتمحور حول مشكلة </a:t>
                      </a:r>
                    </a:p>
                    <a:p>
                      <a:pPr marL="0" marR="0" algn="r" rtl="1">
                        <a:lnSpc>
                          <a:spcPct val="107000"/>
                        </a:lnSpc>
                        <a:spcBef>
                          <a:spcPts val="0"/>
                        </a:spcBef>
                        <a:spcAft>
                          <a:spcPts val="0"/>
                        </a:spcAft>
                      </a:pPr>
                      <a:r>
                        <a:rPr lang="ar-SA" sz="1800" b="0" dirty="0">
                          <a:solidFill>
                            <a:schemeClr val="tx1"/>
                          </a:solidFill>
                          <a:effectLst/>
                        </a:rPr>
                        <a:t>• تعددية</a:t>
                      </a:r>
                    </a:p>
                    <a:p>
                      <a:pPr marL="0" marR="0" algn="r" rtl="1">
                        <a:lnSpc>
                          <a:spcPct val="107000"/>
                        </a:lnSpc>
                        <a:spcBef>
                          <a:spcPts val="0"/>
                        </a:spcBef>
                        <a:spcAft>
                          <a:spcPts val="0"/>
                        </a:spcAft>
                      </a:pPr>
                      <a:r>
                        <a:rPr lang="ar-SA" sz="1800" b="0" dirty="0">
                          <a:solidFill>
                            <a:schemeClr val="tx1"/>
                          </a:solidFill>
                          <a:effectLst/>
                        </a:rPr>
                        <a:t>• تتوجه نحو العالم الحقيقي </a:t>
                      </a:r>
                    </a:p>
                    <a:p>
                      <a:pPr marL="0" marR="0" algn="r" rtl="1">
                        <a:lnSpc>
                          <a:spcPct val="107000"/>
                        </a:lnSpc>
                        <a:spcBef>
                          <a:spcPts val="0"/>
                        </a:spcBef>
                        <a:spcAft>
                          <a:spcPts val="0"/>
                        </a:spcAft>
                      </a:pPr>
                      <a:r>
                        <a:rPr lang="ar-SA" sz="1800" b="0" dirty="0">
                          <a:solidFill>
                            <a:schemeClr val="tx1"/>
                          </a:solidFill>
                          <a:effectLst/>
                        </a:rPr>
                        <a:t>الهدف: التغيير</a:t>
                      </a:r>
                    </a:p>
                    <a:p>
                      <a:pPr marL="0" marR="0" algn="r" rtl="1">
                        <a:lnSpc>
                          <a:spcPct val="107000"/>
                        </a:lnSpc>
                        <a:spcBef>
                          <a:spcPts val="0"/>
                        </a:spcBef>
                        <a:spcAft>
                          <a:spcPts val="0"/>
                        </a:spcAft>
                      </a:pPr>
                      <a:r>
                        <a:rPr lang="ar-SA" sz="1800" b="0" dirty="0">
                          <a:solidFill>
                            <a:schemeClr val="tx1"/>
                          </a:solidFill>
                          <a:effectLst/>
                        </a:rPr>
                        <a:t> </a:t>
                      </a:r>
                      <a:endParaRPr lang="ar-SA" sz="1800" b="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oFill/>
                  </a:tcPr>
                </a:tc>
                <a:extLst>
                  <a:ext uri="{0D108BD9-81ED-4DB2-BD59-A6C34878D82A}">
                    <a16:rowId xmlns:a16="http://schemas.microsoft.com/office/drawing/2014/main" val="3371363461"/>
                  </a:ext>
                </a:extLst>
              </a:tr>
            </a:tbl>
          </a:graphicData>
        </a:graphic>
      </p:graphicFrame>
    </p:spTree>
    <p:extLst>
      <p:ext uri="{BB962C8B-B14F-4D97-AF65-F5344CB8AC3E}">
        <p14:creationId xmlns:p14="http://schemas.microsoft.com/office/powerpoint/2010/main" val="2916162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8523795" y="849383"/>
            <a:ext cx="2966456" cy="4721086"/>
          </a:xfrm>
        </p:spPr>
        <p:txBody>
          <a:bodyPr>
            <a:noAutofit/>
          </a:bodyPr>
          <a:lstStyle/>
          <a:p>
            <a:pPr algn="r" rtl="1"/>
            <a:r>
              <a:rPr lang="ar-LB" sz="4000" b="1" dirty="0">
                <a:solidFill>
                  <a:srgbClr val="C00000"/>
                </a:solidFill>
                <a:latin typeface="+mn-lt"/>
                <a:ea typeface="+mn-ea"/>
                <a:cs typeface="+mn-cs"/>
              </a:rPr>
              <a:t>الأدوار المحتملة للمعلمين الباحثين والباحثين الخارجيين في الأبحاث الاجرائية</a:t>
            </a:r>
            <a:r>
              <a:rPr lang="de-DE" dirty="0"/>
              <a:t/>
            </a:r>
            <a:br>
              <a:rPr lang="de-DE" dirty="0"/>
            </a:br>
            <a:endParaRPr lang="de-DE" sz="40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defTabSz="457200" eaLnBrk="1" hangingPunct="1"/>
            <a:r>
              <a:rPr lang="de-DE" altLang="de-DE" sz="1400" dirty="0">
                <a:solidFill>
                  <a:prstClr val="black"/>
                </a:solidFill>
              </a:rPr>
              <a:t> </a:t>
            </a:r>
          </a:p>
        </p:txBody>
      </p:sp>
      <p:sp>
        <p:nvSpPr>
          <p:cNvPr id="14341" name="Rectangle 4"/>
          <p:cNvSpPr>
            <a:spLocks noChangeArrowheads="1"/>
          </p:cNvSpPr>
          <p:nvPr/>
        </p:nvSpPr>
        <p:spPr bwMode="auto">
          <a:xfrm>
            <a:off x="6003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defTabSz="457200" eaLnBrk="1" hangingPunct="1"/>
            <a:endParaRPr lang="de-DE" altLang="de-DE" sz="3600">
              <a:solidFill>
                <a:srgbClr val="44546A"/>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31504" y="6096809"/>
            <a:ext cx="1989230" cy="674974"/>
          </a:xfrm>
          <a:prstGeom prst="rect">
            <a:avLst/>
          </a:prstGeom>
        </p:spPr>
      </p:pic>
      <p:sp>
        <p:nvSpPr>
          <p:cNvPr id="8" name="Textfeld 7"/>
          <p:cNvSpPr txBox="1"/>
          <p:nvPr/>
        </p:nvSpPr>
        <p:spPr>
          <a:xfrm>
            <a:off x="5663952" y="6187011"/>
            <a:ext cx="4680520" cy="584775"/>
          </a:xfrm>
          <a:prstGeom prst="rect">
            <a:avLst/>
          </a:prstGeom>
          <a:noFill/>
        </p:spPr>
        <p:txBody>
          <a:bodyPr wrap="square" rtlCol="0">
            <a:spAutoFit/>
          </a:bodyPr>
          <a:lstStyle/>
          <a:p>
            <a:pPr algn="ctr" defTabSz="457200"/>
            <a:r>
              <a:rPr lang="de-DE" sz="3200" b="1" dirty="0">
                <a:solidFill>
                  <a:srgbClr val="C00000"/>
                </a:solidFill>
                <a:latin typeface="Calibri" panose="020F0502020204030204"/>
              </a:rPr>
              <a:t>www.erasmus-artist.eu</a:t>
            </a:r>
          </a:p>
        </p:txBody>
      </p:sp>
      <p:graphicFrame>
        <p:nvGraphicFramePr>
          <p:cNvPr id="3" name="Tabelle 2"/>
          <p:cNvGraphicFramePr>
            <a:graphicFrameLocks noGrp="1"/>
          </p:cNvGraphicFramePr>
          <p:nvPr>
            <p:extLst>
              <p:ext uri="{D42A27DB-BD31-4B8C-83A1-F6EECF244321}">
                <p14:modId xmlns:p14="http://schemas.microsoft.com/office/powerpoint/2010/main" val="164917669"/>
              </p:ext>
            </p:extLst>
          </p:nvPr>
        </p:nvGraphicFramePr>
        <p:xfrm>
          <a:off x="2724937" y="522936"/>
          <a:ext cx="5804638" cy="5170297"/>
        </p:xfrm>
        <a:graphic>
          <a:graphicData uri="http://schemas.openxmlformats.org/drawingml/2006/table">
            <a:tbl>
              <a:tblPr firstRow="1" firstCol="1" bandRow="1">
                <a:tableStyleId>{5C22544A-7EE6-4342-B048-85BDC9FD1C3A}</a:tableStyleId>
              </a:tblPr>
              <a:tblGrid>
                <a:gridCol w="2902319">
                  <a:extLst>
                    <a:ext uri="{9D8B030D-6E8A-4147-A177-3AD203B41FA5}">
                      <a16:colId xmlns:a16="http://schemas.microsoft.com/office/drawing/2014/main" val="1578523926"/>
                    </a:ext>
                  </a:extLst>
                </a:gridCol>
                <a:gridCol w="2902319">
                  <a:extLst>
                    <a:ext uri="{9D8B030D-6E8A-4147-A177-3AD203B41FA5}">
                      <a16:colId xmlns:a16="http://schemas.microsoft.com/office/drawing/2014/main" val="3268466089"/>
                    </a:ext>
                  </a:extLst>
                </a:gridCol>
              </a:tblGrid>
              <a:tr h="99357">
                <a:tc>
                  <a:txBody>
                    <a:bodyPr/>
                    <a:lstStyle/>
                    <a:p>
                      <a:pPr algn="ctr">
                        <a:lnSpc>
                          <a:spcPct val="107000"/>
                        </a:lnSpc>
                        <a:spcAft>
                          <a:spcPts val="0"/>
                        </a:spcAft>
                      </a:pPr>
                      <a:r>
                        <a:rPr lang="ar-LB" sz="1600" dirty="0">
                          <a:effectLst/>
                          <a:latin typeface="Calibri" panose="020F0502020204030204" pitchFamily="34" charset="0"/>
                          <a:ea typeface="SimSun" panose="02010600030101010101" pitchFamily="2" charset="-122"/>
                          <a:cs typeface="Times New Roman" panose="02020603050405020304" pitchFamily="18" charset="0"/>
                        </a:rPr>
                        <a:t>المعلمين الباحثين</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2776" marR="62776" marT="0" marB="0">
                    <a:solidFill>
                      <a:srgbClr val="C00000"/>
                    </a:solidFill>
                  </a:tcPr>
                </a:tc>
                <a:tc>
                  <a:txBody>
                    <a:bodyPr/>
                    <a:lstStyle/>
                    <a:p>
                      <a:pPr algn="ctr">
                        <a:lnSpc>
                          <a:spcPct val="107000"/>
                        </a:lnSpc>
                        <a:spcAft>
                          <a:spcPts val="0"/>
                        </a:spcAft>
                      </a:pPr>
                      <a:r>
                        <a:rPr lang="ar-SA" sz="1800" b="1" kern="1200" dirty="0">
                          <a:solidFill>
                            <a:schemeClr val="lt1"/>
                          </a:solidFill>
                          <a:effectLst/>
                          <a:latin typeface="+mn-lt"/>
                          <a:ea typeface="+mn-ea"/>
                          <a:cs typeface="+mn-cs"/>
                        </a:rPr>
                        <a:t>الباحثين الخارجيين</a:t>
                      </a:r>
                      <a:endParaRPr lang="de-DE" sz="1600" dirty="0">
                        <a:effectLst/>
                        <a:latin typeface="Calibri" panose="020F0502020204030204" pitchFamily="34" charset="0"/>
                        <a:ea typeface="SimSun" panose="02010600030101010101" pitchFamily="2" charset="-122"/>
                        <a:cs typeface="Times New Roman" panose="02020603050405020304" pitchFamily="18" charset="0"/>
                      </a:endParaRPr>
                    </a:p>
                  </a:txBody>
                  <a:tcPr marL="62776" marR="62776" marT="0" marB="0">
                    <a:solidFill>
                      <a:srgbClr val="C00000"/>
                    </a:solidFill>
                  </a:tcPr>
                </a:tc>
                <a:extLst>
                  <a:ext uri="{0D108BD9-81ED-4DB2-BD59-A6C34878D82A}">
                    <a16:rowId xmlns:a16="http://schemas.microsoft.com/office/drawing/2014/main" val="576047960"/>
                  </a:ext>
                </a:extLst>
              </a:tr>
              <a:tr h="4142373">
                <a:tc>
                  <a:txBody>
                    <a:bodyPr/>
                    <a:lstStyle/>
                    <a:p>
                      <a:pPr marL="0" lvl="0" indent="0" algn="r" rtl="1">
                        <a:spcAft>
                          <a:spcPts val="0"/>
                        </a:spcAft>
                        <a:buFont typeface="Symbol" panose="05050102010706020507" pitchFamily="18" charset="2"/>
                        <a:buNone/>
                      </a:pPr>
                      <a:r>
                        <a:rPr lang="ar-LB" sz="1600" b="0" dirty="0">
                          <a:solidFill>
                            <a:schemeClr val="tx1"/>
                          </a:solidFill>
                          <a:effectLst/>
                        </a:rPr>
                        <a:t>• بدء العمل البحثي بدافع الخبرة</a:t>
                      </a:r>
                    </a:p>
                    <a:p>
                      <a:pPr marL="0" lvl="0" indent="0" algn="r" rtl="1">
                        <a:spcAft>
                          <a:spcPts val="0"/>
                        </a:spcAft>
                        <a:buFont typeface="Symbol" panose="05050102010706020507" pitchFamily="18" charset="2"/>
                        <a:buNone/>
                      </a:pPr>
                      <a:endParaRPr lang="ar-LB" sz="1600" b="0" dirty="0">
                        <a:solidFill>
                          <a:schemeClr val="tx1"/>
                        </a:solidFill>
                        <a:effectLst/>
                      </a:endParaRPr>
                    </a:p>
                    <a:p>
                      <a:pPr marL="0" lvl="0" indent="0" algn="r" rtl="1">
                        <a:spcAft>
                          <a:spcPts val="0"/>
                        </a:spcAft>
                        <a:buFont typeface="Symbol" panose="05050102010706020507" pitchFamily="18" charset="2"/>
                        <a:buNone/>
                      </a:pPr>
                      <a:r>
                        <a:rPr lang="ar-LB" sz="1600" b="0" dirty="0">
                          <a:solidFill>
                            <a:schemeClr val="tx1"/>
                          </a:solidFill>
                          <a:effectLst/>
                        </a:rPr>
                        <a:t>• تحليل الأدب بالمقارنة مع تجربة التعليم في الغرف الدراسية</a:t>
                      </a:r>
                    </a:p>
                    <a:p>
                      <a:pPr marL="0" lvl="0" indent="0" algn="r" rtl="1">
                        <a:spcAft>
                          <a:spcPts val="0"/>
                        </a:spcAft>
                        <a:buFont typeface="Symbol" panose="05050102010706020507" pitchFamily="18" charset="2"/>
                        <a:buNone/>
                      </a:pPr>
                      <a:endParaRPr lang="ar-LB" sz="1600" b="0" dirty="0">
                        <a:solidFill>
                          <a:schemeClr val="tx1"/>
                        </a:solidFill>
                        <a:effectLst/>
                      </a:endParaRPr>
                    </a:p>
                    <a:p>
                      <a:pPr marL="0" lvl="0" indent="0" algn="r" rtl="1">
                        <a:spcAft>
                          <a:spcPts val="0"/>
                        </a:spcAft>
                        <a:buFont typeface="Symbol" panose="05050102010706020507" pitchFamily="18" charset="2"/>
                        <a:buNone/>
                      </a:pPr>
                      <a:r>
                        <a:rPr lang="ar-LB" sz="1600" b="0" dirty="0">
                          <a:solidFill>
                            <a:schemeClr val="tx1"/>
                          </a:solidFill>
                          <a:effectLst/>
                        </a:rPr>
                        <a:t>• هيكلة استراتيجيات ومفاهيم جديدة</a:t>
                      </a:r>
                    </a:p>
                    <a:p>
                      <a:pPr marL="0" lvl="0" indent="0" algn="r" rtl="1">
                        <a:spcAft>
                          <a:spcPts val="0"/>
                        </a:spcAft>
                        <a:buFont typeface="Symbol" panose="05050102010706020507" pitchFamily="18" charset="2"/>
                        <a:buNone/>
                      </a:pPr>
                      <a:endParaRPr lang="ar-LB" sz="1600" b="0" dirty="0">
                        <a:solidFill>
                          <a:schemeClr val="tx1"/>
                        </a:solidFill>
                        <a:effectLst/>
                      </a:endParaRPr>
                    </a:p>
                    <a:p>
                      <a:pPr marL="0" lvl="0" indent="0" algn="r" rtl="1">
                        <a:spcAft>
                          <a:spcPts val="0"/>
                        </a:spcAft>
                        <a:buFont typeface="Symbol" panose="05050102010706020507" pitchFamily="18" charset="2"/>
                        <a:buNone/>
                      </a:pPr>
                      <a:r>
                        <a:rPr lang="ar-LB" sz="1600" b="0" dirty="0">
                          <a:solidFill>
                            <a:schemeClr val="tx1"/>
                          </a:solidFill>
                          <a:effectLst/>
                        </a:rPr>
                        <a:t>• تطبيق استراتيجيات ومفاهيم جديدة</a:t>
                      </a:r>
                    </a:p>
                    <a:p>
                      <a:pPr marL="0" lvl="0" indent="0" algn="r" rtl="1">
                        <a:spcAft>
                          <a:spcPts val="0"/>
                        </a:spcAft>
                        <a:buFont typeface="Symbol" panose="05050102010706020507" pitchFamily="18" charset="2"/>
                        <a:buNone/>
                      </a:pPr>
                      <a:endParaRPr lang="ar-LB" sz="1600" b="0" dirty="0">
                        <a:solidFill>
                          <a:schemeClr val="tx1"/>
                        </a:solidFill>
                        <a:effectLst/>
                      </a:endParaRPr>
                    </a:p>
                    <a:p>
                      <a:pPr marL="0" lvl="0" indent="0" algn="r" rtl="1">
                        <a:spcAft>
                          <a:spcPts val="0"/>
                        </a:spcAft>
                        <a:buFont typeface="Symbol" panose="05050102010706020507" pitchFamily="18" charset="2"/>
                        <a:buNone/>
                      </a:pPr>
                      <a:r>
                        <a:rPr lang="ar-LB" sz="1600" b="0" dirty="0">
                          <a:solidFill>
                            <a:schemeClr val="tx1"/>
                          </a:solidFill>
                          <a:effectLst/>
                        </a:rPr>
                        <a:t>• جمع البيانات</a:t>
                      </a:r>
                    </a:p>
                    <a:p>
                      <a:pPr marL="0" lvl="0" indent="0" algn="r" rtl="1">
                        <a:spcAft>
                          <a:spcPts val="0"/>
                        </a:spcAft>
                        <a:buFont typeface="Symbol" panose="05050102010706020507" pitchFamily="18" charset="2"/>
                        <a:buNone/>
                      </a:pPr>
                      <a:endParaRPr lang="ar-LB" sz="1600" b="0" dirty="0">
                        <a:solidFill>
                          <a:schemeClr val="tx1"/>
                        </a:solidFill>
                        <a:effectLst/>
                      </a:endParaRPr>
                    </a:p>
                    <a:p>
                      <a:pPr marL="0" lvl="0" indent="0" algn="r" rtl="1">
                        <a:spcAft>
                          <a:spcPts val="0"/>
                        </a:spcAft>
                        <a:buFont typeface="Symbol" panose="05050102010706020507" pitchFamily="18" charset="2"/>
                        <a:buNone/>
                      </a:pPr>
                      <a:r>
                        <a:rPr lang="ar-LB" sz="1600" b="0" dirty="0">
                          <a:solidFill>
                            <a:schemeClr val="tx1"/>
                          </a:solidFill>
                          <a:effectLst/>
                        </a:rPr>
                        <a:t>• تقييم البيانات</a:t>
                      </a:r>
                    </a:p>
                    <a:p>
                      <a:pPr marL="0" lvl="0" indent="0" algn="r" rtl="1">
                        <a:spcAft>
                          <a:spcPts val="0"/>
                        </a:spcAft>
                        <a:buFont typeface="Symbol" panose="05050102010706020507" pitchFamily="18" charset="2"/>
                        <a:buNone/>
                      </a:pPr>
                      <a:endParaRPr lang="ar-LB" sz="1600" b="0" dirty="0">
                        <a:solidFill>
                          <a:schemeClr val="tx1"/>
                        </a:solidFill>
                        <a:effectLst/>
                      </a:endParaRPr>
                    </a:p>
                    <a:p>
                      <a:pPr marL="0" lvl="0" indent="0" algn="r" rtl="1">
                        <a:spcAft>
                          <a:spcPts val="0"/>
                        </a:spcAft>
                        <a:buFont typeface="Symbol" panose="05050102010706020507" pitchFamily="18" charset="2"/>
                        <a:buNone/>
                      </a:pPr>
                      <a:r>
                        <a:rPr lang="ar-LB" sz="1600" b="0" dirty="0">
                          <a:solidFill>
                            <a:schemeClr val="tx1"/>
                          </a:solidFill>
                          <a:effectLst/>
                        </a:rPr>
                        <a:t>• التفكير المشترك والتفاوض على مزيد من التغيير</a:t>
                      </a:r>
                    </a:p>
                    <a:p>
                      <a:pPr marL="0" lvl="0" indent="0" algn="r" rtl="1">
                        <a:spcAft>
                          <a:spcPts val="0"/>
                        </a:spcAft>
                        <a:buFont typeface="Symbol" panose="05050102010706020507" pitchFamily="18" charset="2"/>
                        <a:buNone/>
                      </a:pPr>
                      <a:endParaRPr lang="de-DE" sz="1600" b="0" dirty="0">
                        <a:solidFill>
                          <a:schemeClr val="tx1"/>
                        </a:solidFill>
                        <a:effectLst/>
                      </a:endParaRPr>
                    </a:p>
                    <a:p>
                      <a:pPr marL="71755">
                        <a:lnSpc>
                          <a:spcPct val="107000"/>
                        </a:lnSpc>
                        <a:spcAft>
                          <a:spcPts val="0"/>
                        </a:spcAft>
                      </a:pPr>
                      <a:r>
                        <a:rPr lang="en-US" sz="1600" b="0" dirty="0">
                          <a:solidFill>
                            <a:schemeClr val="tx1"/>
                          </a:solidFill>
                          <a:effectLst/>
                        </a:rPr>
                        <a:t> </a:t>
                      </a:r>
                      <a:endParaRPr lang="de-DE" sz="16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62776" marR="62776" marT="0" marB="0">
                    <a:solidFill>
                      <a:schemeClr val="bg1">
                        <a:lumMod val="85000"/>
                      </a:schemeClr>
                    </a:solidFill>
                  </a:tcPr>
                </a:tc>
                <a:tc>
                  <a:txBody>
                    <a:bodyPr/>
                    <a:lstStyle/>
                    <a:p>
                      <a:pPr marL="0" lvl="0" indent="0" algn="r" rtl="1">
                        <a:spcAft>
                          <a:spcPts val="0"/>
                        </a:spcAft>
                        <a:buFont typeface="Symbol" panose="05050102010706020507" pitchFamily="18" charset="2"/>
                        <a:buNone/>
                      </a:pPr>
                      <a:r>
                        <a:rPr lang="ar-LB" sz="16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 بدء العمل البحثي بدافع البحث المسبق</a:t>
                      </a:r>
                    </a:p>
                    <a:p>
                      <a:pPr marL="0" lvl="0" indent="0" algn="r" rtl="1">
                        <a:spcAft>
                          <a:spcPts val="0"/>
                        </a:spcAft>
                        <a:buFont typeface="Symbol" panose="05050102010706020507" pitchFamily="18" charset="2"/>
                        <a:buNone/>
                      </a:pPr>
                      <a:endParaRPr lang="ar-LB" sz="16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0" lvl="0" indent="0" algn="r" rtl="1">
                        <a:spcAft>
                          <a:spcPts val="0"/>
                        </a:spcAft>
                        <a:buFont typeface="Symbol" panose="05050102010706020507" pitchFamily="18" charset="2"/>
                        <a:buNone/>
                      </a:pPr>
                      <a:r>
                        <a:rPr lang="ar-LB" sz="16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 تنسيق ودعم بحوث المعلم</a:t>
                      </a:r>
                    </a:p>
                    <a:p>
                      <a:pPr marL="0" lvl="0" indent="0" algn="r" rtl="1">
                        <a:spcAft>
                          <a:spcPts val="0"/>
                        </a:spcAft>
                        <a:buFont typeface="Symbol" panose="05050102010706020507" pitchFamily="18" charset="2"/>
                        <a:buNone/>
                      </a:pPr>
                      <a:endParaRPr lang="ar-LB" sz="16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0" lvl="0" indent="0" algn="r" rtl="1">
                        <a:spcAft>
                          <a:spcPts val="0"/>
                        </a:spcAft>
                        <a:buFont typeface="Symbol" panose="05050102010706020507" pitchFamily="18" charset="2"/>
                        <a:buNone/>
                      </a:pPr>
                      <a:r>
                        <a:rPr lang="ar-LB" sz="16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 توفير الأدب والمعلومات ذات الصلة</a:t>
                      </a:r>
                    </a:p>
                    <a:p>
                      <a:pPr marL="0" lvl="0" indent="0" algn="r" rtl="1">
                        <a:spcAft>
                          <a:spcPts val="0"/>
                        </a:spcAft>
                        <a:buFont typeface="Symbol" panose="05050102010706020507" pitchFamily="18" charset="2"/>
                        <a:buNone/>
                      </a:pPr>
                      <a:endParaRPr lang="ar-LB" sz="16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0" lvl="0" indent="0" algn="r" rtl="1">
                        <a:spcAft>
                          <a:spcPts val="0"/>
                        </a:spcAft>
                        <a:buFont typeface="Symbol" panose="05050102010706020507" pitchFamily="18" charset="2"/>
                        <a:buNone/>
                      </a:pPr>
                      <a:r>
                        <a:rPr lang="ar-LB" sz="16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 توفير الوصول إلى الاستراتيجيات والمفاهيم القائمة بالفعل</a:t>
                      </a:r>
                    </a:p>
                    <a:p>
                      <a:pPr marL="0" lvl="0" indent="0" algn="r" rtl="1">
                        <a:spcAft>
                          <a:spcPts val="0"/>
                        </a:spcAft>
                        <a:buFont typeface="Symbol" panose="05050102010706020507" pitchFamily="18" charset="2"/>
                        <a:buNone/>
                      </a:pPr>
                      <a:endParaRPr lang="ar-LB" sz="16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0" lvl="0" indent="0" algn="r" rtl="1">
                        <a:spcAft>
                          <a:spcPts val="0"/>
                        </a:spcAft>
                        <a:buFont typeface="Symbol" panose="05050102010706020507" pitchFamily="18" charset="2"/>
                        <a:buNone/>
                      </a:pPr>
                      <a:r>
                        <a:rPr lang="ar-LB" sz="16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 الدعم في الحفاظ على المقاييس الأخلاقية والحفاظ على معايير للتعامل مع بيانات البحوث</a:t>
                      </a:r>
                    </a:p>
                    <a:p>
                      <a:pPr marL="0" lvl="0" indent="0" algn="r" rtl="1">
                        <a:spcAft>
                          <a:spcPts val="0"/>
                        </a:spcAft>
                        <a:buFont typeface="Symbol" panose="05050102010706020507" pitchFamily="18" charset="2"/>
                        <a:buNone/>
                      </a:pPr>
                      <a:endParaRPr lang="ar-LB" sz="16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0" lvl="0" indent="0" algn="r" rtl="1">
                        <a:spcAft>
                          <a:spcPts val="0"/>
                        </a:spcAft>
                        <a:buFont typeface="Symbol" panose="05050102010706020507" pitchFamily="18" charset="2"/>
                        <a:buNone/>
                      </a:pPr>
                      <a:r>
                        <a:rPr lang="ar-LB" sz="16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 التدريب المنهجي والدعم في تقييم البيانات</a:t>
                      </a:r>
                    </a:p>
                    <a:p>
                      <a:pPr marL="0" lvl="0" indent="0" algn="r" rtl="1">
                        <a:spcAft>
                          <a:spcPts val="0"/>
                        </a:spcAft>
                        <a:buFont typeface="Symbol" panose="05050102010706020507" pitchFamily="18" charset="2"/>
                        <a:buNone/>
                      </a:pPr>
                      <a:endParaRPr lang="ar-LB" sz="16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0" lvl="0" indent="0" algn="r" rtl="1">
                        <a:spcAft>
                          <a:spcPts val="0"/>
                        </a:spcAft>
                        <a:buFont typeface="Symbol" panose="05050102010706020507" pitchFamily="18" charset="2"/>
                        <a:buNone/>
                      </a:pPr>
                      <a:r>
                        <a:rPr lang="ar-LB" sz="16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 التفكير المشترك والتفاوض على مزيد من التغيير</a:t>
                      </a:r>
                    </a:p>
                    <a:p>
                      <a:pPr marL="0" lvl="0" indent="0" algn="r" rtl="1">
                        <a:spcAft>
                          <a:spcPts val="0"/>
                        </a:spcAft>
                        <a:buFont typeface="Symbol" panose="05050102010706020507" pitchFamily="18" charset="2"/>
                        <a:buNone/>
                      </a:pPr>
                      <a:endParaRPr lang="ar-LB" sz="16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p>
                      <a:pPr marL="0" lvl="0" indent="0" algn="r" rtl="1">
                        <a:spcAft>
                          <a:spcPts val="0"/>
                        </a:spcAft>
                        <a:buFont typeface="Symbol" panose="05050102010706020507" pitchFamily="18" charset="2"/>
                        <a:buNone/>
                      </a:pPr>
                      <a:r>
                        <a:rPr lang="ar-LB" sz="16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 دعم النشر ونشر نتائج البحوث العملية</a:t>
                      </a:r>
                    </a:p>
                    <a:p>
                      <a:pPr marL="0" lvl="0" indent="0" algn="r" rtl="1">
                        <a:spcAft>
                          <a:spcPts val="0"/>
                        </a:spcAft>
                        <a:buFont typeface="Symbol" panose="05050102010706020507" pitchFamily="18" charset="2"/>
                        <a:buNone/>
                      </a:pPr>
                      <a:endParaRPr lang="de-DE" sz="16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62776" marR="62776" marT="0" marB="0">
                    <a:solidFill>
                      <a:schemeClr val="bg1">
                        <a:lumMod val="85000"/>
                      </a:schemeClr>
                    </a:solidFill>
                  </a:tcPr>
                </a:tc>
                <a:extLst>
                  <a:ext uri="{0D108BD9-81ED-4DB2-BD59-A6C34878D82A}">
                    <a16:rowId xmlns:a16="http://schemas.microsoft.com/office/drawing/2014/main" val="2996263379"/>
                  </a:ext>
                </a:extLst>
              </a:tr>
            </a:tbl>
          </a:graphicData>
        </a:graphic>
      </p:graphicFrame>
    </p:spTree>
    <p:extLst>
      <p:ext uri="{BB962C8B-B14F-4D97-AF65-F5344CB8AC3E}">
        <p14:creationId xmlns:p14="http://schemas.microsoft.com/office/powerpoint/2010/main" val="824107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428462" y="1341783"/>
            <a:ext cx="7202293" cy="1477328"/>
          </a:xfrm>
          <a:prstGeom prst="rect">
            <a:avLst/>
          </a:prstGeom>
          <a:noFill/>
        </p:spPr>
        <p:txBody>
          <a:bodyPr wrap="none" rtlCol="0">
            <a:spAutoFit/>
          </a:bodyPr>
          <a:lstStyle/>
          <a:p>
            <a:r>
              <a:rPr lang="en-US" i="1" dirty="0"/>
              <a:t>This project has been funded with support from the European Commission. </a:t>
            </a:r>
          </a:p>
          <a:p>
            <a:r>
              <a:rPr lang="en-US" i="1" dirty="0"/>
              <a:t>This publication [communication] reflects the views only of </a:t>
            </a:r>
            <a:r>
              <a:rPr lang="en-US" i="1"/>
              <a:t>the </a:t>
            </a:r>
            <a:r>
              <a:rPr lang="en-US" i="1" smtClean="0"/>
              <a:t>authors, </a:t>
            </a:r>
            <a:endParaRPr lang="en-US" i="1" dirty="0"/>
          </a:p>
          <a:p>
            <a:r>
              <a:rPr lang="en-US" i="1" dirty="0"/>
              <a:t>and the Commission cannot be held responsible for any use which may be </a:t>
            </a:r>
          </a:p>
          <a:p>
            <a:r>
              <a:rPr lang="en-US" i="1" dirty="0"/>
              <a:t>made of the information contained therein.</a:t>
            </a:r>
            <a:endParaRPr lang="de-DE" dirty="0"/>
          </a:p>
          <a:p>
            <a:endParaRPr lang="de-DE" dirty="0"/>
          </a:p>
        </p:txBody>
      </p:sp>
      <p:pic>
        <p:nvPicPr>
          <p:cNvPr id="3" name="Picture 2" descr="http://www.erasmus-artist.eu/images/eu_flag_co_funded_pos_-rgb-_right.jpg?crc=3942257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9288" y="5347252"/>
            <a:ext cx="4440660" cy="12687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5799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B940E-B22B-4368-ABA9-403DB820CBEA}"/>
              </a:ext>
            </a:extLst>
          </p:cNvPr>
          <p:cNvSpPr>
            <a:spLocks noGrp="1"/>
          </p:cNvSpPr>
          <p:nvPr>
            <p:ph type="ctrTitle"/>
          </p:nvPr>
        </p:nvSpPr>
        <p:spPr>
          <a:xfrm>
            <a:off x="1844842" y="1122362"/>
            <a:ext cx="8823158" cy="4123405"/>
          </a:xfrm>
        </p:spPr>
        <p:txBody>
          <a:bodyPr/>
          <a:lstStyle/>
          <a:p>
            <a:pPr rtl="1"/>
            <a:r>
              <a:rPr lang="ar-LB" dirty="0"/>
              <a:t>مجموعة أدوات لمشروع</a:t>
            </a:r>
            <a:r>
              <a:rPr lang="en-US" dirty="0"/>
              <a:t> ARTIST </a:t>
            </a:r>
            <a:r>
              <a:rPr lang="ar-LB" dirty="0"/>
              <a:t>باستعمال باور بوينت</a:t>
            </a:r>
            <a:r>
              <a:rPr lang="en-US" dirty="0"/>
              <a:t/>
            </a:r>
            <a:br>
              <a:rPr lang="en-US" dirty="0"/>
            </a:br>
            <a:r>
              <a:rPr lang="ar-LB" dirty="0"/>
              <a:t/>
            </a:r>
            <a:br>
              <a:rPr lang="ar-LB" dirty="0"/>
            </a:br>
            <a:r>
              <a:rPr lang="ar-LB" dirty="0"/>
              <a:t>انجو </a:t>
            </a:r>
            <a:r>
              <a:rPr lang="ar-LB" dirty="0" err="1"/>
              <a:t>ايلكس</a:t>
            </a:r>
            <a:r>
              <a:rPr lang="ar-LB" dirty="0"/>
              <a:t> واتحاد </a:t>
            </a:r>
            <a:r>
              <a:rPr lang="en-US" dirty="0"/>
              <a:t>ARTIST</a:t>
            </a:r>
            <a:endParaRPr lang="LID4096" dirty="0"/>
          </a:p>
        </p:txBody>
      </p:sp>
      <p:pic>
        <p:nvPicPr>
          <p:cNvPr id="4" name="Grafik 5">
            <a:extLst>
              <a:ext uri="{FF2B5EF4-FFF2-40B4-BE49-F238E27FC236}">
                <a16:creationId xmlns:a16="http://schemas.microsoft.com/office/drawing/2014/main" id="{D248A981-7651-416F-A2BC-79C938F7B0F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6096809"/>
            <a:ext cx="1989230" cy="674974"/>
          </a:xfrm>
          <a:prstGeom prst="rect">
            <a:avLst/>
          </a:prstGeom>
        </p:spPr>
      </p:pic>
      <p:sp>
        <p:nvSpPr>
          <p:cNvPr id="5" name="Textfeld 6">
            <a:extLst>
              <a:ext uri="{FF2B5EF4-FFF2-40B4-BE49-F238E27FC236}">
                <a16:creationId xmlns:a16="http://schemas.microsoft.com/office/drawing/2014/main" id="{220BBF5B-EB58-48F6-A44B-6D1C7AC5CD3B}"/>
              </a:ext>
            </a:extLst>
          </p:cNvPr>
          <p:cNvSpPr txBox="1"/>
          <p:nvPr/>
        </p:nvSpPr>
        <p:spPr>
          <a:xfrm>
            <a:off x="7187952" y="6096809"/>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spTree>
    <p:extLst>
      <p:ext uri="{BB962C8B-B14F-4D97-AF65-F5344CB8AC3E}">
        <p14:creationId xmlns:p14="http://schemas.microsoft.com/office/powerpoint/2010/main" val="938573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438400" y="685802"/>
            <a:ext cx="7696200" cy="567813"/>
          </a:xfrm>
        </p:spPr>
        <p:txBody>
          <a:bodyPr>
            <a:noAutofit/>
          </a:bodyPr>
          <a:lstStyle/>
          <a:p>
            <a:pPr algn="ctr" eaLnBrk="1" hangingPunct="1"/>
            <a:r>
              <a:rPr lang="ar-LB" altLang="de-DE" sz="4000" b="1" dirty="0">
                <a:solidFill>
                  <a:srgbClr val="C00000"/>
                </a:solidFill>
                <a:latin typeface="+mn-lt"/>
                <a:ea typeface="+mn-ea"/>
                <a:cs typeface="+mn-cs"/>
              </a:rPr>
              <a:t>معلومات عن المشروع</a:t>
            </a:r>
            <a:endParaRPr lang="de-DE" altLang="de-DE" sz="4000" b="1" dirty="0">
              <a:solidFill>
                <a:srgbClr val="C00000"/>
              </a:solidFill>
              <a:latin typeface="+mn-lt"/>
              <a:ea typeface="+mn-ea"/>
              <a:cs typeface="+mn-cs"/>
            </a:endParaRPr>
          </a:p>
        </p:txBody>
      </p:sp>
      <p:sp>
        <p:nvSpPr>
          <p:cNvPr id="14340" name="Rectangle 3"/>
          <p:cNvSpPr>
            <a:spLocks noGrp="1" noChangeArrowheads="1"/>
          </p:cNvSpPr>
          <p:nvPr>
            <p:ph idx="1"/>
          </p:nvPr>
        </p:nvSpPr>
        <p:spPr>
          <a:xfrm>
            <a:off x="2209800" y="1574792"/>
            <a:ext cx="7775350" cy="4471711"/>
          </a:xfrm>
        </p:spPr>
        <p:txBody>
          <a:bodyPr>
            <a:noAutofit/>
          </a:bodyPr>
          <a:lstStyle/>
          <a:p>
            <a:pPr algn="r" rtl="1"/>
            <a:r>
              <a:rPr lang="ar-LB" altLang="de-DE" sz="2000" dirty="0"/>
              <a:t>تتكون مجموعة الأدوات من معطيات من دليل</a:t>
            </a:r>
            <a:r>
              <a:rPr lang="de-DE" altLang="de-DE" sz="2000" dirty="0"/>
              <a:t>ARTIST </a:t>
            </a:r>
            <a:r>
              <a:rPr lang="ar-LB" altLang="de-DE" sz="2000" dirty="0"/>
              <a:t> للاستخدام المجاني في العروض التقديمية حول الأبحاث الاجرائية في ورش عمل تعليم المعلمين.</a:t>
            </a:r>
          </a:p>
          <a:p>
            <a:pPr algn="r" rtl="1"/>
            <a:r>
              <a:rPr lang="ar-LB" altLang="de-DE" sz="2000" dirty="0"/>
              <a:t>تم إعداد مجموعة الأدوات بواسطة </a:t>
            </a:r>
            <a:r>
              <a:rPr lang="de-DE" altLang="de-DE" sz="2000" dirty="0"/>
              <a:t>ARTIST </a:t>
            </a:r>
            <a:r>
              <a:rPr lang="ar-LB" altLang="de-DE" sz="2000" dirty="0"/>
              <a:t> - مشروع لإبداع تدريس العلوم (المحررين فرانز </a:t>
            </a:r>
            <a:r>
              <a:rPr lang="ar-LB" altLang="de-DE" sz="2000"/>
              <a:t>راوخ، </a:t>
            </a:r>
            <a:r>
              <a:rPr lang="ar-LB" altLang="de-DE" sz="2000" dirty="0" err="1"/>
              <a:t>وماريكا</a:t>
            </a:r>
            <a:r>
              <a:rPr lang="ar-LB" altLang="de-DE" sz="2000" dirty="0"/>
              <a:t> </a:t>
            </a:r>
            <a:r>
              <a:rPr lang="ar-LB" altLang="de-DE" sz="2000" dirty="0" err="1"/>
              <a:t>كابانادزه</a:t>
            </a:r>
            <a:r>
              <a:rPr lang="ar-LB" altLang="de-DE" sz="2000" dirty="0"/>
              <a:t>، وناديا </a:t>
            </a:r>
            <a:r>
              <a:rPr lang="ar-LB" altLang="de-DE" sz="2000" dirty="0" err="1"/>
              <a:t>فريشز</a:t>
            </a:r>
            <a:r>
              <a:rPr lang="ar-LB" altLang="de-DE" sz="2000" dirty="0"/>
              <a:t>، </a:t>
            </a:r>
            <a:r>
              <a:rPr lang="ar-LB" altLang="de-DE" sz="2000" dirty="0" err="1"/>
              <a:t>وإينجو</a:t>
            </a:r>
            <a:r>
              <a:rPr lang="ar-LB" altLang="de-DE" sz="2000" dirty="0"/>
              <a:t> </a:t>
            </a:r>
            <a:r>
              <a:rPr lang="ar-LB" altLang="de-DE" sz="2000" dirty="0" err="1"/>
              <a:t>إيلكس</a:t>
            </a:r>
            <a:r>
              <a:rPr lang="ar-LB" altLang="de-DE" sz="2000" dirty="0"/>
              <a:t>)</a:t>
            </a:r>
          </a:p>
          <a:p>
            <a:pPr algn="r" rtl="1"/>
            <a:r>
              <a:rPr lang="ar-LB" altLang="de-DE" sz="2000" dirty="0"/>
              <a:t>هذا الدليل هو جزء من</a:t>
            </a:r>
            <a:r>
              <a:rPr lang="de-DE" altLang="de-DE" sz="2000" dirty="0"/>
              <a:t>ARTIST </a:t>
            </a:r>
            <a:r>
              <a:rPr lang="ar-LB" altLang="de-DE" sz="2000" dirty="0"/>
              <a:t> - مشروع لإبداع تدريس العلوم عن طريق البحث الاجرائي. شارك في تمويل المشروع الاتحاد الأوروبي في إطار برنامج </a:t>
            </a:r>
            <a:r>
              <a:rPr lang="de-DE" altLang="de-DE" sz="2000" dirty="0"/>
              <a:t>ERASMUS + - </a:t>
            </a:r>
            <a:r>
              <a:rPr lang="ar-LB" altLang="de-DE" sz="2000" dirty="0"/>
              <a:t> - بناء القدرات في التعليم العالي</a:t>
            </a:r>
            <a:r>
              <a:rPr lang="de-DE" altLang="de-DE" sz="2000" dirty="0"/>
              <a:t>CBHE) </a:t>
            </a:r>
            <a:r>
              <a:rPr lang="ar-LB" altLang="de-DE" sz="2000" dirty="0"/>
              <a:t>) من 2016-2019 بموجب اتفاقية المنحة رقم </a:t>
            </a:r>
          </a:p>
          <a:p>
            <a:pPr marL="0" indent="0" algn="r" rtl="1">
              <a:buNone/>
            </a:pPr>
            <a:r>
              <a:rPr lang="en-US" sz="2000" dirty="0"/>
              <a:t>573533-EPP-1-2016-1-DE-EPPKA2-CBHE-JP.</a:t>
            </a:r>
            <a:endParaRPr lang="ar-LB" altLang="de-DE" sz="2000" dirty="0"/>
          </a:p>
          <a:p>
            <a:pPr algn="r" rtl="1"/>
            <a:r>
              <a:rPr lang="ar-LB" altLang="de-DE" sz="2000" dirty="0"/>
              <a:t>تم نشر هذا الدليل في إطار إسناد المشاع الإبداعي –  غير تجاري – رخصة </a:t>
            </a:r>
            <a:r>
              <a:rPr lang="en-US" altLang="de-DE" sz="2000" dirty="0"/>
              <a:t>(BY-NC-SA) </a:t>
            </a:r>
            <a:endParaRPr lang="de-DE" altLang="de-DE" sz="2000" dirty="0"/>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defTabSz="457200" eaLnBrk="1" hangingPunct="1"/>
            <a:r>
              <a:rPr lang="de-DE" altLang="de-DE" sz="1400" dirty="0">
                <a:solidFill>
                  <a:prstClr val="black"/>
                </a:solidFill>
              </a:rPr>
              <a:t> </a:t>
            </a:r>
          </a:p>
        </p:txBody>
      </p:sp>
      <p:sp>
        <p:nvSpPr>
          <p:cNvPr id="14341" name="Rectangle 4"/>
          <p:cNvSpPr>
            <a:spLocks noChangeArrowheads="1"/>
          </p:cNvSpPr>
          <p:nvPr/>
        </p:nvSpPr>
        <p:spPr bwMode="auto">
          <a:xfrm>
            <a:off x="6003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defTabSz="457200" eaLnBrk="1" hangingPunct="1"/>
            <a:endParaRPr lang="de-DE" altLang="de-DE" sz="3600">
              <a:solidFill>
                <a:srgbClr val="44546A"/>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31504" y="6096809"/>
            <a:ext cx="1989230" cy="674974"/>
          </a:xfrm>
          <a:prstGeom prst="rect">
            <a:avLst/>
          </a:prstGeom>
        </p:spPr>
      </p:pic>
      <p:sp>
        <p:nvSpPr>
          <p:cNvPr id="8" name="Textfeld 7"/>
          <p:cNvSpPr txBox="1"/>
          <p:nvPr/>
        </p:nvSpPr>
        <p:spPr>
          <a:xfrm>
            <a:off x="5663952" y="6187011"/>
            <a:ext cx="4680520" cy="584775"/>
          </a:xfrm>
          <a:prstGeom prst="rect">
            <a:avLst/>
          </a:prstGeom>
          <a:noFill/>
        </p:spPr>
        <p:txBody>
          <a:bodyPr wrap="square" rtlCol="0">
            <a:spAutoFit/>
          </a:bodyPr>
          <a:lstStyle/>
          <a:p>
            <a:pPr algn="ctr" defTabSz="457200"/>
            <a:r>
              <a:rPr lang="de-DE" sz="3200" b="1" dirty="0">
                <a:solidFill>
                  <a:srgbClr val="C00000"/>
                </a:solidFill>
                <a:latin typeface="Calibri" panose="020F0502020204030204"/>
              </a:rPr>
              <a:t>www.erasmus-artist.eu</a:t>
            </a:r>
          </a:p>
        </p:txBody>
      </p:sp>
      <p:pic>
        <p:nvPicPr>
          <p:cNvPr id="16" name="Grafik 15"/>
          <p:cNvPicPr/>
          <p:nvPr/>
        </p:nvPicPr>
        <p:blipFill>
          <a:blip r:embed="rId3"/>
          <a:stretch>
            <a:fillRect/>
          </a:stretch>
        </p:blipFill>
        <p:spPr>
          <a:xfrm>
            <a:off x="2206850" y="4834186"/>
            <a:ext cx="2246243" cy="616225"/>
          </a:xfrm>
          <a:prstGeom prst="rect">
            <a:avLst/>
          </a:prstGeom>
        </p:spPr>
      </p:pic>
    </p:spTree>
    <p:extLst>
      <p:ext uri="{BB962C8B-B14F-4D97-AF65-F5344CB8AC3E}">
        <p14:creationId xmlns:p14="http://schemas.microsoft.com/office/powerpoint/2010/main" val="2957475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17988" y="685802"/>
            <a:ext cx="11934395" cy="567813"/>
          </a:xfrm>
        </p:spPr>
        <p:txBody>
          <a:bodyPr>
            <a:noAutofit/>
          </a:bodyPr>
          <a:lstStyle/>
          <a:p>
            <a:pPr algn="ctr"/>
            <a:r>
              <a:rPr lang="ar-LB" altLang="de-DE" sz="4000" b="1" dirty="0">
                <a:solidFill>
                  <a:srgbClr val="C00000"/>
                </a:solidFill>
                <a:latin typeface="+mn-lt"/>
                <a:ea typeface="+mn-ea"/>
                <a:cs typeface="+mn-cs"/>
              </a:rPr>
              <a:t>دورة البحث الجزئي</a:t>
            </a:r>
            <a:endParaRPr lang="de-DE" altLang="de-DE" sz="40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defTabSz="457200" eaLnBrk="1" hangingPunct="1"/>
            <a:r>
              <a:rPr lang="de-DE" altLang="de-DE" sz="1400" dirty="0">
                <a:solidFill>
                  <a:prstClr val="black"/>
                </a:solidFill>
              </a:rPr>
              <a:t> </a:t>
            </a:r>
          </a:p>
        </p:txBody>
      </p:sp>
      <p:sp>
        <p:nvSpPr>
          <p:cNvPr id="14341" name="Rectangle 4"/>
          <p:cNvSpPr>
            <a:spLocks noChangeArrowheads="1"/>
          </p:cNvSpPr>
          <p:nvPr/>
        </p:nvSpPr>
        <p:spPr bwMode="auto">
          <a:xfrm>
            <a:off x="6003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defTabSz="457200" eaLnBrk="1" hangingPunct="1"/>
            <a:endParaRPr lang="de-DE" altLang="de-DE" sz="3600">
              <a:solidFill>
                <a:srgbClr val="44546A"/>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31504" y="6096809"/>
            <a:ext cx="1989230" cy="674974"/>
          </a:xfrm>
          <a:prstGeom prst="rect">
            <a:avLst/>
          </a:prstGeom>
        </p:spPr>
      </p:pic>
      <p:sp>
        <p:nvSpPr>
          <p:cNvPr id="8" name="Textfeld 7"/>
          <p:cNvSpPr txBox="1"/>
          <p:nvPr/>
        </p:nvSpPr>
        <p:spPr>
          <a:xfrm>
            <a:off x="5663952" y="6187011"/>
            <a:ext cx="4680520" cy="584775"/>
          </a:xfrm>
          <a:prstGeom prst="rect">
            <a:avLst/>
          </a:prstGeom>
          <a:noFill/>
        </p:spPr>
        <p:txBody>
          <a:bodyPr wrap="square" rtlCol="0">
            <a:spAutoFit/>
          </a:bodyPr>
          <a:lstStyle/>
          <a:p>
            <a:pPr algn="ctr" defTabSz="457200"/>
            <a:r>
              <a:rPr lang="de-DE" sz="3200" b="1" dirty="0">
                <a:solidFill>
                  <a:srgbClr val="C00000"/>
                </a:solidFill>
                <a:latin typeface="Calibri" panose="020F0502020204030204"/>
              </a:rPr>
              <a:t>www.erasmus-artist.eu</a:t>
            </a:r>
          </a:p>
        </p:txBody>
      </p:sp>
      <p:pic>
        <p:nvPicPr>
          <p:cNvPr id="10" name="Picture 9" descr="A close up of text on a white background&#10;&#10;Description automatically generated">
            <a:extLst>
              <a:ext uri="{FF2B5EF4-FFF2-40B4-BE49-F238E27FC236}">
                <a16:creationId xmlns:a16="http://schemas.microsoft.com/office/drawing/2014/main" id="{76BCBC8B-3385-4811-8642-C46AC80158E9}"/>
              </a:ext>
            </a:extLst>
          </p:cNvPr>
          <p:cNvPicPr/>
          <p:nvPr/>
        </p:nvPicPr>
        <p:blipFill>
          <a:blip r:embed="rId3">
            <a:extLst>
              <a:ext uri="{28A0092B-C50C-407E-A947-70E740481C1C}">
                <a14:useLocalDpi xmlns:a14="http://schemas.microsoft.com/office/drawing/2010/main" val="0"/>
              </a:ext>
            </a:extLst>
          </a:blip>
          <a:stretch>
            <a:fillRect/>
          </a:stretch>
        </p:blipFill>
        <p:spPr>
          <a:xfrm>
            <a:off x="2976245" y="1446923"/>
            <a:ext cx="6423660" cy="3964153"/>
          </a:xfrm>
          <a:prstGeom prst="rect">
            <a:avLst/>
          </a:prstGeom>
        </p:spPr>
      </p:pic>
    </p:spTree>
    <p:extLst>
      <p:ext uri="{BB962C8B-B14F-4D97-AF65-F5344CB8AC3E}">
        <p14:creationId xmlns:p14="http://schemas.microsoft.com/office/powerpoint/2010/main" val="879250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698122" y="747781"/>
            <a:ext cx="2966456" cy="4721086"/>
          </a:xfrm>
        </p:spPr>
        <p:txBody>
          <a:bodyPr>
            <a:noAutofit/>
          </a:bodyPr>
          <a:lstStyle/>
          <a:p>
            <a:r>
              <a:rPr lang="ar-LB" sz="4000" b="1" dirty="0">
                <a:solidFill>
                  <a:srgbClr val="C00000"/>
                </a:solidFill>
                <a:latin typeface="+mn-lt"/>
                <a:ea typeface="+mn-ea"/>
                <a:cs typeface="+mn-cs"/>
              </a:rPr>
              <a:t>نموذج لعكس المجالات المحتملة للبحث الاجرائي لابتكار تعليم العلوم</a:t>
            </a:r>
            <a:endParaRPr lang="de-DE" sz="40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defTabSz="457200" eaLnBrk="1" hangingPunct="1"/>
            <a:r>
              <a:rPr lang="de-DE" altLang="de-DE" sz="1400" dirty="0">
                <a:solidFill>
                  <a:prstClr val="black"/>
                </a:solidFill>
              </a:rPr>
              <a:t> </a:t>
            </a:r>
          </a:p>
        </p:txBody>
      </p:sp>
      <p:sp>
        <p:nvSpPr>
          <p:cNvPr id="14341" name="Rectangle 4"/>
          <p:cNvSpPr>
            <a:spLocks noChangeArrowheads="1"/>
          </p:cNvSpPr>
          <p:nvPr/>
        </p:nvSpPr>
        <p:spPr bwMode="auto">
          <a:xfrm>
            <a:off x="6003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defTabSz="457200" eaLnBrk="1" hangingPunct="1"/>
            <a:endParaRPr lang="de-DE" altLang="de-DE" sz="3600">
              <a:solidFill>
                <a:srgbClr val="44546A"/>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31504" y="6096809"/>
            <a:ext cx="1989230" cy="674974"/>
          </a:xfrm>
          <a:prstGeom prst="rect">
            <a:avLst/>
          </a:prstGeom>
        </p:spPr>
      </p:pic>
      <p:sp>
        <p:nvSpPr>
          <p:cNvPr id="8" name="Textfeld 7"/>
          <p:cNvSpPr txBox="1"/>
          <p:nvPr/>
        </p:nvSpPr>
        <p:spPr>
          <a:xfrm>
            <a:off x="5663952" y="6187011"/>
            <a:ext cx="4680520" cy="584775"/>
          </a:xfrm>
          <a:prstGeom prst="rect">
            <a:avLst/>
          </a:prstGeom>
          <a:noFill/>
        </p:spPr>
        <p:txBody>
          <a:bodyPr wrap="square" rtlCol="0">
            <a:spAutoFit/>
          </a:bodyPr>
          <a:lstStyle/>
          <a:p>
            <a:pPr algn="ctr" defTabSz="457200"/>
            <a:r>
              <a:rPr lang="de-DE" sz="3200" b="1" dirty="0">
                <a:solidFill>
                  <a:srgbClr val="C00000"/>
                </a:solidFill>
                <a:latin typeface="Calibri" panose="020F0502020204030204"/>
              </a:rPr>
              <a:t>www.erasmus-artist.eu</a:t>
            </a:r>
          </a:p>
        </p:txBody>
      </p:sp>
      <p:pic>
        <p:nvPicPr>
          <p:cNvPr id="10" name="Picture 9" descr="A close up of text on a white background&#10;&#10;Description automatically generated">
            <a:extLst>
              <a:ext uri="{FF2B5EF4-FFF2-40B4-BE49-F238E27FC236}">
                <a16:creationId xmlns:a16="http://schemas.microsoft.com/office/drawing/2014/main" id="{800515E2-9BEF-4114-B9F5-A3AC21260A0E}"/>
              </a:ext>
            </a:extLst>
          </p:cNvPr>
          <p:cNvPicPr/>
          <p:nvPr/>
        </p:nvPicPr>
        <p:blipFill>
          <a:blip r:embed="rId3">
            <a:extLst>
              <a:ext uri="{28A0092B-C50C-407E-A947-70E740481C1C}">
                <a14:useLocalDpi xmlns:a14="http://schemas.microsoft.com/office/drawing/2010/main" val="0"/>
              </a:ext>
            </a:extLst>
          </a:blip>
          <a:stretch>
            <a:fillRect/>
          </a:stretch>
        </p:blipFill>
        <p:spPr>
          <a:xfrm>
            <a:off x="4905194" y="419100"/>
            <a:ext cx="5588684" cy="5677709"/>
          </a:xfrm>
          <a:prstGeom prst="rect">
            <a:avLst/>
          </a:prstGeom>
        </p:spPr>
      </p:pic>
    </p:spTree>
    <p:extLst>
      <p:ext uri="{BB962C8B-B14F-4D97-AF65-F5344CB8AC3E}">
        <p14:creationId xmlns:p14="http://schemas.microsoft.com/office/powerpoint/2010/main" val="3147243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698122" y="747781"/>
            <a:ext cx="2966456" cy="4721086"/>
          </a:xfrm>
        </p:spPr>
        <p:txBody>
          <a:bodyPr>
            <a:noAutofit/>
          </a:bodyPr>
          <a:lstStyle/>
          <a:p>
            <a:r>
              <a:rPr lang="ar-LB" sz="4000" b="1" dirty="0">
                <a:solidFill>
                  <a:srgbClr val="C00000"/>
                </a:solidFill>
                <a:latin typeface="+mn-lt"/>
                <a:ea typeface="+mn-ea"/>
                <a:cs typeface="+mn-cs"/>
              </a:rPr>
              <a:t>البحث في الغرف الدراسية، أبحاث المعلمين، والأبحاث الاجرائية في تعليم العلوم</a:t>
            </a:r>
            <a:r>
              <a:rPr lang="de-DE" dirty="0"/>
              <a:t/>
            </a:r>
            <a:br>
              <a:rPr lang="de-DE" dirty="0"/>
            </a:br>
            <a:endParaRPr lang="de-DE" sz="40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defTabSz="457200" eaLnBrk="1" hangingPunct="1"/>
            <a:r>
              <a:rPr lang="de-DE" altLang="de-DE" sz="1400" dirty="0">
                <a:solidFill>
                  <a:prstClr val="black"/>
                </a:solidFill>
              </a:rPr>
              <a:t> </a:t>
            </a:r>
          </a:p>
        </p:txBody>
      </p:sp>
      <p:sp>
        <p:nvSpPr>
          <p:cNvPr id="14341" name="Rectangle 4"/>
          <p:cNvSpPr>
            <a:spLocks noChangeArrowheads="1"/>
          </p:cNvSpPr>
          <p:nvPr/>
        </p:nvSpPr>
        <p:spPr bwMode="auto">
          <a:xfrm>
            <a:off x="6003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defTabSz="457200" eaLnBrk="1" hangingPunct="1"/>
            <a:endParaRPr lang="de-DE" altLang="de-DE" sz="3600">
              <a:solidFill>
                <a:srgbClr val="44546A"/>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31504" y="6096809"/>
            <a:ext cx="1989230" cy="674974"/>
          </a:xfrm>
          <a:prstGeom prst="rect">
            <a:avLst/>
          </a:prstGeom>
        </p:spPr>
      </p:pic>
      <p:sp>
        <p:nvSpPr>
          <p:cNvPr id="8" name="Textfeld 7"/>
          <p:cNvSpPr txBox="1"/>
          <p:nvPr/>
        </p:nvSpPr>
        <p:spPr>
          <a:xfrm>
            <a:off x="5663952" y="6187011"/>
            <a:ext cx="4680520" cy="584775"/>
          </a:xfrm>
          <a:prstGeom prst="rect">
            <a:avLst/>
          </a:prstGeom>
          <a:noFill/>
        </p:spPr>
        <p:txBody>
          <a:bodyPr wrap="square" rtlCol="0">
            <a:spAutoFit/>
          </a:bodyPr>
          <a:lstStyle/>
          <a:p>
            <a:pPr algn="ctr" defTabSz="457200"/>
            <a:r>
              <a:rPr lang="de-DE" sz="3200" b="1" dirty="0">
                <a:solidFill>
                  <a:srgbClr val="C00000"/>
                </a:solidFill>
                <a:latin typeface="Calibri" panose="020F0502020204030204"/>
              </a:rPr>
              <a:t>www.erasmus-artist.eu</a:t>
            </a:r>
          </a:p>
        </p:txBody>
      </p:sp>
      <p:graphicFrame>
        <p:nvGraphicFramePr>
          <p:cNvPr id="2" name="Tabelle 1"/>
          <p:cNvGraphicFramePr>
            <a:graphicFrameLocks noGrp="1"/>
          </p:cNvGraphicFramePr>
          <p:nvPr>
            <p:extLst>
              <p:ext uri="{D42A27DB-BD31-4B8C-83A1-F6EECF244321}">
                <p14:modId xmlns:p14="http://schemas.microsoft.com/office/powerpoint/2010/main" val="870165735"/>
              </p:ext>
            </p:extLst>
          </p:nvPr>
        </p:nvGraphicFramePr>
        <p:xfrm>
          <a:off x="4763348" y="393700"/>
          <a:ext cx="6006252" cy="5798630"/>
        </p:xfrm>
        <a:graphic>
          <a:graphicData uri="http://schemas.openxmlformats.org/drawingml/2006/table">
            <a:tbl>
              <a:tblPr firstRow="1" firstCol="1" bandRow="1">
                <a:tableStyleId>{5C22544A-7EE6-4342-B048-85BDC9FD1C3A}</a:tableStyleId>
              </a:tblPr>
              <a:tblGrid>
                <a:gridCol w="1611244">
                  <a:extLst>
                    <a:ext uri="{9D8B030D-6E8A-4147-A177-3AD203B41FA5}">
                      <a16:colId xmlns:a16="http://schemas.microsoft.com/office/drawing/2014/main" val="71173130"/>
                    </a:ext>
                  </a:extLst>
                </a:gridCol>
                <a:gridCol w="1481358">
                  <a:extLst>
                    <a:ext uri="{9D8B030D-6E8A-4147-A177-3AD203B41FA5}">
                      <a16:colId xmlns:a16="http://schemas.microsoft.com/office/drawing/2014/main" val="2444650227"/>
                    </a:ext>
                  </a:extLst>
                </a:gridCol>
                <a:gridCol w="1456825">
                  <a:extLst>
                    <a:ext uri="{9D8B030D-6E8A-4147-A177-3AD203B41FA5}">
                      <a16:colId xmlns:a16="http://schemas.microsoft.com/office/drawing/2014/main" val="4097193144"/>
                    </a:ext>
                  </a:extLst>
                </a:gridCol>
                <a:gridCol w="1456825">
                  <a:extLst>
                    <a:ext uri="{9D8B030D-6E8A-4147-A177-3AD203B41FA5}">
                      <a16:colId xmlns:a16="http://schemas.microsoft.com/office/drawing/2014/main" val="1829647120"/>
                    </a:ext>
                  </a:extLst>
                </a:gridCol>
              </a:tblGrid>
              <a:tr h="993960">
                <a:tc>
                  <a:txBody>
                    <a:bodyPr/>
                    <a:lstStyle/>
                    <a:p>
                      <a:pPr>
                        <a:lnSpc>
                          <a:spcPct val="107000"/>
                        </a:lnSpc>
                        <a:spcAft>
                          <a:spcPts val="0"/>
                        </a:spcAft>
                      </a:pPr>
                      <a:r>
                        <a:rPr lang="en-US" sz="1000" dirty="0">
                          <a:effectLst/>
                        </a:rPr>
                        <a:t> </a:t>
                      </a:r>
                      <a:endParaRPr lang="de-DE" sz="800" dirty="0">
                        <a:effectLst/>
                      </a:endParaRPr>
                    </a:p>
                    <a:p>
                      <a:pPr>
                        <a:lnSpc>
                          <a:spcPct val="107000"/>
                        </a:lnSpc>
                        <a:spcAft>
                          <a:spcPts val="0"/>
                        </a:spcAft>
                      </a:pPr>
                      <a:r>
                        <a:rPr lang="en-US" sz="1000" dirty="0">
                          <a:effectLst/>
                        </a:rPr>
                        <a:t> </a:t>
                      </a:r>
                      <a:endParaRPr lang="de-DE" sz="8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rgbClr val="C00000"/>
                    </a:solidFill>
                  </a:tcPr>
                </a:tc>
                <a:tc>
                  <a:txBody>
                    <a:bodyPr/>
                    <a:lstStyle/>
                    <a:p>
                      <a:pPr algn="ctr">
                        <a:lnSpc>
                          <a:spcPct val="107000"/>
                        </a:lnSpc>
                        <a:spcAft>
                          <a:spcPts val="0"/>
                        </a:spcAft>
                      </a:pPr>
                      <a:r>
                        <a:rPr lang="en-US" sz="2000" dirty="0">
                          <a:effectLst/>
                        </a:rPr>
                        <a:t> </a:t>
                      </a:r>
                      <a:endParaRPr lang="ar-LB" sz="2000" b="1" dirty="0">
                        <a:solidFill>
                          <a:schemeClr val="lt1"/>
                        </a:solidFill>
                        <a:effectLst/>
                        <a:latin typeface="+mn-lt"/>
                        <a:ea typeface="+mn-ea"/>
                        <a:cs typeface="+mn-cs"/>
                      </a:endParaRPr>
                    </a:p>
                    <a:p>
                      <a:pPr algn="ctr">
                        <a:lnSpc>
                          <a:spcPct val="107000"/>
                        </a:lnSpc>
                        <a:spcAft>
                          <a:spcPts val="0"/>
                        </a:spcAft>
                      </a:pPr>
                      <a:r>
                        <a:rPr lang="ar-LB" sz="2000" b="1" dirty="0">
                          <a:solidFill>
                            <a:schemeClr val="bg1"/>
                          </a:solidFill>
                          <a:latin typeface="+mn-lt"/>
                          <a:ea typeface="+mn-ea"/>
                          <a:cs typeface="+mn-cs"/>
                        </a:rPr>
                        <a:t>البحث في الغرف الدراسية</a:t>
                      </a:r>
                      <a:endParaRPr lang="de-DE" sz="2000" dirty="0">
                        <a:solidFill>
                          <a:schemeClr val="bg1"/>
                        </a:solidFill>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rgbClr val="C00000"/>
                    </a:solidFill>
                  </a:tcPr>
                </a:tc>
                <a:tc>
                  <a:txBody>
                    <a:bodyPr/>
                    <a:lstStyle/>
                    <a:p>
                      <a:pPr algn="ctr">
                        <a:lnSpc>
                          <a:spcPct val="107000"/>
                        </a:lnSpc>
                        <a:spcAft>
                          <a:spcPts val="0"/>
                        </a:spcAft>
                      </a:pPr>
                      <a:r>
                        <a:rPr lang="de-DE" sz="2000" dirty="0">
                          <a:effectLst/>
                        </a:rPr>
                        <a:t> </a:t>
                      </a:r>
                      <a:endParaRPr lang="ar-LB" sz="2000" dirty="0">
                        <a:effectLst/>
                      </a:endParaRPr>
                    </a:p>
                    <a:p>
                      <a:pPr algn="ctr">
                        <a:lnSpc>
                          <a:spcPct val="107000"/>
                        </a:lnSpc>
                        <a:spcAft>
                          <a:spcPts val="0"/>
                        </a:spcAft>
                      </a:pPr>
                      <a:r>
                        <a:rPr lang="ar-LB" sz="2000" b="1" dirty="0">
                          <a:solidFill>
                            <a:schemeClr val="bg1"/>
                          </a:solidFill>
                          <a:latin typeface="+mn-lt"/>
                          <a:ea typeface="+mn-ea"/>
                          <a:cs typeface="+mn-cs"/>
                        </a:rPr>
                        <a:t> أبحاث المعلمين</a:t>
                      </a:r>
                      <a:endParaRPr lang="de-DE" sz="2000" dirty="0">
                        <a:solidFill>
                          <a:schemeClr val="bg1"/>
                        </a:solidFill>
                        <a:effectLst/>
                      </a:endParaRPr>
                    </a:p>
                  </a:txBody>
                  <a:tcPr marL="51119" marR="51119" marT="0" marB="0">
                    <a:solidFill>
                      <a:srgbClr val="C00000"/>
                    </a:solidFill>
                  </a:tcPr>
                </a:tc>
                <a:tc>
                  <a:txBody>
                    <a:bodyPr/>
                    <a:lstStyle/>
                    <a:p>
                      <a:pPr algn="ctr">
                        <a:lnSpc>
                          <a:spcPct val="107000"/>
                        </a:lnSpc>
                        <a:spcAft>
                          <a:spcPts val="0"/>
                        </a:spcAft>
                      </a:pPr>
                      <a:r>
                        <a:rPr lang="de-DE" sz="2000" dirty="0">
                          <a:effectLst/>
                        </a:rPr>
                        <a:t> </a:t>
                      </a:r>
                      <a:endParaRPr lang="ar-LB" sz="2000" b="1" dirty="0">
                        <a:solidFill>
                          <a:schemeClr val="bg1"/>
                        </a:solidFill>
                        <a:effectLst/>
                        <a:latin typeface="+mn-lt"/>
                        <a:ea typeface="+mn-ea"/>
                        <a:cs typeface="+mn-cs"/>
                      </a:endParaRPr>
                    </a:p>
                    <a:p>
                      <a:pPr algn="ctr">
                        <a:lnSpc>
                          <a:spcPct val="107000"/>
                        </a:lnSpc>
                        <a:spcAft>
                          <a:spcPts val="0"/>
                        </a:spcAft>
                      </a:pPr>
                      <a:r>
                        <a:rPr lang="ar-LB" sz="2000" b="1" dirty="0">
                          <a:solidFill>
                            <a:schemeClr val="bg1"/>
                          </a:solidFill>
                          <a:latin typeface="+mn-lt"/>
                          <a:ea typeface="+mn-ea"/>
                          <a:cs typeface="+mn-cs"/>
                        </a:rPr>
                        <a:t>البحث الاجرائي </a:t>
                      </a:r>
                      <a:endParaRPr lang="de-DE" sz="2000" dirty="0">
                        <a:solidFill>
                          <a:schemeClr val="bg1"/>
                        </a:solidFill>
                        <a:effectLst/>
                      </a:endParaRPr>
                    </a:p>
                  </a:txBody>
                  <a:tcPr marL="51119" marR="51119" marT="0" marB="0">
                    <a:solidFill>
                      <a:srgbClr val="C00000"/>
                    </a:solidFill>
                  </a:tcPr>
                </a:tc>
                <a:extLst>
                  <a:ext uri="{0D108BD9-81ED-4DB2-BD59-A6C34878D82A}">
                    <a16:rowId xmlns:a16="http://schemas.microsoft.com/office/drawing/2014/main" val="2988762606"/>
                  </a:ext>
                </a:extLst>
              </a:tr>
              <a:tr h="1521844">
                <a:tc>
                  <a:txBody>
                    <a:bodyPr/>
                    <a:lstStyle/>
                    <a:p>
                      <a:pPr>
                        <a:lnSpc>
                          <a:spcPct val="107000"/>
                        </a:lnSpc>
                        <a:spcAft>
                          <a:spcPts val="0"/>
                        </a:spcAft>
                      </a:pPr>
                      <a:r>
                        <a:rPr lang="ar-SA" sz="1800" b="1" kern="1200" dirty="0">
                          <a:solidFill>
                            <a:schemeClr val="lt1"/>
                          </a:solidFill>
                          <a:effectLst/>
                          <a:latin typeface="+mn-lt"/>
                          <a:ea typeface="+mn-ea"/>
                          <a:cs typeface="+mn-cs"/>
                        </a:rPr>
                        <a:t>يحدث في ممارسة تدريس العلوم الأصيلة حيث يجتمع الطلاب والمعلمون لتعلم العلوم</a:t>
                      </a:r>
                      <a:endParaRPr lang="de-DE"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rgbClr val="C00000"/>
                    </a:solidFill>
                  </a:tcPr>
                </a:tc>
                <a:tc>
                  <a:txBody>
                    <a:bodyPr/>
                    <a:lstStyle/>
                    <a:p>
                      <a:pPr algn="ctr">
                        <a:lnSpc>
                          <a:spcPct val="107000"/>
                        </a:lnSpc>
                        <a:spcAft>
                          <a:spcPts val="0"/>
                        </a:spcAft>
                      </a:pPr>
                      <a:r>
                        <a:rPr lang="en-US" sz="1000" dirty="0">
                          <a:effectLst/>
                        </a:rPr>
                        <a:t> </a:t>
                      </a:r>
                      <a:endParaRPr lang="de-DE" sz="800" dirty="0">
                        <a:effectLst/>
                      </a:endParaRPr>
                    </a:p>
                    <a:p>
                      <a:pPr algn="ctr">
                        <a:lnSpc>
                          <a:spcPct val="107000"/>
                        </a:lnSpc>
                        <a:spcAft>
                          <a:spcPts val="0"/>
                        </a:spcAft>
                      </a:pPr>
                      <a:r>
                        <a:rPr lang="en-US" sz="5400" dirty="0">
                          <a:effectLst/>
                        </a:rPr>
                        <a:t>X</a:t>
                      </a:r>
                      <a:endParaRPr lang="de-DE" sz="8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chemeClr val="bg1">
                        <a:lumMod val="85000"/>
                      </a:schemeClr>
                    </a:solidFill>
                  </a:tcPr>
                </a:tc>
                <a:tc>
                  <a:txBody>
                    <a:bodyPr/>
                    <a:lstStyle/>
                    <a:p>
                      <a:pPr algn="ctr">
                        <a:lnSpc>
                          <a:spcPct val="107000"/>
                        </a:lnSpc>
                        <a:spcAft>
                          <a:spcPts val="0"/>
                        </a:spcAft>
                      </a:pPr>
                      <a:r>
                        <a:rPr lang="en-US" sz="1000" dirty="0">
                          <a:effectLst/>
                        </a:rPr>
                        <a:t> </a:t>
                      </a:r>
                      <a:endParaRPr lang="de-DE" sz="800" dirty="0">
                        <a:effectLst/>
                      </a:endParaRPr>
                    </a:p>
                    <a:p>
                      <a:pPr algn="ctr">
                        <a:lnSpc>
                          <a:spcPct val="107000"/>
                        </a:lnSpc>
                        <a:spcAft>
                          <a:spcPts val="0"/>
                        </a:spcAft>
                      </a:pPr>
                      <a:r>
                        <a:rPr lang="en-US" sz="5400" dirty="0">
                          <a:effectLst/>
                        </a:rPr>
                        <a:t>X</a:t>
                      </a:r>
                      <a:endParaRPr lang="de-DE" sz="8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chemeClr val="bg1">
                        <a:lumMod val="85000"/>
                      </a:schemeClr>
                    </a:solidFill>
                  </a:tcPr>
                </a:tc>
                <a:tc>
                  <a:txBody>
                    <a:bodyPr/>
                    <a:lstStyle/>
                    <a:p>
                      <a:pPr algn="ctr">
                        <a:lnSpc>
                          <a:spcPct val="107000"/>
                        </a:lnSpc>
                        <a:spcAft>
                          <a:spcPts val="0"/>
                        </a:spcAft>
                      </a:pPr>
                      <a:r>
                        <a:rPr lang="en-US" sz="1000" dirty="0">
                          <a:effectLst/>
                        </a:rPr>
                        <a:t> </a:t>
                      </a:r>
                      <a:endParaRPr lang="de-DE" sz="800" dirty="0">
                        <a:effectLst/>
                      </a:endParaRPr>
                    </a:p>
                    <a:p>
                      <a:pPr algn="ctr">
                        <a:lnSpc>
                          <a:spcPct val="107000"/>
                        </a:lnSpc>
                        <a:spcAft>
                          <a:spcPts val="0"/>
                        </a:spcAft>
                      </a:pPr>
                      <a:r>
                        <a:rPr lang="en-US" sz="5400" dirty="0">
                          <a:effectLst/>
                        </a:rPr>
                        <a:t>X</a:t>
                      </a:r>
                      <a:endParaRPr lang="de-DE" sz="8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chemeClr val="bg1">
                        <a:lumMod val="85000"/>
                      </a:schemeClr>
                    </a:solidFill>
                  </a:tcPr>
                </a:tc>
                <a:extLst>
                  <a:ext uri="{0D108BD9-81ED-4DB2-BD59-A6C34878D82A}">
                    <a16:rowId xmlns:a16="http://schemas.microsoft.com/office/drawing/2014/main" val="2210686396"/>
                  </a:ext>
                </a:extLst>
              </a:tr>
              <a:tr h="1521844">
                <a:tc>
                  <a:txBody>
                    <a:bodyPr/>
                    <a:lstStyle/>
                    <a:p>
                      <a:pPr>
                        <a:lnSpc>
                          <a:spcPct val="107000"/>
                        </a:lnSpc>
                        <a:spcAft>
                          <a:spcPts val="0"/>
                        </a:spcAft>
                      </a:pPr>
                      <a:r>
                        <a:rPr lang="ar-LB" sz="1800" dirty="0">
                          <a:effectLst/>
                        </a:rPr>
                        <a:t>يتم تشغيله إما بواسطة معلم أو تحت إشراف قوي من مدرس العلوم المقابل</a:t>
                      </a:r>
                      <a:r>
                        <a:rPr lang="en-US" sz="1800" dirty="0">
                          <a:effectLst/>
                        </a:rPr>
                        <a:t> </a:t>
                      </a:r>
                      <a:endParaRPr lang="de-DE"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rgbClr val="C00000"/>
                    </a:solidFill>
                  </a:tcPr>
                </a:tc>
                <a:tc>
                  <a:txBody>
                    <a:bodyPr/>
                    <a:lstStyle/>
                    <a:p>
                      <a:pPr>
                        <a:lnSpc>
                          <a:spcPct val="107000"/>
                        </a:lnSpc>
                        <a:spcAft>
                          <a:spcPts val="0"/>
                        </a:spcAft>
                      </a:pPr>
                      <a:r>
                        <a:rPr lang="en-US" sz="1000" dirty="0">
                          <a:effectLst/>
                        </a:rPr>
                        <a:t> </a:t>
                      </a:r>
                      <a:endParaRPr lang="de-DE" sz="8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chemeClr val="bg1">
                        <a:lumMod val="65000"/>
                      </a:schemeClr>
                    </a:solidFill>
                  </a:tcPr>
                </a:tc>
                <a:tc>
                  <a:txBody>
                    <a:bodyPr/>
                    <a:lstStyle/>
                    <a:p>
                      <a:pPr algn="ctr">
                        <a:lnSpc>
                          <a:spcPct val="107000"/>
                        </a:lnSpc>
                        <a:spcAft>
                          <a:spcPts val="0"/>
                        </a:spcAft>
                      </a:pPr>
                      <a:r>
                        <a:rPr lang="en-US" sz="1000" dirty="0">
                          <a:effectLst/>
                        </a:rPr>
                        <a:t> </a:t>
                      </a:r>
                      <a:endParaRPr lang="de-DE" sz="800" dirty="0">
                        <a:effectLst/>
                      </a:endParaRPr>
                    </a:p>
                    <a:p>
                      <a:pPr algn="ctr">
                        <a:lnSpc>
                          <a:spcPct val="107000"/>
                        </a:lnSpc>
                        <a:spcAft>
                          <a:spcPts val="0"/>
                        </a:spcAft>
                      </a:pPr>
                      <a:r>
                        <a:rPr lang="en-US" sz="5400" dirty="0">
                          <a:effectLst/>
                        </a:rPr>
                        <a:t>X</a:t>
                      </a:r>
                      <a:endParaRPr lang="de-DE" sz="8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chemeClr val="bg1">
                        <a:lumMod val="65000"/>
                      </a:schemeClr>
                    </a:solidFill>
                  </a:tcPr>
                </a:tc>
                <a:tc>
                  <a:txBody>
                    <a:bodyPr/>
                    <a:lstStyle/>
                    <a:p>
                      <a:pPr algn="ctr">
                        <a:lnSpc>
                          <a:spcPct val="107000"/>
                        </a:lnSpc>
                        <a:spcAft>
                          <a:spcPts val="0"/>
                        </a:spcAft>
                      </a:pPr>
                      <a:r>
                        <a:rPr lang="en-US" sz="1000" dirty="0">
                          <a:effectLst/>
                        </a:rPr>
                        <a:t> </a:t>
                      </a:r>
                      <a:endParaRPr lang="de-DE" sz="800" dirty="0">
                        <a:effectLst/>
                      </a:endParaRPr>
                    </a:p>
                    <a:p>
                      <a:pPr algn="ctr">
                        <a:lnSpc>
                          <a:spcPct val="107000"/>
                        </a:lnSpc>
                        <a:spcAft>
                          <a:spcPts val="0"/>
                        </a:spcAft>
                      </a:pPr>
                      <a:r>
                        <a:rPr lang="en-US" sz="5400" dirty="0">
                          <a:effectLst/>
                        </a:rPr>
                        <a:t>X</a:t>
                      </a:r>
                      <a:endParaRPr lang="de-DE" sz="8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chemeClr val="bg1">
                        <a:lumMod val="65000"/>
                      </a:schemeClr>
                    </a:solidFill>
                  </a:tcPr>
                </a:tc>
                <a:extLst>
                  <a:ext uri="{0D108BD9-81ED-4DB2-BD59-A6C34878D82A}">
                    <a16:rowId xmlns:a16="http://schemas.microsoft.com/office/drawing/2014/main" val="328521778"/>
                  </a:ext>
                </a:extLst>
              </a:tr>
              <a:tr h="1741445">
                <a:tc>
                  <a:txBody>
                    <a:bodyPr/>
                    <a:lstStyle/>
                    <a:p>
                      <a:pPr>
                        <a:lnSpc>
                          <a:spcPct val="107000"/>
                        </a:lnSpc>
                        <a:spcAft>
                          <a:spcPts val="0"/>
                        </a:spcAft>
                      </a:pPr>
                      <a:r>
                        <a:rPr lang="ar-LB" sz="1800" dirty="0">
                          <a:effectLst/>
                          <a:latin typeface="Calibri" panose="020F0502020204030204" pitchFamily="34" charset="0"/>
                          <a:ea typeface="SimSun" panose="02010600030101010101" pitchFamily="2" charset="-122"/>
                          <a:cs typeface="Times New Roman" panose="02020603050405020304" pitchFamily="18" charset="0"/>
                        </a:rPr>
                        <a:t>ينوي التغييرات ويطبق استراتيجية واضحة ودورية للتغيير وجمع البيانات والتقييم والتفكير</a:t>
                      </a:r>
                      <a:endParaRPr lang="de-DE" sz="18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rgbClr val="C00000"/>
                    </a:solidFill>
                  </a:tcPr>
                </a:tc>
                <a:tc>
                  <a:txBody>
                    <a:bodyPr/>
                    <a:lstStyle/>
                    <a:p>
                      <a:pPr>
                        <a:lnSpc>
                          <a:spcPct val="107000"/>
                        </a:lnSpc>
                        <a:spcAft>
                          <a:spcPts val="0"/>
                        </a:spcAft>
                      </a:pPr>
                      <a:r>
                        <a:rPr lang="en-US" sz="1000" dirty="0">
                          <a:effectLst/>
                        </a:rPr>
                        <a:t> </a:t>
                      </a:r>
                      <a:endParaRPr lang="de-DE" sz="8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chemeClr val="bg1">
                        <a:lumMod val="85000"/>
                      </a:schemeClr>
                    </a:solidFill>
                  </a:tcPr>
                </a:tc>
                <a:tc>
                  <a:txBody>
                    <a:bodyPr/>
                    <a:lstStyle/>
                    <a:p>
                      <a:pPr algn="ctr">
                        <a:lnSpc>
                          <a:spcPct val="107000"/>
                        </a:lnSpc>
                        <a:spcAft>
                          <a:spcPts val="0"/>
                        </a:spcAft>
                      </a:pPr>
                      <a:r>
                        <a:rPr lang="en-US" sz="1000" dirty="0">
                          <a:effectLst/>
                        </a:rPr>
                        <a:t> </a:t>
                      </a:r>
                      <a:endParaRPr lang="de-DE" sz="8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chemeClr val="bg1">
                        <a:lumMod val="85000"/>
                      </a:schemeClr>
                    </a:solidFill>
                  </a:tcPr>
                </a:tc>
                <a:tc>
                  <a:txBody>
                    <a:bodyPr/>
                    <a:lstStyle/>
                    <a:p>
                      <a:pPr algn="ctr">
                        <a:lnSpc>
                          <a:spcPct val="107000"/>
                        </a:lnSpc>
                        <a:spcAft>
                          <a:spcPts val="0"/>
                        </a:spcAft>
                      </a:pPr>
                      <a:r>
                        <a:rPr lang="en-US" sz="1000" dirty="0">
                          <a:effectLst/>
                        </a:rPr>
                        <a:t> </a:t>
                      </a:r>
                      <a:endParaRPr lang="de-DE" sz="800" dirty="0">
                        <a:effectLst/>
                      </a:endParaRPr>
                    </a:p>
                    <a:p>
                      <a:pPr algn="ctr">
                        <a:lnSpc>
                          <a:spcPct val="107000"/>
                        </a:lnSpc>
                        <a:spcAft>
                          <a:spcPts val="0"/>
                        </a:spcAft>
                      </a:pPr>
                      <a:r>
                        <a:rPr lang="en-US" sz="5400" dirty="0">
                          <a:effectLst/>
                        </a:rPr>
                        <a:t>X</a:t>
                      </a:r>
                      <a:endParaRPr lang="de-DE" sz="800" dirty="0">
                        <a:effectLst/>
                        <a:latin typeface="Calibri" panose="020F0502020204030204" pitchFamily="34" charset="0"/>
                        <a:ea typeface="SimSun" panose="02010600030101010101" pitchFamily="2" charset="-122"/>
                        <a:cs typeface="Times New Roman" panose="02020603050405020304" pitchFamily="18" charset="0"/>
                      </a:endParaRPr>
                    </a:p>
                  </a:txBody>
                  <a:tcPr marL="51119" marR="51119" marT="0" marB="0">
                    <a:solidFill>
                      <a:schemeClr val="bg1">
                        <a:lumMod val="85000"/>
                      </a:schemeClr>
                    </a:solidFill>
                  </a:tcPr>
                </a:tc>
                <a:extLst>
                  <a:ext uri="{0D108BD9-81ED-4DB2-BD59-A6C34878D82A}">
                    <a16:rowId xmlns:a16="http://schemas.microsoft.com/office/drawing/2014/main" val="1494254903"/>
                  </a:ext>
                </a:extLst>
              </a:tr>
            </a:tbl>
          </a:graphicData>
        </a:graphic>
      </p:graphicFrame>
    </p:spTree>
    <p:extLst>
      <p:ext uri="{BB962C8B-B14F-4D97-AF65-F5344CB8AC3E}">
        <p14:creationId xmlns:p14="http://schemas.microsoft.com/office/powerpoint/2010/main" val="4034368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117988" y="685802"/>
            <a:ext cx="11934395" cy="567813"/>
          </a:xfrm>
        </p:spPr>
        <p:txBody>
          <a:bodyPr>
            <a:noAutofit/>
          </a:bodyPr>
          <a:lstStyle/>
          <a:p>
            <a:pPr algn="ctr"/>
            <a:r>
              <a:rPr lang="ar-LB" altLang="de-DE" sz="4000" b="1" dirty="0">
                <a:solidFill>
                  <a:srgbClr val="C00000"/>
                </a:solidFill>
                <a:latin typeface="+mn-lt"/>
                <a:ea typeface="+mn-ea"/>
                <a:cs typeface="+mn-cs"/>
              </a:rPr>
              <a:t>أنواع البحوث العملية</a:t>
            </a:r>
            <a:endParaRPr lang="de-DE" altLang="de-DE" sz="40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defTabSz="457200" eaLnBrk="1" hangingPunct="1"/>
            <a:r>
              <a:rPr lang="de-DE" altLang="de-DE" sz="1400" dirty="0">
                <a:solidFill>
                  <a:prstClr val="black"/>
                </a:solidFill>
              </a:rPr>
              <a:t> </a:t>
            </a:r>
          </a:p>
        </p:txBody>
      </p:sp>
      <p:sp>
        <p:nvSpPr>
          <p:cNvPr id="14341" name="Rectangle 4"/>
          <p:cNvSpPr>
            <a:spLocks noChangeArrowheads="1"/>
          </p:cNvSpPr>
          <p:nvPr/>
        </p:nvSpPr>
        <p:spPr bwMode="auto">
          <a:xfrm>
            <a:off x="6003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defTabSz="457200" eaLnBrk="1" hangingPunct="1"/>
            <a:endParaRPr lang="de-DE" altLang="de-DE" sz="3600">
              <a:solidFill>
                <a:srgbClr val="44546A"/>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31504" y="6096809"/>
            <a:ext cx="1989230" cy="674974"/>
          </a:xfrm>
          <a:prstGeom prst="rect">
            <a:avLst/>
          </a:prstGeom>
        </p:spPr>
      </p:pic>
      <p:sp>
        <p:nvSpPr>
          <p:cNvPr id="8" name="Textfeld 7"/>
          <p:cNvSpPr txBox="1"/>
          <p:nvPr/>
        </p:nvSpPr>
        <p:spPr>
          <a:xfrm>
            <a:off x="5663952" y="6187011"/>
            <a:ext cx="4680520" cy="584775"/>
          </a:xfrm>
          <a:prstGeom prst="rect">
            <a:avLst/>
          </a:prstGeom>
          <a:noFill/>
        </p:spPr>
        <p:txBody>
          <a:bodyPr wrap="square" rtlCol="0">
            <a:spAutoFit/>
          </a:bodyPr>
          <a:lstStyle/>
          <a:p>
            <a:pPr algn="ctr" defTabSz="457200"/>
            <a:r>
              <a:rPr lang="de-DE" sz="3200" b="1" dirty="0">
                <a:solidFill>
                  <a:srgbClr val="C00000"/>
                </a:solidFill>
                <a:latin typeface="Calibri" panose="020F0502020204030204"/>
              </a:rPr>
              <a:t>www.erasmus-artist.eu</a:t>
            </a:r>
          </a:p>
        </p:txBody>
      </p:sp>
      <p:graphicFrame>
        <p:nvGraphicFramePr>
          <p:cNvPr id="3" name="Tabelle 2"/>
          <p:cNvGraphicFramePr>
            <a:graphicFrameLocks noGrp="1"/>
          </p:cNvGraphicFramePr>
          <p:nvPr>
            <p:extLst>
              <p:ext uri="{D42A27DB-BD31-4B8C-83A1-F6EECF244321}">
                <p14:modId xmlns:p14="http://schemas.microsoft.com/office/powerpoint/2010/main" val="389493659"/>
              </p:ext>
            </p:extLst>
          </p:nvPr>
        </p:nvGraphicFramePr>
        <p:xfrm>
          <a:off x="1704567" y="1288880"/>
          <a:ext cx="8880843" cy="4663440"/>
        </p:xfrm>
        <a:graphic>
          <a:graphicData uri="http://schemas.openxmlformats.org/drawingml/2006/table">
            <a:tbl>
              <a:tblPr firstRow="1" firstCol="1" bandRow="1">
                <a:tableStyleId>{7E9639D4-E3E2-4D34-9284-5A2195B3D0D7}</a:tableStyleId>
              </a:tblPr>
              <a:tblGrid>
                <a:gridCol w="2852496">
                  <a:extLst>
                    <a:ext uri="{9D8B030D-6E8A-4147-A177-3AD203B41FA5}">
                      <a16:colId xmlns:a16="http://schemas.microsoft.com/office/drawing/2014/main" val="476348842"/>
                    </a:ext>
                  </a:extLst>
                </a:gridCol>
                <a:gridCol w="259235">
                  <a:extLst>
                    <a:ext uri="{9D8B030D-6E8A-4147-A177-3AD203B41FA5}">
                      <a16:colId xmlns:a16="http://schemas.microsoft.com/office/drawing/2014/main" val="250791768"/>
                    </a:ext>
                  </a:extLst>
                </a:gridCol>
                <a:gridCol w="2857075">
                  <a:extLst>
                    <a:ext uri="{9D8B030D-6E8A-4147-A177-3AD203B41FA5}">
                      <a16:colId xmlns:a16="http://schemas.microsoft.com/office/drawing/2014/main" val="3136758849"/>
                    </a:ext>
                  </a:extLst>
                </a:gridCol>
                <a:gridCol w="259235">
                  <a:extLst>
                    <a:ext uri="{9D8B030D-6E8A-4147-A177-3AD203B41FA5}">
                      <a16:colId xmlns:a16="http://schemas.microsoft.com/office/drawing/2014/main" val="3678108941"/>
                    </a:ext>
                  </a:extLst>
                </a:gridCol>
                <a:gridCol w="2652802">
                  <a:extLst>
                    <a:ext uri="{9D8B030D-6E8A-4147-A177-3AD203B41FA5}">
                      <a16:colId xmlns:a16="http://schemas.microsoft.com/office/drawing/2014/main" val="2839192903"/>
                    </a:ext>
                  </a:extLst>
                </a:gridCol>
              </a:tblGrid>
              <a:tr h="435590">
                <a:tc>
                  <a:txBody>
                    <a:bodyPr/>
                    <a:lstStyle/>
                    <a:p>
                      <a:pPr marL="0" marR="0" algn="ctr">
                        <a:spcBef>
                          <a:spcPts val="0"/>
                        </a:spcBef>
                        <a:spcAft>
                          <a:spcPts val="0"/>
                        </a:spcAft>
                      </a:pPr>
                      <a:r>
                        <a:rPr lang="ar-SA" sz="1800" b="0" i="0" dirty="0">
                          <a:solidFill>
                            <a:schemeClr val="bg1"/>
                          </a:solidFill>
                          <a:effectLst/>
                          <a:latin typeface="Tahoma" panose="020B0604030504040204" pitchFamily="34" charset="0"/>
                          <a:ea typeface="Times New Roman" panose="02020603050405020304" pitchFamily="18" charset="0"/>
                          <a:cs typeface="Calibri" panose="020F0502020204030204" pitchFamily="34" charset="0"/>
                        </a:rPr>
                        <a:t>البحث الإجرائي التحرري (أو الذي يرتكز على المعلم) </a:t>
                      </a:r>
                      <a:endParaRPr lang="ar-SA" sz="1800" b="0" i="0" dirty="0">
                        <a:solidFill>
                          <a:schemeClr val="bg1"/>
                        </a:solidFill>
                        <a:effectLst/>
                        <a:latin typeface="Tahoma" panose="020B0604030504040204" pitchFamily="34" charset="0"/>
                        <a:ea typeface="Times New Roman" panose="02020603050405020304" pitchFamily="18" charset="0"/>
                        <a:cs typeface="Arial" panose="020B0604020202020204" pitchFamily="34" charset="0"/>
                      </a:endParaRPr>
                    </a:p>
                  </a:txBody>
                  <a:tcPr marL="68580" marR="68580" marT="0" marB="0">
                    <a:lnB w="6350" cap="flat" cmpd="sng" algn="ctr">
                      <a:noFill/>
                      <a:prstDash val="solid"/>
                      <a:miter lim="800000"/>
                    </a:lnB>
                    <a:solidFill>
                      <a:srgbClr val="C00000"/>
                    </a:solidFill>
                  </a:tcPr>
                </a:tc>
                <a:tc>
                  <a:txBody>
                    <a:bodyPr/>
                    <a:lstStyle/>
                    <a:p>
                      <a:pPr marL="0" marR="0" algn="ctr">
                        <a:spcBef>
                          <a:spcPts val="0"/>
                        </a:spcBef>
                        <a:spcAft>
                          <a:spcPts val="0"/>
                        </a:spcAft>
                      </a:pPr>
                      <a:r>
                        <a:rPr lang="en-US" sz="1800" b="0" i="0">
                          <a:solidFill>
                            <a:schemeClr val="bg1"/>
                          </a:solidFill>
                          <a:effectLst/>
                          <a:latin typeface="Calibri" panose="020F0502020204030204" pitchFamily="34" charset="0"/>
                          <a:ea typeface="Times New Roman" panose="02020603050405020304" pitchFamily="18" charset="0"/>
                          <a:cs typeface="Arial" panose="020B0604020202020204" pitchFamily="34" charset="0"/>
                        </a:rPr>
                        <a:t> </a:t>
                      </a:r>
                      <a:endParaRPr lang="en-US" sz="1800" b="0" i="0">
                        <a:solidFill>
                          <a:schemeClr val="bg1"/>
                        </a:solidFill>
                        <a:effectLst/>
                        <a:latin typeface="Tahoma" panose="020B0604030504040204" pitchFamily="34" charset="0"/>
                        <a:ea typeface="Times New Roman" panose="02020603050405020304" pitchFamily="18" charset="0"/>
                        <a:cs typeface="Arial" panose="020B0604020202020204" pitchFamily="34" charset="0"/>
                      </a:endParaRPr>
                    </a:p>
                  </a:txBody>
                  <a:tcPr marL="68580" marR="68580" marT="0" marB="0">
                    <a:lnB w="6350" cap="flat" cmpd="sng" algn="ctr">
                      <a:noFill/>
                      <a:prstDash val="solid"/>
                      <a:miter lim="800000"/>
                    </a:lnB>
                    <a:solidFill>
                      <a:srgbClr val="C00000"/>
                    </a:solidFill>
                  </a:tcPr>
                </a:tc>
                <a:tc>
                  <a:txBody>
                    <a:bodyPr/>
                    <a:lstStyle/>
                    <a:p>
                      <a:pPr marL="0" marR="0" algn="ctr">
                        <a:spcBef>
                          <a:spcPts val="0"/>
                        </a:spcBef>
                        <a:spcAft>
                          <a:spcPts val="0"/>
                        </a:spcAft>
                      </a:pPr>
                      <a:r>
                        <a:rPr lang="ar-SA" sz="1800" b="0" i="0" dirty="0">
                          <a:solidFill>
                            <a:schemeClr val="bg1"/>
                          </a:solidFill>
                          <a:effectLst/>
                          <a:latin typeface="Tahoma" panose="020B0604030504040204" pitchFamily="34" charset="0"/>
                          <a:ea typeface="Times New Roman" panose="02020603050405020304" pitchFamily="18" charset="0"/>
                          <a:cs typeface="Calibri" panose="020F0502020204030204" pitchFamily="34" charset="0"/>
                        </a:rPr>
                        <a:t>بحث اجرائي عملي (أو تعاوني/ تشاركي/ تفاعلي)</a:t>
                      </a:r>
                      <a:endParaRPr lang="ar-SA" sz="1800" b="0" i="0" dirty="0">
                        <a:solidFill>
                          <a:schemeClr val="bg1"/>
                        </a:solidFill>
                        <a:effectLst/>
                        <a:latin typeface="Tahoma" panose="020B0604030504040204" pitchFamily="34" charset="0"/>
                        <a:ea typeface="Times New Roman" panose="02020603050405020304" pitchFamily="18" charset="0"/>
                        <a:cs typeface="Arial" panose="020B0604020202020204" pitchFamily="34" charset="0"/>
                      </a:endParaRPr>
                    </a:p>
                  </a:txBody>
                  <a:tcPr marL="68580" marR="68580" marT="0" marB="0">
                    <a:lnB w="6350" cap="flat" cmpd="sng" algn="ctr">
                      <a:noFill/>
                      <a:prstDash val="solid"/>
                      <a:miter lim="800000"/>
                    </a:lnB>
                    <a:solidFill>
                      <a:srgbClr val="C00000"/>
                    </a:solidFill>
                  </a:tcPr>
                </a:tc>
                <a:tc>
                  <a:txBody>
                    <a:bodyPr/>
                    <a:lstStyle/>
                    <a:p>
                      <a:pPr marL="0" marR="0" algn="ctr">
                        <a:spcBef>
                          <a:spcPts val="0"/>
                        </a:spcBef>
                        <a:spcAft>
                          <a:spcPts val="0"/>
                        </a:spcAft>
                      </a:pPr>
                      <a:r>
                        <a:rPr lang="en-US" sz="1800" b="0" i="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rPr>
                        <a:t> </a:t>
                      </a:r>
                      <a:endParaRPr lang="en-US" sz="1800" b="0" i="0" dirty="0">
                        <a:solidFill>
                          <a:schemeClr val="bg1"/>
                        </a:solidFill>
                        <a:effectLst/>
                        <a:latin typeface="Tahoma" panose="020B0604030504040204" pitchFamily="34" charset="0"/>
                        <a:ea typeface="Times New Roman" panose="02020603050405020304" pitchFamily="18" charset="0"/>
                        <a:cs typeface="Arial" panose="020B0604020202020204" pitchFamily="34" charset="0"/>
                      </a:endParaRPr>
                    </a:p>
                  </a:txBody>
                  <a:tcPr marL="68580" marR="68580" marT="0" marB="0">
                    <a:lnB w="6350" cap="flat" cmpd="sng" algn="ctr">
                      <a:noFill/>
                      <a:prstDash val="solid"/>
                      <a:miter lim="800000"/>
                    </a:lnB>
                    <a:solidFill>
                      <a:srgbClr val="C00000"/>
                    </a:solidFill>
                  </a:tcPr>
                </a:tc>
                <a:tc>
                  <a:txBody>
                    <a:bodyPr/>
                    <a:lstStyle/>
                    <a:p>
                      <a:pPr marL="0" marR="0" algn="ctr">
                        <a:spcBef>
                          <a:spcPts val="0"/>
                        </a:spcBef>
                        <a:spcAft>
                          <a:spcPts val="0"/>
                        </a:spcAft>
                      </a:pPr>
                      <a:r>
                        <a:rPr lang="ar-SA" sz="1800" b="0" i="0" dirty="0">
                          <a:solidFill>
                            <a:schemeClr val="bg1"/>
                          </a:solidFill>
                          <a:effectLst/>
                          <a:latin typeface="Tahoma" panose="020B0604030504040204" pitchFamily="34" charset="0"/>
                          <a:ea typeface="Times New Roman" panose="02020603050405020304" pitchFamily="18" charset="0"/>
                          <a:cs typeface="Calibri" panose="020F0502020204030204" pitchFamily="34" charset="0"/>
                        </a:rPr>
                        <a:t>البحث الاجرائي التقني</a:t>
                      </a:r>
                      <a:endParaRPr lang="ar-SA" sz="1800" b="0" i="0" dirty="0">
                        <a:solidFill>
                          <a:schemeClr val="bg1"/>
                        </a:solidFill>
                        <a:effectLst/>
                        <a:latin typeface="Tahoma" panose="020B0604030504040204" pitchFamily="34" charset="0"/>
                        <a:ea typeface="Times New Roman" panose="02020603050405020304" pitchFamily="18" charset="0"/>
                        <a:cs typeface="Arial" panose="020B0604020202020204" pitchFamily="34" charset="0"/>
                      </a:endParaRPr>
                    </a:p>
                  </a:txBody>
                  <a:tcPr marL="68580" marR="68580" marT="0" marB="0">
                    <a:lnB w="6350" cap="flat" cmpd="sng" algn="ctr">
                      <a:noFill/>
                      <a:prstDash val="solid"/>
                      <a:miter lim="800000"/>
                    </a:lnB>
                    <a:solidFill>
                      <a:srgbClr val="C00000"/>
                    </a:solidFill>
                  </a:tcPr>
                </a:tc>
                <a:extLst>
                  <a:ext uri="{0D108BD9-81ED-4DB2-BD59-A6C34878D82A}">
                    <a16:rowId xmlns:a16="http://schemas.microsoft.com/office/drawing/2014/main" val="3291399093"/>
                  </a:ext>
                </a:extLst>
              </a:tr>
              <a:tr h="3756031">
                <a:tc>
                  <a:txBody>
                    <a:bodyPr/>
                    <a:lstStyle/>
                    <a:p>
                      <a:pPr marL="0" marR="0" algn="r" rtl="1">
                        <a:spcBef>
                          <a:spcPts val="0"/>
                        </a:spcBef>
                        <a:spcAft>
                          <a:spcPts val="0"/>
                        </a:spcAft>
                      </a:pPr>
                      <a:r>
                        <a:rPr lang="ar-LB" sz="1800" b="0" i="0" dirty="0">
                          <a:effectLst/>
                          <a:latin typeface="Calibri" panose="020F0502020204030204" pitchFamily="34" charset="0"/>
                          <a:ea typeface="Times New Roman" panose="02020603050405020304" pitchFamily="18" charset="0"/>
                          <a:cs typeface="Arial" panose="020B0604020202020204" pitchFamily="34" charset="0"/>
                        </a:rPr>
                        <a:t>"</a:t>
                      </a:r>
                      <a:r>
                        <a:rPr lang="ar-LB" sz="1800" b="0" i="0" dirty="0">
                          <a:effectLst/>
                          <a:latin typeface="Tahoma" panose="020B0604030504040204" pitchFamily="34" charset="0"/>
                          <a:ea typeface="Times New Roman" panose="02020603050405020304" pitchFamily="18" charset="0"/>
                          <a:cs typeface="Calibri" panose="020F0502020204030204" pitchFamily="34" charset="0"/>
                        </a:rPr>
                        <a:t>البحث الإجرائي التحرري يعزز التطبيق العملي التحرري في ممارسة المشاركة، وهذا يعني أنه يعزز الوعي النقدي الذي يسلك نفسه في السياسية، فضلا عن اتخاذ إجراءات عملية للتغيير. […] لا يبدأ هذا النمط من البحث الاجرائي التحرري بالنظرية وينتهي بالممارسة، ولكنه مطلع على النظرية وغالبًا ما تكون المواجهة مع النظرية هي التي توفر المبادرة للقيام بهذه الممارسة. […] العلاقة الديناميكية بين النظرية والتطبيق في الأبحاث الاجرائية التحررية تستلزم توسيع النظرية والتطبيق أثناء المشروع</a:t>
                      </a:r>
                      <a:r>
                        <a:rPr lang="ar-LB" sz="1800" b="0" i="0" dirty="0">
                          <a:effectLst/>
                          <a:latin typeface="Calibri" panose="020F0502020204030204" pitchFamily="34" charset="0"/>
                          <a:ea typeface="Times New Roman" panose="02020603050405020304" pitchFamily="18" charset="0"/>
                          <a:cs typeface="Arial" panose="020B0604020202020204" pitchFamily="34" charset="0"/>
                        </a:rPr>
                        <a:t>. "</a:t>
                      </a:r>
                      <a:endParaRPr lang="ar-LB" sz="1800" b="0" i="0" dirty="0">
                        <a:effectLst/>
                        <a:latin typeface="Tahoma" panose="020B0604030504040204" pitchFamily="34" charset="0"/>
                        <a:ea typeface="Times New Roman" panose="02020603050405020304" pitchFamily="18" charset="0"/>
                        <a:cs typeface="Arial" panose="020B0604020202020204" pitchFamily="34" charset="0"/>
                      </a:endParaRPr>
                    </a:p>
                  </a:txBody>
                  <a:tcPr marL="68580" marR="68580" marT="0" marB="0">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800" b="0" i="0">
                          <a:effectLst/>
                          <a:latin typeface="Calibri" panose="020F0502020204030204" pitchFamily="34" charset="0"/>
                          <a:ea typeface="Times New Roman" panose="02020603050405020304" pitchFamily="18" charset="0"/>
                          <a:cs typeface="Arial" panose="020B0604020202020204" pitchFamily="34" charset="0"/>
                        </a:rPr>
                        <a:t> </a:t>
                      </a:r>
                      <a:endParaRPr lang="en-US" sz="1800" b="0" i="0">
                        <a:effectLst/>
                        <a:latin typeface="Tahoma" panose="020B0604030504040204" pitchFamily="34" charset="0"/>
                        <a:ea typeface="Times New Roman" panose="02020603050405020304" pitchFamily="18" charset="0"/>
                        <a:cs typeface="Arial" panose="020B0604020202020204" pitchFamily="34" charset="0"/>
                      </a:endParaRPr>
                    </a:p>
                  </a:txBody>
                  <a:tcPr marL="68580" marR="68580" marT="0" marB="0">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marL="0" marR="0" algn="r" rtl="1">
                        <a:spcBef>
                          <a:spcPts val="0"/>
                        </a:spcBef>
                        <a:spcAft>
                          <a:spcPts val="0"/>
                        </a:spcAft>
                      </a:pPr>
                      <a:r>
                        <a:rPr lang="ar-LB" sz="1800" b="0" i="0" dirty="0">
                          <a:effectLst/>
                          <a:latin typeface="Calibri" panose="020F0502020204030204" pitchFamily="34" charset="0"/>
                          <a:ea typeface="Times New Roman" panose="02020603050405020304" pitchFamily="18" charset="0"/>
                          <a:cs typeface="Arial" panose="020B0604020202020204" pitchFamily="34" charset="0"/>
                        </a:rPr>
                        <a:t>"</a:t>
                      </a:r>
                      <a:r>
                        <a:rPr lang="ar-LB" sz="1800" b="0" i="0" dirty="0">
                          <a:effectLst/>
                          <a:latin typeface="Tahoma" panose="020B0604030504040204" pitchFamily="34" charset="0"/>
                          <a:ea typeface="Times New Roman" panose="02020603050405020304" pitchFamily="18" charset="0"/>
                          <a:cs typeface="Calibri" panose="020F0502020204030204" pitchFamily="34" charset="0"/>
                        </a:rPr>
                        <a:t>في هذا النوع من مشروع البحث الاجرائي العملي، يجتمع الباحث والممارس معًا لتحديد المشكلات المحتملة وأسبابها والتدخلات المحتملة. يتم تعريف المشكلة بعد الحوار مع الباحث والممارس والتفاهم المتبادل</a:t>
                      </a:r>
                      <a:r>
                        <a:rPr lang="ar-LB" sz="1800" b="0" i="0" dirty="0">
                          <a:effectLst/>
                          <a:latin typeface="Calibri" panose="020F0502020204030204" pitchFamily="34" charset="0"/>
                          <a:ea typeface="Times New Roman" panose="02020603050405020304" pitchFamily="18" charset="0"/>
                          <a:cs typeface="Arial" panose="020B0604020202020204" pitchFamily="34" charset="0"/>
                        </a:rPr>
                        <a:t> ".</a:t>
                      </a:r>
                      <a:endParaRPr lang="ar-LB" sz="1800" b="0" i="0" dirty="0">
                        <a:effectLst/>
                        <a:latin typeface="Tahoma" panose="020B0604030504040204" pitchFamily="34" charset="0"/>
                        <a:ea typeface="Times New Roman" panose="02020603050405020304" pitchFamily="18" charset="0"/>
                        <a:cs typeface="Arial" panose="020B0604020202020204" pitchFamily="34" charset="0"/>
                      </a:endParaRPr>
                    </a:p>
                  </a:txBody>
                  <a:tcPr marL="68580" marR="68580" marT="0" marB="0">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800" b="0" i="0">
                          <a:effectLst/>
                          <a:latin typeface="Calibri" panose="020F0502020204030204" pitchFamily="34" charset="0"/>
                          <a:ea typeface="Times New Roman" panose="02020603050405020304" pitchFamily="18" charset="0"/>
                          <a:cs typeface="Arial" panose="020B0604020202020204" pitchFamily="34" charset="0"/>
                        </a:rPr>
                        <a:t> </a:t>
                      </a:r>
                      <a:endParaRPr lang="en-US" sz="1800" b="0" i="0">
                        <a:effectLst/>
                        <a:latin typeface="Tahoma" panose="020B0604030504040204" pitchFamily="34" charset="0"/>
                        <a:ea typeface="Times New Roman" panose="02020603050405020304" pitchFamily="18" charset="0"/>
                        <a:cs typeface="Arial" panose="020B0604020202020204" pitchFamily="34" charset="0"/>
                      </a:endParaRPr>
                    </a:p>
                  </a:txBody>
                  <a:tcPr marL="68580" marR="68580" marT="0" marB="0">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marL="0" marR="0" algn="ctr" rtl="1">
                        <a:spcBef>
                          <a:spcPts val="0"/>
                        </a:spcBef>
                        <a:spcAft>
                          <a:spcPts val="0"/>
                        </a:spcAft>
                      </a:pPr>
                      <a:r>
                        <a:rPr lang="ar-SA" sz="1800" b="0" i="0" dirty="0">
                          <a:effectLst/>
                          <a:latin typeface="Tahoma" panose="020B0604030504040204" pitchFamily="34" charset="0"/>
                          <a:ea typeface="Times New Roman" panose="02020603050405020304" pitchFamily="18" charset="0"/>
                          <a:cs typeface="Calibri" panose="020F0502020204030204" pitchFamily="34" charset="0"/>
                        </a:rPr>
                        <a:t>"الهدف الأساسي للباحث في هذا النهج هو اختبار تدخل معين يعتمد على إطار نظري محدد مسبقًا، وطبيعة التعاون بين الباحث والممارس هي تقنية وتسهيلية. يحدد الباحث المشكلة والتدخل المحدد، ثم يشارك الممارس ويوافق على تسهيل تنفيذ التدخل. "</a:t>
                      </a:r>
                      <a:endParaRPr lang="ar-SA" sz="1800" b="0" i="0" dirty="0">
                        <a:effectLst/>
                        <a:latin typeface="Tahoma" panose="020B0604030504040204" pitchFamily="34" charset="0"/>
                        <a:ea typeface="Times New Roman" panose="02020603050405020304" pitchFamily="18" charset="0"/>
                        <a:cs typeface="Arial" panose="020B0604020202020204" pitchFamily="34" charset="0"/>
                      </a:endParaRPr>
                    </a:p>
                  </a:txBody>
                  <a:tcPr marL="68580" marR="68580" marT="0" marB="0">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1186629604"/>
                  </a:ext>
                </a:extLst>
              </a:tr>
            </a:tbl>
          </a:graphicData>
        </a:graphic>
      </p:graphicFrame>
    </p:spTree>
    <p:extLst>
      <p:ext uri="{BB962C8B-B14F-4D97-AF65-F5344CB8AC3E}">
        <p14:creationId xmlns:p14="http://schemas.microsoft.com/office/powerpoint/2010/main" val="3946652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0" y="730054"/>
            <a:ext cx="11934395" cy="567813"/>
          </a:xfrm>
        </p:spPr>
        <p:txBody>
          <a:bodyPr>
            <a:noAutofit/>
          </a:bodyPr>
          <a:lstStyle/>
          <a:p>
            <a:pPr algn="ctr"/>
            <a:r>
              <a:rPr lang="ar-LB" altLang="de-DE" sz="4000" b="1" dirty="0">
                <a:solidFill>
                  <a:srgbClr val="C00000"/>
                </a:solidFill>
                <a:latin typeface="+mn-lt"/>
                <a:ea typeface="+mn-ea"/>
                <a:cs typeface="+mn-cs"/>
              </a:rPr>
              <a:t>طرق البحث الإجرائي من حيث الاهتمام </a:t>
            </a:r>
            <a:endParaRPr lang="de-DE" altLang="de-DE" sz="4000" b="1" dirty="0">
              <a:solidFill>
                <a:srgbClr val="C00000"/>
              </a:solidFill>
              <a:latin typeface="+mn-lt"/>
              <a:ea typeface="+mn-ea"/>
              <a:cs typeface="+mn-cs"/>
            </a:endParaRPr>
          </a:p>
        </p:txBody>
      </p:sp>
      <p:sp>
        <p:nvSpPr>
          <p:cNvPr id="14338" name="Datumsplatzhalt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defTabSz="457200" eaLnBrk="1" hangingPunct="1"/>
            <a:r>
              <a:rPr lang="de-DE" altLang="de-DE" sz="1400" dirty="0">
                <a:solidFill>
                  <a:prstClr val="black"/>
                </a:solidFill>
              </a:rPr>
              <a:t> </a:t>
            </a:r>
          </a:p>
        </p:txBody>
      </p:sp>
      <p:sp>
        <p:nvSpPr>
          <p:cNvPr id="14341" name="Rectangle 4"/>
          <p:cNvSpPr>
            <a:spLocks noChangeArrowheads="1"/>
          </p:cNvSpPr>
          <p:nvPr/>
        </p:nvSpPr>
        <p:spPr bwMode="auto">
          <a:xfrm>
            <a:off x="6003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defTabSz="457200" eaLnBrk="1" hangingPunct="1"/>
            <a:endParaRPr lang="de-DE" altLang="de-DE" sz="3600">
              <a:solidFill>
                <a:srgbClr val="44546A"/>
              </a:solidFill>
            </a:endParaRPr>
          </a:p>
        </p:txBody>
      </p:sp>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31504" y="6096809"/>
            <a:ext cx="1989230" cy="674974"/>
          </a:xfrm>
          <a:prstGeom prst="rect">
            <a:avLst/>
          </a:prstGeom>
        </p:spPr>
      </p:pic>
      <p:sp>
        <p:nvSpPr>
          <p:cNvPr id="8" name="Textfeld 7"/>
          <p:cNvSpPr txBox="1"/>
          <p:nvPr/>
        </p:nvSpPr>
        <p:spPr>
          <a:xfrm>
            <a:off x="5663952" y="6187011"/>
            <a:ext cx="4680520" cy="584775"/>
          </a:xfrm>
          <a:prstGeom prst="rect">
            <a:avLst/>
          </a:prstGeom>
          <a:noFill/>
        </p:spPr>
        <p:txBody>
          <a:bodyPr wrap="square" rtlCol="0">
            <a:spAutoFit/>
          </a:bodyPr>
          <a:lstStyle/>
          <a:p>
            <a:pPr algn="ctr" defTabSz="457200"/>
            <a:r>
              <a:rPr lang="de-DE" sz="3200" b="1" dirty="0">
                <a:solidFill>
                  <a:srgbClr val="C00000"/>
                </a:solidFill>
                <a:latin typeface="Calibri" panose="020F0502020204030204"/>
              </a:rPr>
              <a:t>www.erasmus-artist.eu</a:t>
            </a:r>
          </a:p>
        </p:txBody>
      </p:sp>
      <p:sp>
        <p:nvSpPr>
          <p:cNvPr id="2" name="Rechteck 1"/>
          <p:cNvSpPr/>
          <p:nvPr/>
        </p:nvSpPr>
        <p:spPr>
          <a:xfrm>
            <a:off x="2507549" y="2560584"/>
            <a:ext cx="7361051" cy="2437590"/>
          </a:xfrm>
          <a:prstGeom prst="rect">
            <a:avLst/>
          </a:prstGeom>
        </p:spPr>
        <p:txBody>
          <a:bodyPr wrap="square">
            <a:spAutoFit/>
          </a:bodyPr>
          <a:lstStyle/>
          <a:p>
            <a:pPr algn="r" rtl="1"/>
            <a:r>
              <a:rPr lang="ar-SA" i="1" dirty="0"/>
              <a:t>"تخدم أبحاث الإجراءات التقنية مصالح ممارسة قدر أكبر من السيطرة على السلوك البشري لتحقيق النتائج المرجوة؛ يخدم بحث العمل العملي مصالح الحكمة العملية في تمييز المسار الصحيح للعمل في ظروف معينة؛ يخدم البحث الاجرائي العملي [التحريري] مصالح تحرير الناس من الاضطهاد".</a:t>
            </a:r>
            <a:endParaRPr lang="ar-SA" dirty="0"/>
          </a:p>
          <a:p>
            <a:pPr algn="r" rtl="1"/>
            <a:endParaRPr lang="ar-LB" dirty="0"/>
          </a:p>
          <a:p>
            <a:pPr algn="r" rtl="1"/>
            <a:r>
              <a:rPr lang="en-GB" dirty="0">
                <a:latin typeface="Calibri" panose="020F0502020204030204" pitchFamily="34" charset="0"/>
                <a:ea typeface="SimSun" panose="02010600030101010101" pitchFamily="2" charset="-122"/>
                <a:cs typeface="Calibri" panose="020F0502020204030204" pitchFamily="34" charset="0"/>
              </a:rPr>
              <a:t>Elliott, J. (2005). Becoming critical: the failure to connect. Educational Action Research, 13, 359-374. </a:t>
            </a:r>
            <a:endParaRPr lang="de-DE" dirty="0">
              <a:latin typeface="Calibri" panose="020F0502020204030204" pitchFamily="34" charset="0"/>
              <a:ea typeface="SimSun" panose="02010600030101010101" pitchFamily="2" charset="-122"/>
              <a:cs typeface="Times New Roman" panose="02020603050405020304" pitchFamily="18" charset="0"/>
            </a:endParaRPr>
          </a:p>
          <a:p>
            <a:pPr algn="r" rtl="1"/>
            <a:endParaRPr lang="ar-SA" dirty="0"/>
          </a:p>
          <a:p>
            <a:pPr marR="359410" algn="r" defTabSz="457200" rtl="1">
              <a:lnSpc>
                <a:spcPct val="120000"/>
              </a:lnSpc>
              <a:spcAft>
                <a:spcPts val="600"/>
              </a:spcAft>
            </a:pPr>
            <a:endParaRPr lang="de-DE" sz="2000" dirty="0">
              <a:solidFill>
                <a:prstClr val="black"/>
              </a:solidFill>
              <a:latin typeface="Calibri" panose="020F0502020204030204"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3782455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1005</Words>
  <Application>Microsoft Office PowerPoint</Application>
  <PresentationFormat>Breitbild</PresentationFormat>
  <Paragraphs>189</Paragraphs>
  <Slides>16</Slides>
  <Notes>0</Notes>
  <HiddenSlides>0</HiddenSlides>
  <MMClips>0</MMClips>
  <ScaleCrop>false</ScaleCrop>
  <HeadingPairs>
    <vt:vector size="6" baseType="variant">
      <vt:variant>
        <vt:lpstr>Verwendete Schriftarten</vt:lpstr>
      </vt:variant>
      <vt:variant>
        <vt:i4>7</vt:i4>
      </vt:variant>
      <vt:variant>
        <vt:lpstr>Design</vt:lpstr>
      </vt:variant>
      <vt:variant>
        <vt:i4>2</vt:i4>
      </vt:variant>
      <vt:variant>
        <vt:lpstr>Folientitel</vt:lpstr>
      </vt:variant>
      <vt:variant>
        <vt:i4>16</vt:i4>
      </vt:variant>
    </vt:vector>
  </HeadingPairs>
  <TitlesOfParts>
    <vt:vector size="25" baseType="lpstr">
      <vt:lpstr>SimSun</vt:lpstr>
      <vt:lpstr>Arial</vt:lpstr>
      <vt:lpstr>Calibri</vt:lpstr>
      <vt:lpstr>Calibri Light</vt:lpstr>
      <vt:lpstr>Symbol</vt:lpstr>
      <vt:lpstr>Tahoma</vt:lpstr>
      <vt:lpstr>Times New Roman</vt:lpstr>
      <vt:lpstr>Office Theme</vt:lpstr>
      <vt:lpstr>1_Office Theme</vt:lpstr>
      <vt:lpstr>PowerPoint-Präsentation</vt:lpstr>
      <vt:lpstr>PowerPoint-Präsentation</vt:lpstr>
      <vt:lpstr>مجموعة أدوات لمشروع ARTIST باستعمال باور بوينت  انجو ايلكس واتحاد ARTIST</vt:lpstr>
      <vt:lpstr>معلومات عن المشروع</vt:lpstr>
      <vt:lpstr>دورة البحث الجزئي</vt:lpstr>
      <vt:lpstr>نموذج لعكس المجالات المحتملة للبحث الاجرائي لابتكار تعليم العلوم</vt:lpstr>
      <vt:lpstr>البحث في الغرف الدراسية، أبحاث المعلمين، والأبحاث الاجرائية في تعليم العلوم </vt:lpstr>
      <vt:lpstr>أنواع البحوث العملية</vt:lpstr>
      <vt:lpstr>طرق البحث الإجرائي من حيث الاهتمام </vt:lpstr>
      <vt:lpstr>طرق البحث الإجرائي من حيث القوة</vt:lpstr>
      <vt:lpstr>نموذج للبحث الاجرائي التشاركي في تعليم العلوم</vt:lpstr>
      <vt:lpstr>فكرة رفع المستوى</vt:lpstr>
      <vt:lpstr>بناء المعنى باستعمال التثليث</vt:lpstr>
      <vt:lpstr>الاختلافات بين البحث الرسمي التقليدي والبحث الاجرائي</vt:lpstr>
      <vt:lpstr>نماذج البحوث في الأبحاث التربوية </vt:lpstr>
      <vt:lpstr>الأدوار المحتملة للمعلمين الباحثين والباحثين الخارجيين في الأبحاث الاجرائية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مجموعة أدوات باور بوينت لمشروع ARTIST    انجو ايلكس واتحاد ARTIST</dc:title>
  <dc:creator>Nardeen Dow</dc:creator>
  <cp:lastModifiedBy>ingo</cp:lastModifiedBy>
  <cp:revision>19</cp:revision>
  <dcterms:created xsi:type="dcterms:W3CDTF">2019-08-29T12:57:39Z</dcterms:created>
  <dcterms:modified xsi:type="dcterms:W3CDTF">2019-10-03T09:30:20Z</dcterms:modified>
</cp:coreProperties>
</file>